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39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01B1D6-CBC4-4BB3-8120-60B4BB59CE34}" type="datetimeFigureOut">
              <a:rPr lang="en-US" smtClean="0"/>
              <a:t>8/1/2016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41D421-9FAE-449F-83CF-468D911C6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61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8EA9F7-51E0-451B-92B2-F06AD0411712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082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696E7-2F40-4445-9D0E-84CC57C7549A}" type="datetimeFigureOut">
              <a:rPr lang="en-US" smtClean="0"/>
              <a:t>8/1/2016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CFEBA-EF3D-412C-B8B1-176D8BEEC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534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696E7-2F40-4445-9D0E-84CC57C7549A}" type="datetimeFigureOut">
              <a:rPr lang="en-US" smtClean="0"/>
              <a:t>8/1/2016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CFEBA-EF3D-412C-B8B1-176D8BEEC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209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696E7-2F40-4445-9D0E-84CC57C7549A}" type="datetimeFigureOut">
              <a:rPr lang="en-US" smtClean="0"/>
              <a:t>8/1/2016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CFEBA-EF3D-412C-B8B1-176D8BEEC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976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696E7-2F40-4445-9D0E-84CC57C7549A}" type="datetimeFigureOut">
              <a:rPr lang="en-US" smtClean="0"/>
              <a:t>8/1/2016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CFEBA-EF3D-412C-B8B1-176D8BEEC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14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696E7-2F40-4445-9D0E-84CC57C7549A}" type="datetimeFigureOut">
              <a:rPr lang="en-US" smtClean="0"/>
              <a:t>8/1/2016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CFEBA-EF3D-412C-B8B1-176D8BEEC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696E7-2F40-4445-9D0E-84CC57C7549A}" type="datetimeFigureOut">
              <a:rPr lang="en-US" smtClean="0"/>
              <a:t>8/1/2016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CFEBA-EF3D-412C-B8B1-176D8BEEC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627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696E7-2F40-4445-9D0E-84CC57C7549A}" type="datetimeFigureOut">
              <a:rPr lang="en-US" smtClean="0"/>
              <a:t>8/1/2016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CFEBA-EF3D-412C-B8B1-176D8BEEC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594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696E7-2F40-4445-9D0E-84CC57C7549A}" type="datetimeFigureOut">
              <a:rPr lang="en-US" smtClean="0"/>
              <a:t>8/1/2016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CFEBA-EF3D-412C-B8B1-176D8BEEC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26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696E7-2F40-4445-9D0E-84CC57C7549A}" type="datetimeFigureOut">
              <a:rPr lang="en-US" smtClean="0"/>
              <a:t>8/1/2016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CFEBA-EF3D-412C-B8B1-176D8BEEC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059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696E7-2F40-4445-9D0E-84CC57C7549A}" type="datetimeFigureOut">
              <a:rPr lang="en-US" smtClean="0"/>
              <a:t>8/1/2016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CFEBA-EF3D-412C-B8B1-176D8BEEC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118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696E7-2F40-4445-9D0E-84CC57C7549A}" type="datetimeFigureOut">
              <a:rPr lang="en-US" smtClean="0"/>
              <a:t>8/1/2016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CFEBA-EF3D-412C-B8B1-176D8BEEC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563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5696E7-2F40-4445-9D0E-84CC57C7549A}" type="datetimeFigureOut">
              <a:rPr lang="en-US" smtClean="0"/>
              <a:t>8/1/2016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4CFEBA-EF3D-412C-B8B1-176D8BEEC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518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Big Oh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6284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</p:spPr>
        <p:txBody>
          <a:bodyPr/>
          <a:lstStyle/>
          <a:p>
            <a:r>
              <a:rPr lang="en-US" dirty="0"/>
              <a:t>Check off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4525963"/>
          </a:xfrm>
        </p:spPr>
        <p:txBody>
          <a:bodyPr/>
          <a:lstStyle/>
          <a:p>
            <a:r>
              <a:rPr lang="en-US" dirty="0"/>
              <a:t>n + (n – 1) + (n – 2) + … + 1 </a:t>
            </a:r>
          </a:p>
          <a:p>
            <a:r>
              <a:rPr lang="th-TH" dirty="0"/>
              <a:t>อนุกรมเลขคณิต </a:t>
            </a:r>
            <a:r>
              <a:rPr lang="en-US" dirty="0"/>
              <a:t>(</a:t>
            </a:r>
            <a:r>
              <a:rPr lang="th-TH" dirty="0"/>
              <a:t>ม. ปลาย</a:t>
            </a:r>
            <a:r>
              <a:rPr lang="en-US" dirty="0"/>
              <a:t>)</a:t>
            </a:r>
          </a:p>
          <a:p>
            <a:r>
              <a:rPr lang="en-US" dirty="0"/>
              <a:t>n * (n + 1) / 2</a:t>
            </a:r>
          </a:p>
          <a:p>
            <a:r>
              <a:rPr lang="en-US" dirty="0"/>
              <a:t>T(n) = ½ * n</a:t>
            </a:r>
            <a:r>
              <a:rPr lang="en-US" baseline="30000" dirty="0"/>
              <a:t>2</a:t>
            </a:r>
            <a:r>
              <a:rPr lang="en-US" dirty="0"/>
              <a:t> + ½ * n = O(n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25245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 &amp; compare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เรียงลำดับแล้วเปรียบเทียบเป็นคู่ๆ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981200" y="2743200"/>
          <a:ext cx="60960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981200" y="4495800"/>
          <a:ext cx="60960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1992573" y="3505200"/>
          <a:ext cx="60960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h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1981200" y="5257800"/>
          <a:ext cx="60960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h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cxnSp>
        <p:nvCxnSpPr>
          <p:cNvPr id="9" name="Elbow Connector 8"/>
          <p:cNvCxnSpPr>
            <a:endCxn id="6" idx="3"/>
          </p:cNvCxnSpPr>
          <p:nvPr/>
        </p:nvCxnSpPr>
        <p:spPr>
          <a:xfrm rot="16200000" flipH="1">
            <a:off x="7679026" y="3293774"/>
            <a:ext cx="807720" cy="11373"/>
          </a:xfrm>
          <a:prstGeom prst="bentConnector4">
            <a:avLst>
              <a:gd name="adj1" fmla="val 3943"/>
              <a:gd name="adj2" fmla="val 211002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/>
          <p:nvPr/>
        </p:nvCxnSpPr>
        <p:spPr>
          <a:xfrm rot="16200000" flipH="1">
            <a:off x="7667653" y="5046375"/>
            <a:ext cx="807720" cy="11373"/>
          </a:xfrm>
          <a:prstGeom prst="bentConnector4">
            <a:avLst>
              <a:gd name="adj1" fmla="val 3943"/>
              <a:gd name="adj2" fmla="val 211002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42174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 &amp; compare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เรียงลำดับแล้วเปรียบเทียบเป็นคู่ๆ</a:t>
            </a:r>
          </a:p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1992573" y="3505200"/>
          <a:ext cx="60960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h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1981200" y="5257800"/>
          <a:ext cx="60960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h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>
          <a:xfrm>
            <a:off x="2590800" y="3962400"/>
            <a:ext cx="0" cy="114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810000" y="3962400"/>
            <a:ext cx="0" cy="114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029200" y="3962400"/>
            <a:ext cx="0" cy="114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248400" y="3962400"/>
            <a:ext cx="0" cy="114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7467600" y="3962400"/>
            <a:ext cx="0" cy="114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29239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 &amp; compare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เรียงลำดับ</a:t>
            </a:r>
          </a:p>
          <a:p>
            <a:pPr lvl="1"/>
            <a:r>
              <a:rPr lang="en-US" dirty="0"/>
              <a:t>O(n log n)</a:t>
            </a:r>
          </a:p>
          <a:p>
            <a:pPr lvl="1"/>
            <a:r>
              <a:rPr lang="en-US" dirty="0"/>
              <a:t>O(n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  <a:p>
            <a:r>
              <a:rPr lang="th-TH" dirty="0"/>
              <a:t>เปรียบเทียบเป็นคู่ๆ</a:t>
            </a:r>
          </a:p>
          <a:p>
            <a:pPr lvl="1"/>
            <a:r>
              <a:rPr lang="en-US" dirty="0"/>
              <a:t>O(n)</a:t>
            </a:r>
          </a:p>
          <a:p>
            <a:r>
              <a:rPr lang="th-TH" dirty="0"/>
              <a:t>รวม </a:t>
            </a:r>
            <a:r>
              <a:rPr lang="en-US" dirty="0"/>
              <a:t>O(n log n) + O(n)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O(n log 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5446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 &amp; compare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นับแล้วเปรียบเทียบ</a:t>
            </a:r>
          </a:p>
          <a:p>
            <a:r>
              <a:rPr lang="th-TH" dirty="0"/>
              <a:t>ตัวอักษรมีทั้งหมด </a:t>
            </a:r>
            <a:r>
              <a:rPr lang="en-US" dirty="0"/>
              <a:t>26 </a:t>
            </a:r>
            <a:r>
              <a:rPr lang="th-TH" dirty="0"/>
              <a:t>ตัว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2286000" y="3276600"/>
          <a:ext cx="7772400" cy="18288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7772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772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7724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7724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7724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7724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7724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77724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77724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77724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a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b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c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d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e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f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g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h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i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j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k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l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m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n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o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p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q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r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s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t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u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v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w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x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y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z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88260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 &amp; compare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นับว่าแต่ละ </a:t>
            </a:r>
            <a:r>
              <a:rPr lang="en-US" dirty="0"/>
              <a:t>string </a:t>
            </a:r>
            <a:r>
              <a:rPr lang="th-TH" dirty="0"/>
              <a:t>มีตัวอักษรตัวไหนเท่าไหร่</a:t>
            </a:r>
          </a:p>
          <a:p>
            <a:r>
              <a:rPr lang="th-TH" dirty="0"/>
              <a:t>นับ </a:t>
            </a:r>
            <a:r>
              <a:rPr lang="en-US" dirty="0"/>
              <a:t>heart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th-TH" dirty="0"/>
              <a:t>นับ </a:t>
            </a:r>
            <a:r>
              <a:rPr lang="en-US" dirty="0"/>
              <a:t>earth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286000" y="2743200"/>
          <a:ext cx="7772400" cy="18288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7772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772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7724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7724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7724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7724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7724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77724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77724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77724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a(1)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b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c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d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e(1)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f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g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h(1)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i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j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k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l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m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n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o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p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q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r(1)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s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t(1)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u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v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w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x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y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z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2286000" y="5029200"/>
          <a:ext cx="7772400" cy="18288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7772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772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7724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7724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7724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7724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7724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77724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77724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77724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a(1)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b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c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d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e(1)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f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g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h(1)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i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j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k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l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m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n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o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p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q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r(1)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s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t(1)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u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v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w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x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y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z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33385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 &amp; compare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เปรียบเทียบตัวอักษรเป็นคู่ๆ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286000" y="2667000"/>
          <a:ext cx="7772400" cy="18288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7772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772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7724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7724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7724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7724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7724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77724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77724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77724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a(1)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b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c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d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e(1)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f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g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h(1)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i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j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k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l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m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n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o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p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q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r(1)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s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t(1)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u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v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w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x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y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z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2286000" y="4953000"/>
          <a:ext cx="7772400" cy="18288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7772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772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7724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7724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7724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7724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7724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77724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77724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77724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a(1)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b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c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d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e(1)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f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g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h(1)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i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j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k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l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m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n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o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p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q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r(1)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s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t(1)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u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v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w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x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y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z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447801" y="2209801"/>
            <a:ext cx="857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heart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47800" y="4495801"/>
            <a:ext cx="857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earth</a:t>
            </a:r>
          </a:p>
        </p:txBody>
      </p:sp>
    </p:spTree>
    <p:extLst>
      <p:ext uri="{BB962C8B-B14F-4D97-AF65-F5344CB8AC3E}">
        <p14:creationId xmlns:p14="http://schemas.microsoft.com/office/powerpoint/2010/main" val="1372032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 &amp; compare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เปรียบเทียบตัวอักษรเป็นคู่ๆ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286000" y="2667000"/>
          <a:ext cx="7772400" cy="18288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7772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772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7724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7724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7724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7724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7724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77724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77724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77724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a(1)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b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c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d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e(1)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f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g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h(1)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i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j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k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l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m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n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o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p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q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r(1)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s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t(1)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u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v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w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x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y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z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2286000" y="4953000"/>
          <a:ext cx="7772400" cy="18288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7772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772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7724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7724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7724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7724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7724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77724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77724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77724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a(1)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b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c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d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e(1)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f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g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h(1)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i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j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k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l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m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n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o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p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q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r(1)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s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t(1)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u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v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w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x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y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z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447801" y="2209801"/>
            <a:ext cx="857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heart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47800" y="4495801"/>
            <a:ext cx="857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earth</a:t>
            </a:r>
          </a:p>
        </p:txBody>
      </p:sp>
    </p:spTree>
    <p:extLst>
      <p:ext uri="{BB962C8B-B14F-4D97-AF65-F5344CB8AC3E}">
        <p14:creationId xmlns:p14="http://schemas.microsoft.com/office/powerpoint/2010/main" val="22254947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 &amp; compare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เปรียบเทียบตัวอักษรเป็นคู่ๆ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286000" y="2667000"/>
          <a:ext cx="7772400" cy="18288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7772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772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7724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7724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7724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7724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7724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77724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77724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77724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a(1)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b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c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d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e(1)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f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g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h(1)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i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j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k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l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m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n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o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p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q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r(1)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s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t(1)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u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v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w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x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y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z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2286000" y="4953000"/>
          <a:ext cx="7772400" cy="18288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7772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772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7724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7724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7724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7724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7724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77724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77724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77724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a(1)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b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c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d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e(1)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f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g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h(1)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i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j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k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l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m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n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o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p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q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r(1)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s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t(1)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u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v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w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x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y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z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447801" y="2209801"/>
            <a:ext cx="857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heart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47800" y="4495801"/>
            <a:ext cx="857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earth</a:t>
            </a:r>
          </a:p>
        </p:txBody>
      </p:sp>
    </p:spTree>
    <p:extLst>
      <p:ext uri="{BB962C8B-B14F-4D97-AF65-F5344CB8AC3E}">
        <p14:creationId xmlns:p14="http://schemas.microsoft.com/office/powerpoint/2010/main" val="10077564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 &amp; compare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นับตัวอักษร</a:t>
            </a:r>
          </a:p>
          <a:p>
            <a:pPr lvl="1"/>
            <a:r>
              <a:rPr lang="en-US" dirty="0"/>
              <a:t>T(n) = n * 2</a:t>
            </a:r>
          </a:p>
          <a:p>
            <a:r>
              <a:rPr lang="th-TH" dirty="0"/>
              <a:t>เปรียบเทียบตัวอักษรเป็นคู่ๆ</a:t>
            </a:r>
          </a:p>
          <a:p>
            <a:pPr lvl="1"/>
            <a:r>
              <a:rPr lang="en-US" dirty="0"/>
              <a:t>T(n) = 26</a:t>
            </a:r>
          </a:p>
          <a:p>
            <a:r>
              <a:rPr lang="th-TH" dirty="0"/>
              <a:t>รวม </a:t>
            </a:r>
            <a:r>
              <a:rPr lang="en-US" dirty="0"/>
              <a:t>T(n) = n * 2 + 26 </a:t>
            </a:r>
            <a:r>
              <a:rPr lang="en-US" dirty="0">
                <a:sym typeface="Wingdings" pitchFamily="2" charset="2"/>
              </a:rPr>
              <a:t> O(n)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949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Oh </a:t>
            </a:r>
            <a:r>
              <a:rPr lang="th-TH" dirty="0" smtClean="0"/>
              <a:t>คืออะไร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/>
              <a:t>ตัววัดประสิทธิภาพการทำงาน</a:t>
            </a:r>
          </a:p>
          <a:p>
            <a:r>
              <a:rPr lang="th-TH" dirty="0" smtClean="0"/>
              <a:t>วัดตามจำนวนข้อมูล </a:t>
            </a:r>
            <a:r>
              <a:rPr lang="en-US" dirty="0" smtClean="0"/>
              <a:t>n</a:t>
            </a:r>
          </a:p>
          <a:p>
            <a:r>
              <a:rPr lang="th-TH" dirty="0" smtClean="0"/>
              <a:t>ตัวอย่าง </a:t>
            </a:r>
            <a:r>
              <a:rPr lang="en-US" dirty="0" smtClean="0"/>
              <a:t>sum of n</a:t>
            </a:r>
          </a:p>
          <a:p>
            <a:pPr lvl="1"/>
            <a:r>
              <a:rPr lang="th-TH" dirty="0" smtClean="0"/>
              <a:t>จำนวน</a:t>
            </a:r>
            <a:r>
              <a:rPr lang="en-US" dirty="0" smtClean="0"/>
              <a:t> step </a:t>
            </a:r>
            <a:r>
              <a:rPr lang="th-TH" dirty="0" smtClean="0"/>
              <a:t>ในการทำงาน </a:t>
            </a:r>
            <a:r>
              <a:rPr lang="en-US" dirty="0" smtClean="0"/>
              <a:t>T(n) = 2 + n</a:t>
            </a:r>
          </a:p>
          <a:p>
            <a:pPr lvl="1"/>
            <a:r>
              <a:rPr lang="en-US" dirty="0" smtClean="0"/>
              <a:t>O(n)</a:t>
            </a:r>
            <a:endParaRPr lang="th-TH" dirty="0"/>
          </a:p>
          <a:p>
            <a:pPr lvl="1"/>
            <a:r>
              <a:rPr lang="th-TH" dirty="0" smtClean="0"/>
              <a:t>ดูตัวที่ยกกำลังเยอะสุด</a:t>
            </a:r>
          </a:p>
          <a:p>
            <a:r>
              <a:rPr lang="en-US" dirty="0" smtClean="0"/>
              <a:t>T(n) = 5n</a:t>
            </a:r>
            <a:r>
              <a:rPr lang="en-US" baseline="30000" dirty="0" smtClean="0"/>
              <a:t>2</a:t>
            </a:r>
            <a:r>
              <a:rPr lang="en-US" dirty="0" smtClean="0"/>
              <a:t> + 3n</a:t>
            </a:r>
          </a:p>
          <a:p>
            <a:pPr lvl="1"/>
            <a:r>
              <a:rPr lang="en-US" dirty="0" smtClean="0"/>
              <a:t>O(n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</a:p>
          <a:p>
            <a:pPr lvl="1"/>
            <a:r>
              <a:rPr lang="th-TH" dirty="0" smtClean="0"/>
              <a:t>ดูตัวที่ยกกำลังเยอะสุดและไม่ต้องดูสัมประสิทธิ์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1401" t="35181" r="65766" b="55258"/>
          <a:stretch/>
        </p:blipFill>
        <p:spPr>
          <a:xfrm>
            <a:off x="6248288" y="2248694"/>
            <a:ext cx="5105512" cy="2064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9538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แบบฝึกหัด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http://interactivepython.org/runestone/static/pythonds/AlgorithmAnalysis/AnAnagramDetectionExample.html</a:t>
            </a:r>
          </a:p>
        </p:txBody>
      </p:sp>
    </p:spTree>
    <p:extLst>
      <p:ext uri="{BB962C8B-B14F-4D97-AF65-F5344CB8AC3E}">
        <p14:creationId xmlns:p14="http://schemas.microsoft.com/office/powerpoint/2010/main" val="12343152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981200" y="1295400"/>
          <a:ext cx="3957840" cy="5243548"/>
        </p:xfrm>
        <a:graphic>
          <a:graphicData uri="http://schemas.openxmlformats.org/drawingml/2006/table">
            <a:tbl>
              <a:tblPr/>
              <a:tblGrid>
                <a:gridCol w="19789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789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62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dirty="0">
                          <a:effectLst/>
                        </a:rPr>
                        <a:t>Operation</a:t>
                      </a:r>
                    </a:p>
                  </a:txBody>
                  <a:tcPr marL="47542" marR="47542" marT="47542" marB="47542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dirty="0">
                          <a:effectLst/>
                        </a:rPr>
                        <a:t>Big-O Efficiency</a:t>
                      </a:r>
                    </a:p>
                  </a:txBody>
                  <a:tcPr marL="47542" marR="47542" marT="47542" marB="47542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66233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</a:rPr>
                        <a:t>index []</a:t>
                      </a:r>
                    </a:p>
                  </a:txBody>
                  <a:tcPr marL="47542" marR="47542" marT="47542" marB="4754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O(1)</a:t>
                      </a:r>
                    </a:p>
                  </a:txBody>
                  <a:tcPr marL="47542" marR="47542" marT="47542" marB="4754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66233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index assignment</a:t>
                      </a:r>
                    </a:p>
                  </a:txBody>
                  <a:tcPr marL="47542" marR="47542" marT="47542" marB="4754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O(1)</a:t>
                      </a:r>
                    </a:p>
                  </a:txBody>
                  <a:tcPr marL="47542" marR="47542" marT="47542" marB="4754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66233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append</a:t>
                      </a:r>
                    </a:p>
                  </a:txBody>
                  <a:tcPr marL="47542" marR="47542" marT="47542" marB="4754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O(1)</a:t>
                      </a:r>
                    </a:p>
                  </a:txBody>
                  <a:tcPr marL="47542" marR="47542" marT="47542" marB="4754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66233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pop()</a:t>
                      </a:r>
                    </a:p>
                  </a:txBody>
                  <a:tcPr marL="47542" marR="47542" marT="47542" marB="4754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O(1)</a:t>
                      </a:r>
                    </a:p>
                  </a:txBody>
                  <a:tcPr marL="47542" marR="47542" marT="47542" marB="4754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66233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pop(i)</a:t>
                      </a:r>
                    </a:p>
                  </a:txBody>
                  <a:tcPr marL="47542" marR="47542" marT="47542" marB="4754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O(n)</a:t>
                      </a:r>
                    </a:p>
                  </a:txBody>
                  <a:tcPr marL="47542" marR="47542" marT="47542" marB="4754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66233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insert(i,item)</a:t>
                      </a:r>
                    </a:p>
                  </a:txBody>
                  <a:tcPr marL="47542" marR="47542" marT="47542" marB="4754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O(n)</a:t>
                      </a:r>
                    </a:p>
                  </a:txBody>
                  <a:tcPr marL="47542" marR="47542" marT="47542" marB="4754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66233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del operator</a:t>
                      </a:r>
                    </a:p>
                  </a:txBody>
                  <a:tcPr marL="47542" marR="47542" marT="47542" marB="4754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O(n)</a:t>
                      </a:r>
                    </a:p>
                  </a:txBody>
                  <a:tcPr marL="47542" marR="47542" marT="47542" marB="4754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66233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iteration</a:t>
                      </a:r>
                    </a:p>
                  </a:txBody>
                  <a:tcPr marL="47542" marR="47542" marT="47542" marB="4754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O(n)</a:t>
                      </a:r>
                    </a:p>
                  </a:txBody>
                  <a:tcPr marL="47542" marR="47542" marT="47542" marB="4754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66233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contains (in)</a:t>
                      </a:r>
                    </a:p>
                  </a:txBody>
                  <a:tcPr marL="47542" marR="47542" marT="47542" marB="4754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O(n)</a:t>
                      </a:r>
                    </a:p>
                  </a:txBody>
                  <a:tcPr marL="47542" marR="47542" marT="47542" marB="4754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66233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get slice [x:y]</a:t>
                      </a:r>
                    </a:p>
                  </a:txBody>
                  <a:tcPr marL="47542" marR="47542" marT="47542" marB="4754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O(k)</a:t>
                      </a:r>
                    </a:p>
                  </a:txBody>
                  <a:tcPr marL="47542" marR="47542" marT="47542" marB="4754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66233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del slice</a:t>
                      </a:r>
                    </a:p>
                  </a:txBody>
                  <a:tcPr marL="47542" marR="47542" marT="47542" marB="4754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O(n)</a:t>
                      </a:r>
                    </a:p>
                  </a:txBody>
                  <a:tcPr marL="47542" marR="47542" marT="47542" marB="4754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66233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set slice</a:t>
                      </a:r>
                    </a:p>
                  </a:txBody>
                  <a:tcPr marL="47542" marR="47542" marT="47542" marB="4754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O(n+k)</a:t>
                      </a:r>
                    </a:p>
                  </a:txBody>
                  <a:tcPr marL="47542" marR="47542" marT="47542" marB="4754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66233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reverse</a:t>
                      </a:r>
                    </a:p>
                  </a:txBody>
                  <a:tcPr marL="47542" marR="47542" marT="47542" marB="4754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O(n)</a:t>
                      </a:r>
                    </a:p>
                  </a:txBody>
                  <a:tcPr marL="47542" marR="47542" marT="47542" marB="4754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66233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concatenate</a:t>
                      </a:r>
                    </a:p>
                  </a:txBody>
                  <a:tcPr marL="47542" marR="47542" marT="47542" marB="4754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O(k)</a:t>
                      </a:r>
                    </a:p>
                  </a:txBody>
                  <a:tcPr marL="47542" marR="47542" marT="47542" marB="4754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66233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sort</a:t>
                      </a:r>
                    </a:p>
                  </a:txBody>
                  <a:tcPr marL="47542" marR="47542" marT="47542" marB="4754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O(n log n)</a:t>
                      </a:r>
                    </a:p>
                  </a:txBody>
                  <a:tcPr marL="47542" marR="47542" marT="47542" marB="4754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266233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multiply</a:t>
                      </a:r>
                    </a:p>
                  </a:txBody>
                  <a:tcPr marL="47542" marR="47542" marT="47542" marB="4754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</a:rPr>
                        <a:t>O(</a:t>
                      </a:r>
                      <a:r>
                        <a:rPr lang="en-US" sz="1400" dirty="0" err="1">
                          <a:effectLst/>
                        </a:rPr>
                        <a:t>nk</a:t>
                      </a:r>
                      <a:r>
                        <a:rPr lang="en-US" sz="1400" dirty="0">
                          <a:effectLst/>
                        </a:rPr>
                        <a:t>)</a:t>
                      </a:r>
                    </a:p>
                  </a:txBody>
                  <a:tcPr marL="47542" marR="47542" marT="47542" marB="4754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096001" y="3717879"/>
            <a:ext cx="7296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slice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3" t="48585" r="6783" b="29161"/>
          <a:stretch/>
        </p:blipFill>
        <p:spPr bwMode="auto">
          <a:xfrm>
            <a:off x="5619232" y="4179544"/>
            <a:ext cx="4891205" cy="1840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1828800" y="2514600"/>
            <a:ext cx="2590800" cy="685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2285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895600" y="2118360"/>
          <a:ext cx="6343650" cy="2987040"/>
        </p:xfrm>
        <a:graphic>
          <a:graphicData uri="http://schemas.openxmlformats.org/drawingml/2006/table">
            <a:tbl>
              <a:tblPr/>
              <a:tblGrid>
                <a:gridCol w="31718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718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b="1" dirty="0">
                          <a:effectLst/>
                        </a:rPr>
                        <a:t>operation</a:t>
                      </a:r>
                    </a:p>
                  </a:txBody>
                  <a:tcPr marL="76200" marR="76200" marT="76200" marB="762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b="1" dirty="0">
                          <a:effectLst/>
                        </a:rPr>
                        <a:t>Big-O Efficiency</a:t>
                      </a:r>
                    </a:p>
                  </a:txBody>
                  <a:tcPr marL="76200" marR="76200" marT="76200" marB="762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copy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O(n)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get item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O(1)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set item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O(1)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delete item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O(1)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contains (in)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O(1)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iteration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O(n)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49617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Linear structure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7130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structure </a:t>
            </a:r>
            <a:r>
              <a:rPr lang="th-TH" dirty="0"/>
              <a:t>คือ?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โครงสร้างมีลำดับ</a:t>
            </a:r>
          </a:p>
          <a:p>
            <a:r>
              <a:rPr lang="th-TH" dirty="0"/>
              <a:t>มีหัว มีท้าย หรือ มีบน มีล่าง</a:t>
            </a:r>
          </a:p>
          <a:p>
            <a:r>
              <a:rPr lang="en-US" dirty="0"/>
              <a:t>list, stack, queue</a:t>
            </a:r>
          </a:p>
          <a:p>
            <a:pPr lvl="1"/>
            <a:r>
              <a:rPr lang="th-TH" dirty="0"/>
              <a:t>ต่างกันตรงวิธีเพิ่มและลบข้อมูล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3200400" y="502920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>
            <a:off x="2971800" y="4495800"/>
            <a:ext cx="1524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759998" y="4126469"/>
            <a:ext cx="4235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400" dirty="0"/>
              <a:t>หัว</a:t>
            </a:r>
            <a:endParaRPr lang="en-US" sz="2400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9144000" y="4555868"/>
            <a:ext cx="211802" cy="3971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144001" y="4186536"/>
            <a:ext cx="546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400" dirty="0"/>
              <a:t>ท้าย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240591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มีลำดับแบบ </a:t>
            </a:r>
            <a:r>
              <a:rPr lang="en-US" dirty="0"/>
              <a:t>last-in-first-out</a:t>
            </a:r>
          </a:p>
          <a:p>
            <a:r>
              <a:rPr lang="th-TH" dirty="0"/>
              <a:t>ลำดับที่สำคัญคือ </a:t>
            </a:r>
            <a:r>
              <a:rPr lang="en-US" dirty="0"/>
              <a:t>top</a:t>
            </a:r>
          </a:p>
          <a:p>
            <a:endParaRPr lang="en-US" dirty="0"/>
          </a:p>
        </p:txBody>
      </p:sp>
      <p:pic>
        <p:nvPicPr>
          <p:cNvPr id="4100" name="Picture 4" descr="../_images/simplerevers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1" y="3429000"/>
            <a:ext cx="6506305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123802" y="2743200"/>
            <a:ext cx="503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top</a:t>
            </a:r>
          </a:p>
        </p:txBody>
      </p:sp>
      <p:cxnSp>
        <p:nvCxnSpPr>
          <p:cNvPr id="6" name="Straight Arrow Connector 5"/>
          <p:cNvCxnSpPr>
            <a:stCxn id="4" idx="1"/>
          </p:cNvCxnSpPr>
          <p:nvPr/>
        </p:nvCxnSpPr>
        <p:spPr>
          <a:xfrm flipH="1">
            <a:off x="6377353" y="2927866"/>
            <a:ext cx="746449" cy="5773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05007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ADT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stack </a:t>
            </a:r>
            <a:r>
              <a:rPr lang="th-TH" dirty="0"/>
              <a:t>มีการทำงานอย่างไร ควรจะมี </a:t>
            </a:r>
            <a:r>
              <a:rPr lang="en-US" dirty="0"/>
              <a:t>method </a:t>
            </a:r>
            <a:r>
              <a:rPr lang="th-TH" dirty="0"/>
              <a:t>อะไรบ้าง</a:t>
            </a:r>
          </a:p>
          <a:p>
            <a:r>
              <a:rPr lang="en-US" dirty="0"/>
              <a:t>Stack() </a:t>
            </a:r>
            <a:r>
              <a:rPr lang="th-TH" dirty="0"/>
              <a:t>สร้าง </a:t>
            </a:r>
            <a:r>
              <a:rPr lang="en-US" dirty="0"/>
              <a:t>stack </a:t>
            </a:r>
            <a:r>
              <a:rPr lang="th-TH" dirty="0"/>
              <a:t>ว่างๆ และ </a:t>
            </a:r>
            <a:r>
              <a:rPr lang="en-US" dirty="0"/>
              <a:t>return stack </a:t>
            </a:r>
            <a:r>
              <a:rPr lang="th-TH" dirty="0"/>
              <a:t>มาให้</a:t>
            </a:r>
          </a:p>
          <a:p>
            <a:r>
              <a:rPr lang="en-US" dirty="0"/>
              <a:t>push(item) </a:t>
            </a:r>
            <a:r>
              <a:rPr lang="th-TH" dirty="0"/>
              <a:t>เพิ่ม </a:t>
            </a:r>
            <a:r>
              <a:rPr lang="en-US" dirty="0"/>
              <a:t>item</a:t>
            </a:r>
            <a:r>
              <a:rPr lang="th-TH" dirty="0"/>
              <a:t> และไม่ </a:t>
            </a:r>
            <a:r>
              <a:rPr lang="en-US" dirty="0"/>
              <a:t>return</a:t>
            </a:r>
          </a:p>
          <a:p>
            <a:r>
              <a:rPr lang="en-US" dirty="0"/>
              <a:t>pop() </a:t>
            </a:r>
            <a:r>
              <a:rPr lang="th-TH" dirty="0"/>
              <a:t>เอา </a:t>
            </a:r>
            <a:r>
              <a:rPr lang="en-US" dirty="0"/>
              <a:t>item </a:t>
            </a:r>
            <a:r>
              <a:rPr lang="th-TH" dirty="0"/>
              <a:t>ที่อยู่บนสุดออกมาและ </a:t>
            </a:r>
            <a:r>
              <a:rPr lang="en-US" dirty="0"/>
              <a:t>return item </a:t>
            </a:r>
            <a:r>
              <a:rPr lang="th-TH" dirty="0"/>
              <a:t>นั้น</a:t>
            </a:r>
          </a:p>
          <a:p>
            <a:r>
              <a:rPr lang="en-US" dirty="0"/>
              <a:t>peek() return item</a:t>
            </a:r>
            <a:r>
              <a:rPr lang="th-TH" dirty="0"/>
              <a:t> ที่อยู่บนสุด</a:t>
            </a:r>
          </a:p>
          <a:p>
            <a:r>
              <a:rPr lang="en-US" dirty="0" err="1"/>
              <a:t>isEmpty</a:t>
            </a:r>
            <a:r>
              <a:rPr lang="en-US" dirty="0"/>
              <a:t>() return </a:t>
            </a:r>
            <a:r>
              <a:rPr lang="th-TH" dirty="0"/>
              <a:t>ค่าว่า </a:t>
            </a:r>
            <a:r>
              <a:rPr lang="en-US" dirty="0"/>
              <a:t>stack </a:t>
            </a:r>
            <a:r>
              <a:rPr lang="th-TH" dirty="0"/>
              <a:t>ว่างหรือไม่</a:t>
            </a:r>
          </a:p>
          <a:p>
            <a:r>
              <a:rPr lang="en-US" dirty="0"/>
              <a:t>size() return </a:t>
            </a:r>
            <a:r>
              <a:rPr lang="th-TH" dirty="0"/>
              <a:t>จำนวน </a:t>
            </a:r>
            <a:r>
              <a:rPr lang="en-US" dirty="0"/>
              <a:t>item </a:t>
            </a:r>
            <a:r>
              <a:rPr lang="th-TH" dirty="0"/>
              <a:t>ใน </a:t>
            </a:r>
            <a:r>
              <a:rPr lang="en-US" dirty="0"/>
              <a:t>stack</a:t>
            </a:r>
          </a:p>
        </p:txBody>
      </p:sp>
    </p:spTree>
    <p:extLst>
      <p:ext uri="{BB962C8B-B14F-4D97-AF65-F5344CB8AC3E}">
        <p14:creationId xmlns:p14="http://schemas.microsoft.com/office/powerpoint/2010/main" val="31905948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ADT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2971800" y="1355376"/>
          <a:ext cx="6629400" cy="5274024"/>
        </p:xfrm>
        <a:graphic>
          <a:graphicData uri="http://schemas.openxmlformats.org/drawingml/2006/table">
            <a:tbl>
              <a:tblPr/>
              <a:tblGrid>
                <a:gridCol w="26517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5399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72364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dirty="0">
                          <a:effectLst/>
                        </a:rPr>
                        <a:t>Stack Operation</a:t>
                      </a:r>
                      <a:endParaRPr lang="en-US" sz="2000" dirty="0">
                        <a:effectLst/>
                      </a:endParaRPr>
                    </a:p>
                  </a:txBody>
                  <a:tcPr marL="67351" marR="67351" marT="67351" marB="6735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>
                          <a:effectLst/>
                        </a:rPr>
                        <a:t>Stack Contents</a:t>
                      </a:r>
                      <a:endParaRPr lang="en-US" sz="2000">
                        <a:effectLst/>
                      </a:endParaRPr>
                    </a:p>
                  </a:txBody>
                  <a:tcPr marL="67351" marR="67351" marT="67351" marB="6735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dirty="0">
                          <a:effectLst/>
                        </a:rPr>
                        <a:t>Return Value</a:t>
                      </a:r>
                      <a:endParaRPr lang="en-US" sz="2000" dirty="0">
                        <a:effectLst/>
                      </a:endParaRPr>
                    </a:p>
                  </a:txBody>
                  <a:tcPr marL="67351" marR="67351" marT="67351" marB="6735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 err="1">
                          <a:effectLst/>
                        </a:rPr>
                        <a:t>s.isEmpty</a:t>
                      </a:r>
                      <a:r>
                        <a:rPr lang="en-US" sz="2000" dirty="0">
                          <a:effectLst/>
                        </a:rPr>
                        <a:t>()</a:t>
                      </a:r>
                    </a:p>
                  </a:txBody>
                  <a:tcPr marL="67351" marR="67351" marT="67351" marB="6735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[]</a:t>
                      </a:r>
                    </a:p>
                  </a:txBody>
                  <a:tcPr marL="67351" marR="67351" marT="67351" marB="6735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True</a:t>
                      </a:r>
                    </a:p>
                  </a:txBody>
                  <a:tcPr marL="67351" marR="67351" marT="67351" marB="6735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s.push(4)</a:t>
                      </a:r>
                    </a:p>
                  </a:txBody>
                  <a:tcPr marL="67351" marR="67351" marT="67351" marB="6735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[4]</a:t>
                      </a:r>
                    </a:p>
                  </a:txBody>
                  <a:tcPr marL="67351" marR="67351" marT="67351" marB="6735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 </a:t>
                      </a:r>
                    </a:p>
                  </a:txBody>
                  <a:tcPr marL="67351" marR="67351" marT="67351" marB="6735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s.push('dog')</a:t>
                      </a:r>
                    </a:p>
                  </a:txBody>
                  <a:tcPr marL="67351" marR="67351" marT="67351" marB="6735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[4,'dog']</a:t>
                      </a:r>
                    </a:p>
                  </a:txBody>
                  <a:tcPr marL="67351" marR="67351" marT="67351" marB="6735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 </a:t>
                      </a:r>
                    </a:p>
                  </a:txBody>
                  <a:tcPr marL="67351" marR="67351" marT="67351" marB="6735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s.peek()</a:t>
                      </a:r>
                    </a:p>
                  </a:txBody>
                  <a:tcPr marL="67351" marR="67351" marT="67351" marB="6735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[4,'dog']</a:t>
                      </a:r>
                    </a:p>
                  </a:txBody>
                  <a:tcPr marL="67351" marR="67351" marT="67351" marB="6735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'dog'</a:t>
                      </a:r>
                    </a:p>
                  </a:txBody>
                  <a:tcPr marL="67351" marR="67351" marT="67351" marB="6735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s.push(True)</a:t>
                      </a:r>
                    </a:p>
                  </a:txBody>
                  <a:tcPr marL="67351" marR="67351" marT="67351" marB="6735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[4,'dog',True]</a:t>
                      </a:r>
                    </a:p>
                  </a:txBody>
                  <a:tcPr marL="67351" marR="67351" marT="67351" marB="6735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 </a:t>
                      </a:r>
                    </a:p>
                  </a:txBody>
                  <a:tcPr marL="67351" marR="67351" marT="67351" marB="6735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s.size()</a:t>
                      </a:r>
                    </a:p>
                  </a:txBody>
                  <a:tcPr marL="67351" marR="67351" marT="67351" marB="6735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[4,'dog',True]</a:t>
                      </a:r>
                    </a:p>
                  </a:txBody>
                  <a:tcPr marL="67351" marR="67351" marT="67351" marB="6735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3</a:t>
                      </a:r>
                    </a:p>
                  </a:txBody>
                  <a:tcPr marL="67351" marR="67351" marT="67351" marB="6735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s.isEmpty()</a:t>
                      </a:r>
                    </a:p>
                  </a:txBody>
                  <a:tcPr marL="67351" marR="67351" marT="67351" marB="6735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[4,'dog',True]</a:t>
                      </a:r>
                    </a:p>
                  </a:txBody>
                  <a:tcPr marL="67351" marR="67351" marT="67351" marB="6735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False</a:t>
                      </a:r>
                    </a:p>
                  </a:txBody>
                  <a:tcPr marL="67351" marR="67351" marT="67351" marB="6735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s.push(8.4)</a:t>
                      </a:r>
                    </a:p>
                  </a:txBody>
                  <a:tcPr marL="67351" marR="67351" marT="67351" marB="6735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[4,'dog',True,8.4]</a:t>
                      </a:r>
                    </a:p>
                  </a:txBody>
                  <a:tcPr marL="67351" marR="67351" marT="67351" marB="6735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 </a:t>
                      </a:r>
                    </a:p>
                  </a:txBody>
                  <a:tcPr marL="67351" marR="67351" marT="67351" marB="6735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s.pop()</a:t>
                      </a:r>
                    </a:p>
                  </a:txBody>
                  <a:tcPr marL="67351" marR="67351" marT="67351" marB="6735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[4,'dog',True]</a:t>
                      </a:r>
                    </a:p>
                  </a:txBody>
                  <a:tcPr marL="67351" marR="67351" marT="67351" marB="6735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8.4</a:t>
                      </a:r>
                    </a:p>
                  </a:txBody>
                  <a:tcPr marL="67351" marR="67351" marT="67351" marB="6735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s.pop()</a:t>
                      </a:r>
                    </a:p>
                  </a:txBody>
                  <a:tcPr marL="67351" marR="67351" marT="67351" marB="6735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[4,'dog']</a:t>
                      </a:r>
                    </a:p>
                  </a:txBody>
                  <a:tcPr marL="67351" marR="67351" marT="67351" marB="6735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True</a:t>
                      </a:r>
                    </a:p>
                  </a:txBody>
                  <a:tcPr marL="67351" marR="67351" marT="67351" marB="6735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s.size()</a:t>
                      </a:r>
                    </a:p>
                  </a:txBody>
                  <a:tcPr marL="67351" marR="67351" marT="67351" marB="6735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[4,'dog']</a:t>
                      </a:r>
                    </a:p>
                  </a:txBody>
                  <a:tcPr marL="67351" marR="67351" marT="67351" marB="6735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2</a:t>
                      </a:r>
                    </a:p>
                  </a:txBody>
                  <a:tcPr marL="67351" marR="67351" marT="67351" marB="6735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13999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Stack’s implementation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49" t="43951" r="61077" b="11108"/>
          <a:stretch/>
        </p:blipFill>
        <p:spPr bwMode="auto">
          <a:xfrm>
            <a:off x="3310720" y="1723030"/>
            <a:ext cx="5462955" cy="44288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38865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การใช้งาน </a:t>
            </a:r>
            <a:r>
              <a:rPr lang="en-US" dirty="0"/>
              <a:t>stack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7" t="19130" r="5435" b="12156"/>
          <a:stretch/>
        </p:blipFill>
        <p:spPr bwMode="auto">
          <a:xfrm>
            <a:off x="3581401" y="1301530"/>
            <a:ext cx="5059907" cy="54802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7238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ชื่อเรียก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2513488"/>
              </p:ext>
            </p:extLst>
          </p:nvPr>
        </p:nvGraphicFramePr>
        <p:xfrm>
          <a:off x="838200" y="1887856"/>
          <a:ext cx="10805160" cy="4014944"/>
        </p:xfrm>
        <a:graphic>
          <a:graphicData uri="http://schemas.openxmlformats.org/drawingml/2006/table">
            <a:tbl>
              <a:tblPr/>
              <a:tblGrid>
                <a:gridCol w="5402580"/>
                <a:gridCol w="5402580"/>
              </a:tblGrid>
              <a:tr h="501868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dirty="0">
                          <a:effectLst/>
                        </a:rPr>
                        <a:t>f(n)</a:t>
                      </a:r>
                      <a:endParaRPr lang="en-US" sz="2400" dirty="0">
                        <a:effectLst/>
                      </a:endParaRPr>
                    </a:p>
                  </a:txBody>
                  <a:tcPr marL="60960" marR="60960" marT="60960" marB="6096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>
                          <a:effectLst/>
                        </a:rPr>
                        <a:t>Name</a:t>
                      </a:r>
                      <a:endParaRPr lang="en-US" sz="2400">
                        <a:effectLst/>
                      </a:endParaRPr>
                    </a:p>
                  </a:txBody>
                  <a:tcPr marL="60960" marR="60960" marT="60960" marB="6096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1868">
                <a:tc>
                  <a:txBody>
                    <a:bodyPr/>
                    <a:lstStyle/>
                    <a:p>
                      <a:pPr fontAlgn="t"/>
                      <a:r>
                        <a:rPr lang="en-US" sz="2400" b="0" i="0" u="none" strike="noStrike" dirty="0" smtClean="0">
                          <a:effectLst/>
                          <a:latin typeface="MathJax_Main"/>
                        </a:rPr>
                        <a:t>1</a:t>
                      </a:r>
                      <a:endParaRPr lang="en-US" sz="2400" dirty="0">
                        <a:effectLst/>
                      </a:endParaRP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effectLst/>
                        </a:rPr>
                        <a:t>Constant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1868">
                <a:tc>
                  <a:txBody>
                    <a:bodyPr/>
                    <a:lstStyle/>
                    <a:p>
                      <a:pPr fontAlgn="t"/>
                      <a:r>
                        <a:rPr lang="en-US" sz="2400" b="0" i="0" u="none" strike="noStrike" dirty="0" smtClean="0">
                          <a:effectLst/>
                          <a:latin typeface="MathJax_Main"/>
                        </a:rPr>
                        <a:t>log</a:t>
                      </a:r>
                      <a:r>
                        <a:rPr lang="th-TH" sz="2400" b="0" i="0" u="none" strike="noStrike" dirty="0" smtClean="0">
                          <a:effectLst/>
                          <a:latin typeface="MathJax_Main"/>
                        </a:rPr>
                        <a:t> </a:t>
                      </a:r>
                      <a:r>
                        <a:rPr lang="en-US" sz="2400" b="0" i="0" u="none" strike="noStrike" dirty="0" smtClean="0">
                          <a:effectLst/>
                          <a:latin typeface="MathJax_Math-italic"/>
                        </a:rPr>
                        <a:t>n</a:t>
                      </a:r>
                      <a:endParaRPr lang="en-US" sz="2400" dirty="0">
                        <a:effectLst/>
                      </a:endParaRP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effectLst/>
                        </a:rPr>
                        <a:t>Logarithmic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1868">
                <a:tc>
                  <a:txBody>
                    <a:bodyPr/>
                    <a:lstStyle/>
                    <a:p>
                      <a:pPr fontAlgn="t"/>
                      <a:r>
                        <a:rPr lang="en-US" sz="2400" b="0" i="0" u="none" strike="noStrike" dirty="0" smtClean="0">
                          <a:effectLst/>
                          <a:latin typeface="MathJax_Math-italic"/>
                        </a:rPr>
                        <a:t>n</a:t>
                      </a:r>
                      <a:endParaRPr lang="en-US" sz="2400" dirty="0">
                        <a:effectLst/>
                      </a:endParaRP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effectLst/>
                        </a:rPr>
                        <a:t>Linear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1868">
                <a:tc>
                  <a:txBody>
                    <a:bodyPr/>
                    <a:lstStyle/>
                    <a:p>
                      <a:pPr fontAlgn="t"/>
                      <a:r>
                        <a:rPr lang="en-US" sz="2400" b="0" i="0" u="none" strike="noStrike" dirty="0" smtClean="0">
                          <a:effectLst/>
                          <a:latin typeface="MathJax_Math-italic"/>
                        </a:rPr>
                        <a:t>n</a:t>
                      </a:r>
                      <a:r>
                        <a:rPr lang="th-TH" sz="2400" b="0" i="0" u="none" strike="noStrike" dirty="0" smtClean="0">
                          <a:effectLst/>
                          <a:latin typeface="MathJax_Math-italic"/>
                        </a:rPr>
                        <a:t> </a:t>
                      </a:r>
                      <a:r>
                        <a:rPr lang="en-US" sz="2400" b="0" i="0" u="none" strike="noStrike" dirty="0" smtClean="0">
                          <a:effectLst/>
                          <a:latin typeface="MathJax_Main"/>
                        </a:rPr>
                        <a:t>log</a:t>
                      </a:r>
                      <a:r>
                        <a:rPr lang="th-TH" sz="2400" b="0" i="0" u="none" strike="noStrike" dirty="0" smtClean="0">
                          <a:effectLst/>
                          <a:latin typeface="MathJax_Main"/>
                        </a:rPr>
                        <a:t> </a:t>
                      </a:r>
                      <a:r>
                        <a:rPr lang="en-US" sz="2400" b="0" i="0" u="none" strike="noStrike" dirty="0" smtClean="0">
                          <a:effectLst/>
                          <a:latin typeface="MathJax_Math-italic"/>
                        </a:rPr>
                        <a:t>n</a:t>
                      </a:r>
                      <a:endParaRPr lang="en-US" sz="2400" dirty="0">
                        <a:effectLst/>
                      </a:endParaRP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effectLst/>
                        </a:rPr>
                        <a:t>Log Linear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1868">
                <a:tc>
                  <a:txBody>
                    <a:bodyPr/>
                    <a:lstStyle/>
                    <a:p>
                      <a:pPr fontAlgn="t"/>
                      <a:r>
                        <a:rPr lang="en-US" sz="2400" b="0" i="0" u="none" strike="noStrike" dirty="0" smtClean="0">
                          <a:effectLst/>
                          <a:latin typeface="MathJax_Math-italic"/>
                        </a:rPr>
                        <a:t>n</a:t>
                      </a:r>
                      <a:r>
                        <a:rPr lang="en-US" sz="2400" b="0" i="0" u="none" strike="noStrike" baseline="30000" dirty="0" smtClean="0">
                          <a:effectLst/>
                          <a:latin typeface="MathJax_Main"/>
                        </a:rPr>
                        <a:t>2</a:t>
                      </a:r>
                      <a:endParaRPr lang="en-US" sz="2400" baseline="30000" dirty="0">
                        <a:effectLst/>
                      </a:endParaRP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effectLst/>
                        </a:rPr>
                        <a:t>Quadratic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1868">
                <a:tc>
                  <a:txBody>
                    <a:bodyPr/>
                    <a:lstStyle/>
                    <a:p>
                      <a:pPr fontAlgn="t"/>
                      <a:r>
                        <a:rPr lang="en-US" sz="2400" b="0" i="0" u="none" strike="noStrike" dirty="0" smtClean="0">
                          <a:effectLst/>
                          <a:latin typeface="MathJax_Math-italic"/>
                        </a:rPr>
                        <a:t>n</a:t>
                      </a:r>
                      <a:r>
                        <a:rPr lang="en-US" sz="2400" b="0" i="0" u="none" strike="noStrike" baseline="30000" dirty="0" smtClean="0">
                          <a:effectLst/>
                          <a:latin typeface="MathJax_Main"/>
                        </a:rPr>
                        <a:t>3</a:t>
                      </a:r>
                      <a:endParaRPr lang="en-US" sz="2400" baseline="30000" dirty="0">
                        <a:effectLst/>
                      </a:endParaRP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effectLst/>
                        </a:rPr>
                        <a:t>Cubic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1868">
                <a:tc>
                  <a:txBody>
                    <a:bodyPr/>
                    <a:lstStyle/>
                    <a:p>
                      <a:pPr fontAlgn="t"/>
                      <a:r>
                        <a:rPr lang="en-US" sz="2400" b="0" i="0" u="none" strike="noStrike" dirty="0" smtClean="0">
                          <a:effectLst/>
                          <a:latin typeface="MathJax_Main"/>
                        </a:rPr>
                        <a:t>2</a:t>
                      </a:r>
                      <a:r>
                        <a:rPr lang="en-US" sz="2400" b="0" i="0" u="none" strike="noStrike" baseline="30000" dirty="0" smtClean="0">
                          <a:effectLst/>
                          <a:latin typeface="MathJax_Math-italic"/>
                        </a:rPr>
                        <a:t>n</a:t>
                      </a:r>
                      <a:endParaRPr lang="en-US" sz="2400" baseline="30000" dirty="0">
                        <a:effectLst/>
                      </a:endParaRP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 dirty="0">
                          <a:effectLst/>
                        </a:rPr>
                        <a:t>Exponential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58394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in action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89" t="22569" r="14694" b="1801"/>
          <a:stretch/>
        </p:blipFill>
        <p:spPr bwMode="auto">
          <a:xfrm>
            <a:off x="1361050" y="1371601"/>
            <a:ext cx="9383151" cy="53738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29435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Balanced parentheses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5105400"/>
          </a:xfrm>
        </p:spPr>
        <p:txBody>
          <a:bodyPr/>
          <a:lstStyle/>
          <a:p>
            <a:r>
              <a:rPr lang="th-TH" dirty="0"/>
              <a:t>วงเล็บเปิดวงเล็บปิดถูกหรือไม่ </a:t>
            </a:r>
            <a:r>
              <a:rPr lang="en-US" dirty="0"/>
              <a:t>(</a:t>
            </a:r>
            <a:r>
              <a:rPr lang="th-TH" dirty="0"/>
              <a:t>สมมติว่ามีแค่วงเล็บ</a:t>
            </a:r>
            <a:r>
              <a:rPr lang="en-US" dirty="0"/>
              <a:t>)</a:t>
            </a:r>
            <a:endParaRPr lang="th-TH" dirty="0"/>
          </a:p>
          <a:p>
            <a:r>
              <a:rPr lang="th-TH" dirty="0"/>
              <a:t>ตัวอย่างที่ถูก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th-TH" dirty="0"/>
              <a:t> </a:t>
            </a:r>
            <a:r>
              <a:rPr lang="en-US" dirty="0">
                <a:solidFill>
                  <a:schemeClr val="tx2"/>
                </a:solidFill>
              </a:rPr>
              <a:t>(</a:t>
            </a:r>
            <a:r>
              <a:rPr lang="th-TH" dirty="0"/>
              <a:t> </a:t>
            </a:r>
            <a:r>
              <a:rPr lang="en-US" dirty="0">
                <a:solidFill>
                  <a:schemeClr val="tx2"/>
                </a:solidFill>
              </a:rPr>
              <a:t>)</a:t>
            </a:r>
            <a:r>
              <a:rPr lang="th-TH" dirty="0"/>
              <a:t> </a:t>
            </a:r>
            <a:r>
              <a:rPr lang="en-US" dirty="0">
                <a:solidFill>
                  <a:schemeClr val="accent3"/>
                </a:solidFill>
              </a:rPr>
              <a:t>(</a:t>
            </a:r>
            <a:r>
              <a:rPr lang="th-TH" dirty="0">
                <a:solidFill>
                  <a:schemeClr val="accent3"/>
                </a:solidFill>
              </a:rPr>
              <a:t> </a:t>
            </a:r>
            <a:r>
              <a:rPr lang="en-US" dirty="0">
                <a:solidFill>
                  <a:schemeClr val="accent3"/>
                </a:solidFill>
              </a:rPr>
              <a:t>)</a:t>
            </a:r>
            <a:r>
              <a:rPr lang="th-TH" dirty="0"/>
              <a:t> </a:t>
            </a:r>
            <a:r>
              <a:rPr lang="en-US" dirty="0">
                <a:solidFill>
                  <a:schemeClr val="accent4"/>
                </a:solidFill>
              </a:rPr>
              <a:t>(</a:t>
            </a:r>
            <a:r>
              <a:rPr lang="th-TH" dirty="0">
                <a:solidFill>
                  <a:schemeClr val="accent4"/>
                </a:solidFill>
              </a:rPr>
              <a:t> </a:t>
            </a:r>
            <a:r>
              <a:rPr lang="en-US" dirty="0">
                <a:solidFill>
                  <a:schemeClr val="accent4"/>
                </a:solidFill>
              </a:rPr>
              <a:t>)</a:t>
            </a:r>
            <a:r>
              <a:rPr lang="th-TH" dirty="0"/>
              <a:t> </a:t>
            </a:r>
            <a:r>
              <a:rPr lang="en-US" dirty="0"/>
              <a:t>(</a:t>
            </a:r>
            <a:r>
              <a:rPr lang="th-TH" dirty="0"/>
              <a:t> </a:t>
            </a:r>
            <a:r>
              <a:rPr lang="en-US" dirty="0"/>
              <a:t>)</a:t>
            </a:r>
            <a:r>
              <a:rPr lang="th-TH" dirty="0"/>
              <a:t> </a:t>
            </a:r>
            <a:r>
              <a:rPr lang="en-US" dirty="0">
                <a:solidFill>
                  <a:srgbClr val="FF0000"/>
                </a:solidFill>
              </a:rPr>
              <a:t>)</a:t>
            </a:r>
            <a:r>
              <a:rPr lang="en-US" dirty="0"/>
              <a:t> </a:t>
            </a:r>
            <a:endParaRPr lang="th-TH" dirty="0"/>
          </a:p>
          <a:p>
            <a:pPr lvl="1"/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th-TH" dirty="0"/>
              <a:t>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</a:t>
            </a:r>
            <a:r>
              <a:rPr lang="th-TH" dirty="0"/>
              <a:t> </a:t>
            </a:r>
            <a:r>
              <a:rPr lang="en-US" dirty="0">
                <a:solidFill>
                  <a:schemeClr val="accent4"/>
                </a:solidFill>
              </a:rPr>
              <a:t>(</a:t>
            </a:r>
            <a:r>
              <a:rPr lang="th-TH" dirty="0"/>
              <a:t> </a:t>
            </a:r>
            <a:r>
              <a:rPr lang="en-US" dirty="0"/>
              <a:t>(</a:t>
            </a:r>
            <a:r>
              <a:rPr lang="th-TH" dirty="0"/>
              <a:t> </a:t>
            </a:r>
            <a:r>
              <a:rPr lang="en-US" dirty="0"/>
              <a:t>)</a:t>
            </a:r>
            <a:r>
              <a:rPr lang="th-TH" dirty="0"/>
              <a:t> </a:t>
            </a:r>
            <a:r>
              <a:rPr lang="en-US" dirty="0">
                <a:solidFill>
                  <a:schemeClr val="accent4"/>
                </a:solidFill>
              </a:rPr>
              <a:t>)</a:t>
            </a:r>
            <a:r>
              <a:rPr lang="th-TH" dirty="0">
                <a:solidFill>
                  <a:schemeClr val="accent4"/>
                </a:solidFill>
              </a:rPr>
              <a:t>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  <a:r>
              <a:rPr lang="th-TH" dirty="0"/>
              <a:t> </a:t>
            </a:r>
            <a:r>
              <a:rPr lang="en-US" dirty="0">
                <a:solidFill>
                  <a:srgbClr val="FF0000"/>
                </a:solidFill>
              </a:rPr>
              <a:t>)</a:t>
            </a:r>
            <a:r>
              <a:rPr lang="en-US" dirty="0"/>
              <a:t> </a:t>
            </a:r>
            <a:endParaRPr lang="th-TH" dirty="0"/>
          </a:p>
          <a:p>
            <a:pPr lvl="1"/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th-TH" dirty="0"/>
              <a:t> </a:t>
            </a:r>
            <a:r>
              <a:rPr lang="en-US" dirty="0">
                <a:solidFill>
                  <a:schemeClr val="tx2"/>
                </a:solidFill>
              </a:rPr>
              <a:t>(</a:t>
            </a:r>
            <a:r>
              <a:rPr lang="th-TH"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</a:rPr>
              <a:t>)</a:t>
            </a:r>
            <a:r>
              <a:rPr lang="th-TH" dirty="0"/>
              <a:t>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(</a:t>
            </a:r>
            <a:r>
              <a:rPr lang="th-TH" dirty="0"/>
              <a:t> </a:t>
            </a:r>
            <a:r>
              <a:rPr lang="en-US" dirty="0"/>
              <a:t>(</a:t>
            </a:r>
            <a:r>
              <a:rPr lang="th-TH" dirty="0"/>
              <a:t> </a:t>
            </a:r>
            <a:r>
              <a:rPr lang="en-US" dirty="0">
                <a:solidFill>
                  <a:srgbClr val="FFFF00"/>
                </a:solidFill>
              </a:rPr>
              <a:t>(</a:t>
            </a:r>
            <a:r>
              <a:rPr lang="th-TH" dirty="0">
                <a:solidFill>
                  <a:srgbClr val="FFFF00"/>
                </a:solidFill>
              </a:rPr>
              <a:t> </a:t>
            </a:r>
            <a:r>
              <a:rPr lang="en-US" dirty="0">
                <a:solidFill>
                  <a:srgbClr val="FFFF00"/>
                </a:solidFill>
              </a:rPr>
              <a:t>)</a:t>
            </a:r>
            <a:r>
              <a:rPr lang="th-TH" dirty="0"/>
              <a:t> </a:t>
            </a:r>
            <a:r>
              <a:rPr lang="en-US" dirty="0"/>
              <a:t>)</a:t>
            </a:r>
            <a:r>
              <a:rPr lang="th-TH" dirty="0"/>
              <a:t>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th-TH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)</a:t>
            </a:r>
            <a:r>
              <a:rPr lang="th-TH" dirty="0"/>
              <a:t>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)</a:t>
            </a:r>
            <a:r>
              <a:rPr lang="th-TH" dirty="0"/>
              <a:t> </a:t>
            </a:r>
            <a:r>
              <a:rPr lang="en-US" dirty="0">
                <a:solidFill>
                  <a:srgbClr val="FF0000"/>
                </a:solidFill>
              </a:rPr>
              <a:t>)</a:t>
            </a:r>
            <a:endParaRPr lang="th-TH" dirty="0">
              <a:solidFill>
                <a:srgbClr val="FF0000"/>
              </a:solidFill>
            </a:endParaRPr>
          </a:p>
          <a:p>
            <a:r>
              <a:rPr lang="th-TH" dirty="0"/>
              <a:t>ตัวอย่างที่ผิด</a:t>
            </a:r>
          </a:p>
          <a:p>
            <a:pPr lvl="1"/>
            <a:r>
              <a:rPr lang="en-US" dirty="0"/>
              <a:t>((((((()) </a:t>
            </a:r>
            <a:endParaRPr lang="th-TH" dirty="0"/>
          </a:p>
          <a:p>
            <a:pPr lvl="1"/>
            <a:r>
              <a:rPr lang="en-US" dirty="0"/>
              <a:t>())) </a:t>
            </a:r>
            <a:endParaRPr lang="th-TH" dirty="0"/>
          </a:p>
          <a:p>
            <a:pPr lvl="1"/>
            <a:r>
              <a:rPr lang="en-US" dirty="0"/>
              <a:t>(()()(()</a:t>
            </a:r>
            <a:endParaRPr lang="th-TH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7596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90" t="27321" r="54914" b="22194"/>
          <a:stretch/>
        </p:blipFill>
        <p:spPr bwMode="auto">
          <a:xfrm>
            <a:off x="1981200" y="1600200"/>
            <a:ext cx="5761778" cy="44254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477001" y="3272136"/>
            <a:ext cx="1929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400" dirty="0"/>
              <a:t>เจอ </a:t>
            </a:r>
            <a:r>
              <a:rPr lang="en-US" sz="2400" dirty="0"/>
              <a:t>( </a:t>
            </a:r>
            <a:r>
              <a:rPr lang="th-TH" sz="2400" dirty="0"/>
              <a:t>ยัดเข้า </a:t>
            </a:r>
            <a:r>
              <a:rPr lang="en-US" sz="2400" dirty="0"/>
              <a:t>stack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86048" y="3810001"/>
            <a:ext cx="38771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 </a:t>
            </a:r>
            <a:r>
              <a:rPr lang="th-TH" sz="2400" dirty="0"/>
              <a:t>ว่างเจอ </a:t>
            </a:r>
            <a:r>
              <a:rPr lang="en-US" sz="2400" dirty="0"/>
              <a:t>) </a:t>
            </a:r>
            <a:r>
              <a:rPr lang="th-TH" sz="2400" dirty="0"/>
              <a:t>ไม่ </a:t>
            </a:r>
            <a:r>
              <a:rPr lang="en-US" sz="2400" dirty="0"/>
              <a:t>balanced</a:t>
            </a:r>
            <a:r>
              <a:rPr lang="th-TH" sz="2400" dirty="0"/>
              <a:t> แน่นอน</a:t>
            </a:r>
            <a:r>
              <a:rPr lang="en-US" sz="2400" dirty="0"/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41932" y="4267201"/>
            <a:ext cx="1787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400" dirty="0"/>
              <a:t>เจอ </a:t>
            </a:r>
            <a:r>
              <a:rPr lang="en-US" sz="2400" dirty="0"/>
              <a:t>) pop ( </a:t>
            </a:r>
            <a:r>
              <a:rPr lang="th-TH" sz="2400" dirty="0"/>
              <a:t>ออก</a:t>
            </a:r>
            <a:endParaRPr lang="en-US" sz="2400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4862090" y="3502967"/>
            <a:ext cx="1538711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1"/>
          </p:cNvCxnSpPr>
          <p:nvPr/>
        </p:nvCxnSpPr>
        <p:spPr>
          <a:xfrm flipH="1" flipV="1">
            <a:off x="5419248" y="4040833"/>
            <a:ext cx="1066800" cy="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1"/>
          </p:cNvCxnSpPr>
          <p:nvPr/>
        </p:nvCxnSpPr>
        <p:spPr>
          <a:xfrm flipH="1">
            <a:off x="4613131" y="4498033"/>
            <a:ext cx="18288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33440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Balanced symbols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US" dirty="0"/>
              <a:t>[ { ( ] } ) </a:t>
            </a:r>
            <a:r>
              <a:rPr lang="th-TH" dirty="0"/>
              <a:t>ถูกหรือไม่</a:t>
            </a:r>
          </a:p>
          <a:p>
            <a:r>
              <a:rPr lang="th-TH" dirty="0"/>
              <a:t>ตัวอย่างที่ถูก</a:t>
            </a:r>
          </a:p>
          <a:p>
            <a:pPr lvl="1"/>
            <a:r>
              <a:rPr lang="en-US" dirty="0"/>
              <a:t>{ { ( [ ] [ ] ) } ( ) } </a:t>
            </a:r>
            <a:endParaRPr lang="th-TH" dirty="0"/>
          </a:p>
          <a:p>
            <a:pPr lvl="1"/>
            <a:r>
              <a:rPr lang="en-US" dirty="0"/>
              <a:t>[ [ { { ( ( ) ) } } ] ] </a:t>
            </a:r>
            <a:endParaRPr lang="th-TH" dirty="0"/>
          </a:p>
          <a:p>
            <a:pPr lvl="1"/>
            <a:r>
              <a:rPr lang="en-US" dirty="0"/>
              <a:t>[ ] [ ] [ ] ( ) { }</a:t>
            </a:r>
            <a:endParaRPr lang="th-TH" dirty="0"/>
          </a:p>
          <a:p>
            <a:r>
              <a:rPr lang="th-TH" dirty="0"/>
              <a:t>ตัวอย่างที่ผิด</a:t>
            </a:r>
          </a:p>
          <a:p>
            <a:pPr lvl="1"/>
            <a:r>
              <a:rPr lang="en-US" dirty="0"/>
              <a:t>( [ ) ] </a:t>
            </a:r>
            <a:endParaRPr lang="th-TH" dirty="0"/>
          </a:p>
          <a:p>
            <a:pPr lvl="1"/>
            <a:r>
              <a:rPr lang="en-US" dirty="0"/>
              <a:t>( ( ( ) ] ) ) </a:t>
            </a:r>
            <a:endParaRPr lang="th-TH" dirty="0"/>
          </a:p>
          <a:p>
            <a:pPr lvl="1"/>
            <a:r>
              <a:rPr lang="en-US" dirty="0"/>
              <a:t>[ { ( ) ]</a:t>
            </a:r>
          </a:p>
        </p:txBody>
      </p:sp>
    </p:spTree>
    <p:extLst>
      <p:ext uri="{BB962C8B-B14F-4D97-AF65-F5344CB8AC3E}">
        <p14:creationId xmlns:p14="http://schemas.microsoft.com/office/powerpoint/2010/main" val="13336579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50" t="41774" r="59347" b="12493"/>
          <a:stretch/>
        </p:blipFill>
        <p:spPr bwMode="auto">
          <a:xfrm>
            <a:off x="3181462" y="1266204"/>
            <a:ext cx="5505338" cy="42963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82" t="62245" r="57553" b="27767"/>
          <a:stretch/>
        </p:blipFill>
        <p:spPr bwMode="auto">
          <a:xfrm>
            <a:off x="3217546" y="5649605"/>
            <a:ext cx="5774055" cy="9382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947350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แปลงเลขฐาน </a:t>
            </a:r>
            <a:r>
              <a:rPr lang="en-US" dirty="0"/>
              <a:t>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แปลงจากฐาน </a:t>
            </a:r>
            <a:r>
              <a:rPr lang="en-US" dirty="0"/>
              <a:t>10 </a:t>
            </a:r>
            <a:r>
              <a:rPr lang="th-TH" dirty="0"/>
              <a:t>ไปเป็นฐาน </a:t>
            </a:r>
            <a:r>
              <a:rPr lang="en-US" dirty="0"/>
              <a:t>2</a:t>
            </a:r>
          </a:p>
          <a:p>
            <a:r>
              <a:rPr lang="th-TH" dirty="0"/>
              <a:t>ตัวอย่างฐาน </a:t>
            </a:r>
            <a:r>
              <a:rPr lang="en-US" dirty="0"/>
              <a:t>10 </a:t>
            </a:r>
            <a:r>
              <a:rPr lang="th-TH" dirty="0"/>
              <a:t>แยกหลัก</a:t>
            </a:r>
          </a:p>
          <a:p>
            <a:pPr lvl="1"/>
            <a:r>
              <a:rPr lang="en-US" dirty="0"/>
              <a:t>512 </a:t>
            </a:r>
            <a:r>
              <a:rPr lang="th-TH" dirty="0"/>
              <a:t>หาร </a:t>
            </a:r>
            <a:r>
              <a:rPr lang="en-US" dirty="0"/>
              <a:t>10 </a:t>
            </a:r>
            <a:r>
              <a:rPr lang="th-TH" dirty="0"/>
              <a:t>เศษ </a:t>
            </a:r>
            <a:r>
              <a:rPr lang="en-US" dirty="0"/>
              <a:t>2 </a:t>
            </a:r>
            <a:r>
              <a:rPr lang="th-TH" dirty="0"/>
              <a:t>ยัดลง </a:t>
            </a:r>
            <a:r>
              <a:rPr lang="en-US" dirty="0"/>
              <a:t>stack</a:t>
            </a:r>
          </a:p>
          <a:p>
            <a:pPr lvl="1"/>
            <a:r>
              <a:rPr lang="th-TH" dirty="0"/>
              <a:t>ผลหาร </a:t>
            </a:r>
            <a:r>
              <a:rPr lang="en-US" dirty="0"/>
              <a:t>51 </a:t>
            </a:r>
            <a:r>
              <a:rPr lang="th-TH" dirty="0"/>
              <a:t>หาร </a:t>
            </a:r>
            <a:r>
              <a:rPr lang="en-US" dirty="0"/>
              <a:t>10 </a:t>
            </a:r>
            <a:r>
              <a:rPr lang="th-TH" dirty="0"/>
              <a:t>เศษ </a:t>
            </a:r>
            <a:r>
              <a:rPr lang="en-US" dirty="0"/>
              <a:t>1 </a:t>
            </a:r>
            <a:r>
              <a:rPr lang="th-TH" dirty="0"/>
              <a:t>ยัดลง </a:t>
            </a:r>
            <a:r>
              <a:rPr lang="en-US" dirty="0"/>
              <a:t>stack</a:t>
            </a:r>
          </a:p>
          <a:p>
            <a:pPr lvl="1"/>
            <a:r>
              <a:rPr lang="th-TH" dirty="0"/>
              <a:t>ผลหาร </a:t>
            </a:r>
            <a:r>
              <a:rPr lang="en-US" dirty="0"/>
              <a:t>5 </a:t>
            </a:r>
            <a:r>
              <a:rPr lang="th-TH" dirty="0"/>
              <a:t>หาร </a:t>
            </a:r>
            <a:r>
              <a:rPr lang="en-US" dirty="0"/>
              <a:t>10 </a:t>
            </a:r>
            <a:r>
              <a:rPr lang="th-TH" dirty="0"/>
              <a:t>เศษ </a:t>
            </a:r>
            <a:r>
              <a:rPr lang="en-US" dirty="0"/>
              <a:t>5 </a:t>
            </a:r>
            <a:r>
              <a:rPr lang="th-TH" dirty="0"/>
              <a:t>ยัดลง </a:t>
            </a:r>
            <a:r>
              <a:rPr lang="en-US" dirty="0"/>
              <a:t>stack</a:t>
            </a:r>
          </a:p>
          <a:p>
            <a:pPr lvl="1"/>
            <a:r>
              <a:rPr lang="en-US" dirty="0"/>
              <a:t>pop </a:t>
            </a:r>
            <a:r>
              <a:rPr lang="th-TH" dirty="0"/>
              <a:t>ออกมาจนหมด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8229600" y="2819400"/>
          <a:ext cx="10668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97765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แปลงเลขฐาน</a:t>
            </a:r>
            <a:r>
              <a:rPr lang="en-US" dirty="0"/>
              <a:t> 2</a:t>
            </a:r>
          </a:p>
        </p:txBody>
      </p:sp>
      <p:pic>
        <p:nvPicPr>
          <p:cNvPr id="1026" name="Picture 2" descr="../_images/dectobi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809750"/>
            <a:ext cx="8549314" cy="3981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9526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66" t="40190" r="57077" b="20215"/>
          <a:stretch/>
        </p:blipFill>
        <p:spPr bwMode="auto">
          <a:xfrm>
            <a:off x="1905001" y="1718481"/>
            <a:ext cx="6768849" cy="4297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316337" y="3217754"/>
            <a:ext cx="19483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dirty="0"/>
              <a:t>หาร </a:t>
            </a:r>
            <a:r>
              <a:rPr lang="en-US" sz="2000" dirty="0"/>
              <a:t>2 </a:t>
            </a:r>
            <a:r>
              <a:rPr lang="th-TH" sz="2000" dirty="0"/>
              <a:t>ยัดเศษลง </a:t>
            </a:r>
            <a:r>
              <a:rPr lang="en-US" sz="2000" dirty="0"/>
              <a:t>stack</a:t>
            </a:r>
          </a:p>
        </p:txBody>
      </p:sp>
      <p:cxnSp>
        <p:nvCxnSpPr>
          <p:cNvPr id="6" name="Straight Arrow Connector 5"/>
          <p:cNvCxnSpPr>
            <a:stCxn id="4" idx="1"/>
          </p:cNvCxnSpPr>
          <p:nvPr/>
        </p:nvCxnSpPr>
        <p:spPr>
          <a:xfrm flipH="1">
            <a:off x="5638801" y="3417809"/>
            <a:ext cx="167753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71401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แปลงเลขฐานอื่นๆ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ลองทำดู</a:t>
            </a:r>
          </a:p>
          <a:p>
            <a:r>
              <a:rPr lang="th-TH" dirty="0"/>
              <a:t>เฉลย</a:t>
            </a:r>
          </a:p>
          <a:p>
            <a:pPr lvl="1"/>
            <a:r>
              <a:rPr lang="en-US" dirty="0"/>
              <a:t>http://interactivepython.org/runestone/static/pythonds/BasicDS/ConvertingDecimalNumberstoBinaryNumbers.html</a:t>
            </a:r>
          </a:p>
        </p:txBody>
      </p:sp>
    </p:spTree>
    <p:extLst>
      <p:ext uri="{BB962C8B-B14F-4D97-AF65-F5344CB8AC3E}">
        <p14:creationId xmlns:p14="http://schemas.microsoft.com/office/powerpoint/2010/main" val="34641025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มีลำดับแบบ </a:t>
            </a:r>
            <a:r>
              <a:rPr lang="en-US" dirty="0"/>
              <a:t>first-in-first-out</a:t>
            </a:r>
          </a:p>
          <a:p>
            <a:r>
              <a:rPr lang="th-TH" dirty="0"/>
              <a:t>ลำดับที่สำคัญคือ </a:t>
            </a:r>
            <a:r>
              <a:rPr lang="en-US" dirty="0"/>
              <a:t>rear </a:t>
            </a:r>
            <a:r>
              <a:rPr lang="th-TH" dirty="0"/>
              <a:t>กับ </a:t>
            </a:r>
            <a:r>
              <a:rPr lang="en-US" dirty="0"/>
              <a:t>front</a:t>
            </a:r>
          </a:p>
        </p:txBody>
      </p:sp>
      <p:pic>
        <p:nvPicPr>
          <p:cNvPr id="1026" name="Picture 2" descr="../_images/basicqueu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3581400"/>
            <a:ext cx="6099908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3840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กราฟอัตราการโต</a:t>
            </a:r>
            <a:endParaRPr lang="en-US" dirty="0"/>
          </a:p>
        </p:txBody>
      </p:sp>
      <p:pic>
        <p:nvPicPr>
          <p:cNvPr id="2050" name="Picture 2" descr="../_images/newplot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324" y="1259686"/>
            <a:ext cx="7809860" cy="5598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9544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ADT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Queue() </a:t>
            </a:r>
            <a:r>
              <a:rPr lang="th-TH" dirty="0"/>
              <a:t>สร้าง </a:t>
            </a:r>
            <a:r>
              <a:rPr lang="en-US" dirty="0"/>
              <a:t>queue </a:t>
            </a:r>
            <a:r>
              <a:rPr lang="th-TH" dirty="0"/>
              <a:t>ว่างๆ และ </a:t>
            </a:r>
            <a:r>
              <a:rPr lang="en-US" dirty="0"/>
              <a:t>return queue </a:t>
            </a:r>
            <a:r>
              <a:rPr lang="th-TH" dirty="0"/>
              <a:t>มาให้</a:t>
            </a:r>
          </a:p>
          <a:p>
            <a:r>
              <a:rPr lang="en-US" dirty="0" err="1"/>
              <a:t>enqueue</a:t>
            </a:r>
            <a:r>
              <a:rPr lang="en-US" dirty="0"/>
              <a:t>(item) </a:t>
            </a:r>
            <a:r>
              <a:rPr lang="th-TH" dirty="0"/>
              <a:t>เพิ่ม </a:t>
            </a:r>
            <a:r>
              <a:rPr lang="en-US" dirty="0"/>
              <a:t>item</a:t>
            </a:r>
            <a:r>
              <a:rPr lang="th-TH" dirty="0"/>
              <a:t> และไม่ </a:t>
            </a:r>
            <a:r>
              <a:rPr lang="en-US" dirty="0"/>
              <a:t>return</a:t>
            </a:r>
          </a:p>
          <a:p>
            <a:r>
              <a:rPr lang="en-US" dirty="0" err="1"/>
              <a:t>dequeue</a:t>
            </a:r>
            <a:r>
              <a:rPr lang="en-US" dirty="0"/>
              <a:t>() </a:t>
            </a:r>
            <a:r>
              <a:rPr lang="th-TH" dirty="0"/>
              <a:t>เอา </a:t>
            </a:r>
            <a:r>
              <a:rPr lang="en-US" dirty="0"/>
              <a:t>item </a:t>
            </a:r>
            <a:r>
              <a:rPr lang="th-TH" dirty="0"/>
              <a:t>ที่อยู่บนหน้าออกมาและ </a:t>
            </a:r>
            <a:r>
              <a:rPr lang="en-US" dirty="0"/>
              <a:t>return item </a:t>
            </a:r>
            <a:r>
              <a:rPr lang="th-TH" dirty="0"/>
              <a:t>นั้น</a:t>
            </a:r>
          </a:p>
          <a:p>
            <a:r>
              <a:rPr lang="en-US" dirty="0" err="1"/>
              <a:t>isEmpty</a:t>
            </a:r>
            <a:r>
              <a:rPr lang="en-US" dirty="0"/>
              <a:t>() return </a:t>
            </a:r>
            <a:r>
              <a:rPr lang="th-TH" dirty="0"/>
              <a:t>ค่าว่า </a:t>
            </a:r>
            <a:r>
              <a:rPr lang="en-US" dirty="0"/>
              <a:t>queue </a:t>
            </a:r>
            <a:r>
              <a:rPr lang="th-TH" dirty="0"/>
              <a:t>ว่างหรือไม่</a:t>
            </a:r>
          </a:p>
          <a:p>
            <a:r>
              <a:rPr lang="en-US" dirty="0"/>
              <a:t>size() return </a:t>
            </a:r>
            <a:r>
              <a:rPr lang="th-TH" dirty="0"/>
              <a:t>จำนวน </a:t>
            </a:r>
            <a:r>
              <a:rPr lang="en-US" dirty="0"/>
              <a:t>item </a:t>
            </a:r>
            <a:r>
              <a:rPr lang="th-TH" dirty="0"/>
              <a:t>ใน </a:t>
            </a:r>
            <a:r>
              <a:rPr lang="en-US" dirty="0"/>
              <a:t>queue</a:t>
            </a:r>
          </a:p>
        </p:txBody>
      </p:sp>
    </p:spTree>
    <p:extLst>
      <p:ext uri="{BB962C8B-B14F-4D97-AF65-F5344CB8AC3E}">
        <p14:creationId xmlns:p14="http://schemas.microsoft.com/office/powerpoint/2010/main" val="363631307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ADT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037670" y="1600202"/>
          <a:ext cx="6116661" cy="4525961"/>
        </p:xfrm>
        <a:graphic>
          <a:graphicData uri="http://schemas.openxmlformats.org/drawingml/2006/table">
            <a:tbl>
              <a:tblPr/>
              <a:tblGrid>
                <a:gridCol w="2038887">
                  <a:extLst>
                    <a:ext uri="{9D8B030D-6E8A-4147-A177-3AD203B41FA5}">
                      <a16:colId xmlns:a16="http://schemas.microsoft.com/office/drawing/2014/main" xmlns="" val="3590367320"/>
                    </a:ext>
                  </a:extLst>
                </a:gridCol>
                <a:gridCol w="2038887">
                  <a:extLst>
                    <a:ext uri="{9D8B030D-6E8A-4147-A177-3AD203B41FA5}">
                      <a16:colId xmlns:a16="http://schemas.microsoft.com/office/drawing/2014/main" xmlns="" val="1391927696"/>
                    </a:ext>
                  </a:extLst>
                </a:gridCol>
                <a:gridCol w="2038887">
                  <a:extLst>
                    <a:ext uri="{9D8B030D-6E8A-4147-A177-3AD203B41FA5}">
                      <a16:colId xmlns:a16="http://schemas.microsoft.com/office/drawing/2014/main" xmlns="" val="2165929703"/>
                    </a:ext>
                  </a:extLst>
                </a:gridCol>
              </a:tblGrid>
              <a:tr h="411451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1">
                          <a:effectLst/>
                        </a:rPr>
                        <a:t>Queue Operation</a:t>
                      </a:r>
                      <a:endParaRPr lang="en-US" sz="1700">
                        <a:effectLst/>
                      </a:endParaRPr>
                    </a:p>
                  </a:txBody>
                  <a:tcPr marL="73473" marR="73473" marT="73473" marB="73473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1">
                          <a:effectLst/>
                        </a:rPr>
                        <a:t>Queue Contents</a:t>
                      </a:r>
                      <a:endParaRPr lang="en-US" sz="1700">
                        <a:effectLst/>
                      </a:endParaRPr>
                    </a:p>
                  </a:txBody>
                  <a:tcPr marL="73473" marR="73473" marT="73473" marB="73473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1">
                          <a:effectLst/>
                        </a:rPr>
                        <a:t>Return Value</a:t>
                      </a:r>
                      <a:endParaRPr lang="en-US" sz="1700">
                        <a:effectLst/>
                      </a:endParaRPr>
                    </a:p>
                  </a:txBody>
                  <a:tcPr marL="73473" marR="73473" marT="73473" marB="73473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93297683"/>
                  </a:ext>
                </a:extLst>
              </a:tr>
              <a:tr h="411451"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</a:rPr>
                        <a:t>q.isEmpty()</a:t>
                      </a:r>
                    </a:p>
                  </a:txBody>
                  <a:tcPr marL="73473" marR="73473" marT="73473" marB="7347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</a:rPr>
                        <a:t>[]</a:t>
                      </a:r>
                    </a:p>
                  </a:txBody>
                  <a:tcPr marL="73473" marR="73473" marT="73473" marB="7347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</a:rPr>
                        <a:t>True</a:t>
                      </a:r>
                    </a:p>
                  </a:txBody>
                  <a:tcPr marL="73473" marR="73473" marT="73473" marB="7347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76783861"/>
                  </a:ext>
                </a:extLst>
              </a:tr>
              <a:tr h="411451"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</a:rPr>
                        <a:t>q.enqueue(4)</a:t>
                      </a:r>
                    </a:p>
                  </a:txBody>
                  <a:tcPr marL="73473" marR="73473" marT="73473" marB="7347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</a:rPr>
                        <a:t>[4]</a:t>
                      </a:r>
                    </a:p>
                  </a:txBody>
                  <a:tcPr marL="73473" marR="73473" marT="73473" marB="7347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</a:rPr>
                        <a:t> </a:t>
                      </a:r>
                    </a:p>
                  </a:txBody>
                  <a:tcPr marL="73473" marR="73473" marT="73473" marB="7347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42563789"/>
                  </a:ext>
                </a:extLst>
              </a:tr>
              <a:tr h="411451"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</a:rPr>
                        <a:t>q.enqueue('dog')</a:t>
                      </a:r>
                    </a:p>
                  </a:txBody>
                  <a:tcPr marL="73473" marR="73473" marT="73473" marB="7347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</a:rPr>
                        <a:t>['dog',4]</a:t>
                      </a:r>
                    </a:p>
                  </a:txBody>
                  <a:tcPr marL="73473" marR="73473" marT="73473" marB="7347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</a:rPr>
                        <a:t> </a:t>
                      </a:r>
                    </a:p>
                  </a:txBody>
                  <a:tcPr marL="73473" marR="73473" marT="73473" marB="7347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00555478"/>
                  </a:ext>
                </a:extLst>
              </a:tr>
              <a:tr h="411451"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</a:rPr>
                        <a:t>q.enqueue(True)</a:t>
                      </a:r>
                    </a:p>
                  </a:txBody>
                  <a:tcPr marL="73473" marR="73473" marT="73473" marB="7347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</a:rPr>
                        <a:t>[True,'dog',4]</a:t>
                      </a:r>
                    </a:p>
                  </a:txBody>
                  <a:tcPr marL="73473" marR="73473" marT="73473" marB="7347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</a:rPr>
                        <a:t> </a:t>
                      </a:r>
                    </a:p>
                  </a:txBody>
                  <a:tcPr marL="73473" marR="73473" marT="73473" marB="7347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1022637"/>
                  </a:ext>
                </a:extLst>
              </a:tr>
              <a:tr h="411451"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</a:rPr>
                        <a:t>q.size()</a:t>
                      </a:r>
                    </a:p>
                  </a:txBody>
                  <a:tcPr marL="73473" marR="73473" marT="73473" marB="7347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</a:rPr>
                        <a:t>[True,'dog',4]</a:t>
                      </a:r>
                    </a:p>
                  </a:txBody>
                  <a:tcPr marL="73473" marR="73473" marT="73473" marB="7347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</a:rPr>
                        <a:t>3</a:t>
                      </a:r>
                    </a:p>
                  </a:txBody>
                  <a:tcPr marL="73473" marR="73473" marT="73473" marB="7347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73285583"/>
                  </a:ext>
                </a:extLst>
              </a:tr>
              <a:tr h="411451"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</a:rPr>
                        <a:t>q.isEmpty()</a:t>
                      </a:r>
                    </a:p>
                  </a:txBody>
                  <a:tcPr marL="73473" marR="73473" marT="73473" marB="7347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</a:rPr>
                        <a:t>[True,'dog',4]</a:t>
                      </a:r>
                    </a:p>
                  </a:txBody>
                  <a:tcPr marL="73473" marR="73473" marT="73473" marB="7347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</a:rPr>
                        <a:t>False</a:t>
                      </a:r>
                    </a:p>
                  </a:txBody>
                  <a:tcPr marL="73473" marR="73473" marT="73473" marB="7347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46377006"/>
                  </a:ext>
                </a:extLst>
              </a:tr>
              <a:tr h="411451"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</a:rPr>
                        <a:t>q.enqueue(8.4)</a:t>
                      </a:r>
                    </a:p>
                  </a:txBody>
                  <a:tcPr marL="73473" marR="73473" marT="73473" marB="7347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</a:rPr>
                        <a:t>[8.4,True,'dog',4]</a:t>
                      </a:r>
                    </a:p>
                  </a:txBody>
                  <a:tcPr marL="73473" marR="73473" marT="73473" marB="7347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</a:rPr>
                        <a:t> </a:t>
                      </a:r>
                    </a:p>
                  </a:txBody>
                  <a:tcPr marL="73473" marR="73473" marT="73473" marB="7347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51008253"/>
                  </a:ext>
                </a:extLst>
              </a:tr>
              <a:tr h="411451"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</a:rPr>
                        <a:t>q.dequeue()</a:t>
                      </a:r>
                    </a:p>
                  </a:txBody>
                  <a:tcPr marL="73473" marR="73473" marT="73473" marB="7347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</a:rPr>
                        <a:t>[8.4,True,'dog']</a:t>
                      </a:r>
                    </a:p>
                  </a:txBody>
                  <a:tcPr marL="73473" marR="73473" marT="73473" marB="7347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</a:rPr>
                        <a:t>4</a:t>
                      </a:r>
                    </a:p>
                  </a:txBody>
                  <a:tcPr marL="73473" marR="73473" marT="73473" marB="7347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39763252"/>
                  </a:ext>
                </a:extLst>
              </a:tr>
              <a:tr h="411451"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</a:rPr>
                        <a:t>q.dequeue()</a:t>
                      </a:r>
                    </a:p>
                  </a:txBody>
                  <a:tcPr marL="73473" marR="73473" marT="73473" marB="7347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</a:rPr>
                        <a:t>[8.4,True]</a:t>
                      </a:r>
                    </a:p>
                  </a:txBody>
                  <a:tcPr marL="73473" marR="73473" marT="73473" marB="7347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</a:rPr>
                        <a:t>'dog'</a:t>
                      </a:r>
                    </a:p>
                  </a:txBody>
                  <a:tcPr marL="73473" marR="73473" marT="73473" marB="7347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89832427"/>
                  </a:ext>
                </a:extLst>
              </a:tr>
              <a:tr h="411451"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</a:rPr>
                        <a:t>q.size()</a:t>
                      </a:r>
                    </a:p>
                  </a:txBody>
                  <a:tcPr marL="73473" marR="73473" marT="73473" marB="7347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</a:rPr>
                        <a:t>[8.4,True]</a:t>
                      </a:r>
                    </a:p>
                  </a:txBody>
                  <a:tcPr marL="73473" marR="73473" marT="73473" marB="7347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 dirty="0">
                          <a:effectLst/>
                        </a:rPr>
                        <a:t>2</a:t>
                      </a:r>
                    </a:p>
                  </a:txBody>
                  <a:tcPr marL="73473" marR="73473" marT="73473" marB="7347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33139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89948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Queue’s implementation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2500" t="28666" r="35000" b="43905"/>
          <a:stretch/>
        </p:blipFill>
        <p:spPr>
          <a:xfrm>
            <a:off x="2514601" y="1905001"/>
            <a:ext cx="7594599" cy="3505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04489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in action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2917" t="23333" r="24167" b="19524"/>
          <a:stretch/>
        </p:blipFill>
        <p:spPr>
          <a:xfrm>
            <a:off x="1905000" y="1447801"/>
            <a:ext cx="8458200" cy="499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2517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Hot potato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ส่ง</a:t>
            </a:r>
            <a:r>
              <a:rPr lang="en-US" dirty="0"/>
              <a:t> potato </a:t>
            </a:r>
            <a:r>
              <a:rPr lang="th-TH" dirty="0"/>
              <a:t>ไปให้คนข้างๆ หยุดที่ใครคนนั้นออกจากเกม คนสุดท้ายชนะ</a:t>
            </a:r>
          </a:p>
          <a:p>
            <a:r>
              <a:rPr lang="th-TH" dirty="0"/>
              <a:t>เล่นแบบง่ายๆ ส่งเป็นจำนวนครั้งแล้วหยุด</a:t>
            </a:r>
          </a:p>
          <a:p>
            <a:pPr lvl="1"/>
            <a:r>
              <a:rPr lang="th-TH" dirty="0"/>
              <a:t>ในตัวอย่างนี้ส่ง </a:t>
            </a:r>
            <a:r>
              <a:rPr lang="en-US" dirty="0"/>
              <a:t>5 </a:t>
            </a:r>
            <a:r>
              <a:rPr lang="th-TH" dirty="0"/>
              <a:t>ครั้ง</a:t>
            </a:r>
            <a:endParaRPr lang="en-US" dirty="0"/>
          </a:p>
        </p:txBody>
      </p:sp>
      <p:pic>
        <p:nvPicPr>
          <p:cNvPr id="3074" name="Picture 2" descr="../_images/hotpotat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3173136"/>
            <a:ext cx="4819650" cy="3684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339347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คิดแบบ </a:t>
            </a:r>
            <a:r>
              <a:rPr lang="en-US" dirty="0"/>
              <a:t>queue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คนที่อยู่หัว </a:t>
            </a:r>
            <a:r>
              <a:rPr lang="en-US" dirty="0"/>
              <a:t>queue </a:t>
            </a:r>
            <a:r>
              <a:rPr lang="th-TH" dirty="0"/>
              <a:t>คือคนที่ถือ </a:t>
            </a:r>
            <a:r>
              <a:rPr lang="en-US" dirty="0"/>
              <a:t>potato</a:t>
            </a:r>
          </a:p>
          <a:p>
            <a:r>
              <a:rPr lang="th-TH" dirty="0"/>
              <a:t>เมื่อส่ง </a:t>
            </a:r>
            <a:r>
              <a:rPr lang="en-US" dirty="0"/>
              <a:t>potato </a:t>
            </a:r>
            <a:r>
              <a:rPr lang="th-TH" dirty="0"/>
              <a:t>ให้คนข้างๆ ก็ไปต่อท้าย </a:t>
            </a:r>
            <a:r>
              <a:rPr lang="en-US" dirty="0"/>
              <a:t>queue</a:t>
            </a:r>
          </a:p>
        </p:txBody>
      </p:sp>
      <p:pic>
        <p:nvPicPr>
          <p:cNvPr id="4098" name="Picture 2" descr="../_images/namequeu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3121706"/>
            <a:ext cx="6400800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596387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0833" t="49238" r="47917" b="23333"/>
          <a:stretch/>
        </p:blipFill>
        <p:spPr>
          <a:xfrm>
            <a:off x="1828801" y="1752600"/>
            <a:ext cx="8096247" cy="3886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48400" y="2438401"/>
            <a:ext cx="15007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400" dirty="0"/>
              <a:t>เริ่มใส่ชื่อคนเล่น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6248400" y="3464868"/>
            <a:ext cx="34964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400" dirty="0"/>
              <a:t>ส่งเป็นจำนวนครั้ง คนที่ส่งแล้วไปต่อท้าย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5619888" y="4191001"/>
            <a:ext cx="50481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400" dirty="0"/>
              <a:t>ครบจำนวนใครอยู่หน้า </a:t>
            </a:r>
            <a:r>
              <a:rPr lang="en-US" sz="2400" dirty="0"/>
              <a:t>queue </a:t>
            </a:r>
            <a:r>
              <a:rPr lang="th-TH" sz="2400" dirty="0"/>
              <a:t>(ถือ </a:t>
            </a:r>
            <a:r>
              <a:rPr lang="en-US" sz="2400" dirty="0"/>
              <a:t>potato)</a:t>
            </a:r>
            <a:r>
              <a:rPr lang="th-TH" sz="2400" dirty="0"/>
              <a:t> ถูกกำจัด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5638801" y="4648201"/>
            <a:ext cx="22349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400" dirty="0"/>
              <a:t>เหลือคนสุดท้ายคือผู้ชนะ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1006747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task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จำลองสถานการณ์เพื่อคำนวณเวลารอในการพิมพ์</a:t>
            </a:r>
          </a:p>
          <a:p>
            <a:r>
              <a:rPr lang="th-TH" dirty="0"/>
              <a:t>ความสามารถของ </a:t>
            </a:r>
            <a:r>
              <a:rPr lang="en-US" dirty="0"/>
              <a:t>printer </a:t>
            </a:r>
            <a:r>
              <a:rPr lang="th-TH" dirty="0"/>
              <a:t>คือ จำนวนหน้าต่อนาที </a:t>
            </a:r>
            <a:r>
              <a:rPr lang="en-US" dirty="0"/>
              <a:t>(ppm)</a:t>
            </a:r>
          </a:p>
          <a:p>
            <a:r>
              <a:rPr lang="th-TH" dirty="0"/>
              <a:t>ความน่าจะเป็นของการเกิด </a:t>
            </a:r>
            <a:r>
              <a:rPr lang="en-US" dirty="0"/>
              <a:t>task = 1 </a:t>
            </a:r>
            <a:r>
              <a:rPr lang="th-TH" dirty="0"/>
              <a:t>งานใน </a:t>
            </a:r>
            <a:r>
              <a:rPr lang="en-US" dirty="0"/>
              <a:t>180 </a:t>
            </a:r>
            <a:r>
              <a:rPr lang="th-TH" dirty="0"/>
              <a:t>วินาที</a:t>
            </a:r>
          </a:p>
          <a:p>
            <a:pPr lvl="1"/>
            <a:r>
              <a:rPr lang="th-TH" dirty="0"/>
              <a:t>สุ่ม </a:t>
            </a:r>
            <a:r>
              <a:rPr lang="en-US" dirty="0"/>
              <a:t>1 </a:t>
            </a:r>
            <a:r>
              <a:rPr lang="th-TH" dirty="0"/>
              <a:t>ใน </a:t>
            </a:r>
            <a:r>
              <a:rPr lang="en-US" dirty="0"/>
              <a:t>180 </a:t>
            </a:r>
            <a:r>
              <a:rPr lang="th-TH" dirty="0"/>
              <a:t>ทุกๆ  </a:t>
            </a:r>
            <a:r>
              <a:rPr lang="en-US" dirty="0"/>
              <a:t>1 </a:t>
            </a:r>
            <a:r>
              <a:rPr lang="th-TH" dirty="0"/>
              <a:t>วินาที </a:t>
            </a:r>
            <a:r>
              <a:rPr lang="en-US" dirty="0"/>
              <a:t>(tick)</a:t>
            </a:r>
            <a:endParaRPr lang="th-TH" dirty="0"/>
          </a:p>
          <a:p>
            <a:r>
              <a:rPr lang="th-TH" dirty="0"/>
              <a:t>จำนวนหน้าในแต่ละงาน </a:t>
            </a:r>
            <a:r>
              <a:rPr lang="en-US" dirty="0"/>
              <a:t>1 – 20 </a:t>
            </a:r>
            <a:r>
              <a:rPr lang="th-TH" dirty="0"/>
              <a:t>หน้าโอกาสเท่ากันหมด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96479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Printer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  <a:p>
            <a:pPr lvl="1"/>
            <a:r>
              <a:rPr lang="en-US" dirty="0"/>
              <a:t>ppm</a:t>
            </a:r>
          </a:p>
          <a:p>
            <a:pPr lvl="1"/>
            <a:r>
              <a:rPr lang="en-US" dirty="0"/>
              <a:t>Task </a:t>
            </a:r>
            <a:r>
              <a:rPr lang="th-TH" dirty="0"/>
              <a:t>ปัจจุบัน</a:t>
            </a:r>
          </a:p>
          <a:p>
            <a:pPr lvl="1"/>
            <a:r>
              <a:rPr lang="th-TH" dirty="0"/>
              <a:t>เวลาที่เหลือในการทำ </a:t>
            </a:r>
            <a:r>
              <a:rPr lang="en-US" dirty="0"/>
              <a:t>task </a:t>
            </a:r>
            <a:r>
              <a:rPr lang="th-TH" dirty="0"/>
              <a:t>ปัจจุบัน</a:t>
            </a:r>
            <a:endParaRPr lang="en-US" dirty="0"/>
          </a:p>
          <a:p>
            <a:r>
              <a:rPr lang="en-US" dirty="0"/>
              <a:t>Methods</a:t>
            </a:r>
          </a:p>
          <a:p>
            <a:pPr lvl="1"/>
            <a:r>
              <a:rPr lang="th-TH" dirty="0"/>
              <a:t>ตรวจสอบการทำงานทุกๆ  </a:t>
            </a:r>
            <a:r>
              <a:rPr lang="en-US" dirty="0"/>
              <a:t>1 tick</a:t>
            </a:r>
            <a:endParaRPr lang="th-TH" dirty="0"/>
          </a:p>
          <a:p>
            <a:pPr lvl="1"/>
            <a:r>
              <a:rPr lang="en-US" dirty="0"/>
              <a:t>Printer </a:t>
            </a:r>
            <a:r>
              <a:rPr lang="th-TH" dirty="0"/>
              <a:t>ทำงานอยู่หรือไม่</a:t>
            </a:r>
            <a:r>
              <a:rPr lang="en-US" dirty="0"/>
              <a:t> (busy)</a:t>
            </a:r>
            <a:endParaRPr lang="th-TH" dirty="0"/>
          </a:p>
          <a:p>
            <a:pPr lvl="1"/>
            <a:r>
              <a:rPr lang="th-TH" dirty="0"/>
              <a:t>เริ่ม</a:t>
            </a:r>
            <a:r>
              <a:rPr lang="en-US" dirty="0"/>
              <a:t> task </a:t>
            </a:r>
            <a:r>
              <a:rPr lang="th-TH" dirty="0"/>
              <a:t>ใหม่</a:t>
            </a:r>
            <a:endParaRPr lang="en-US" dirty="0"/>
          </a:p>
          <a:p>
            <a:pPr lvl="1"/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413634933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  <a:p>
            <a:pPr lvl="1"/>
            <a:r>
              <a:rPr lang="th-TH" dirty="0"/>
              <a:t>เวลาที่สั่งงานเข้า </a:t>
            </a:r>
            <a:r>
              <a:rPr lang="en-US" dirty="0"/>
              <a:t>queue</a:t>
            </a:r>
            <a:endParaRPr lang="th-TH" dirty="0"/>
          </a:p>
          <a:p>
            <a:pPr lvl="1"/>
            <a:r>
              <a:rPr lang="th-TH" dirty="0"/>
              <a:t>จำนวนหน้า</a:t>
            </a:r>
            <a:endParaRPr lang="en-US" dirty="0"/>
          </a:p>
          <a:p>
            <a:r>
              <a:rPr lang="en-US" dirty="0"/>
              <a:t>Method</a:t>
            </a:r>
          </a:p>
          <a:p>
            <a:pPr lvl="1"/>
            <a:r>
              <a:rPr lang="th-TH" dirty="0"/>
              <a:t>คำนวณเวลาที่รอ </a:t>
            </a:r>
            <a:r>
              <a:rPr lang="en-US" dirty="0"/>
              <a:t>queue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608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Oh </a:t>
            </a:r>
            <a:r>
              <a:rPr lang="th-TH" dirty="0" smtClean="0"/>
              <a:t>สำคัญอย่างไร?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/>
              <a:t>รู้ว่าประสิทธิภาพของแต่ละ </a:t>
            </a:r>
            <a:r>
              <a:rPr lang="en-US" dirty="0" smtClean="0"/>
              <a:t>data structure </a:t>
            </a:r>
            <a:r>
              <a:rPr lang="th-TH" dirty="0" smtClean="0"/>
              <a:t>เป็นอย่างไร</a:t>
            </a:r>
          </a:p>
          <a:p>
            <a:r>
              <a:rPr lang="th-TH" dirty="0" smtClean="0"/>
              <a:t>เลือก </a:t>
            </a:r>
            <a:r>
              <a:rPr lang="en-US" dirty="0" smtClean="0"/>
              <a:t>data structure </a:t>
            </a:r>
            <a:r>
              <a:rPr lang="th-TH" dirty="0" smtClean="0"/>
              <a:t>ที่มีประสิทธิภาพเหมาะกับปัญหา</a:t>
            </a:r>
          </a:p>
          <a:p>
            <a:r>
              <a:rPr lang="th-TH" dirty="0" smtClean="0"/>
              <a:t>คิด</a:t>
            </a:r>
            <a:r>
              <a:rPr lang="en-US" dirty="0" smtClean="0"/>
              <a:t> algorithm </a:t>
            </a:r>
            <a:r>
              <a:rPr lang="th-TH" dirty="0" smtClean="0"/>
              <a:t>ที่จะทำให้ใช้ </a:t>
            </a:r>
            <a:r>
              <a:rPr lang="en-US" dirty="0" smtClean="0"/>
              <a:t>data structure </a:t>
            </a:r>
            <a:r>
              <a:rPr lang="th-TH" dirty="0" smtClean="0"/>
              <a:t>ได้อย่างมีประสิทธิภาพ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16700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/>
              <a:t>Simulation</a:t>
            </a:r>
          </a:p>
          <a:p>
            <a:pPr lvl="1"/>
            <a:r>
              <a:rPr lang="en-US" dirty="0"/>
              <a:t>Printer</a:t>
            </a:r>
          </a:p>
          <a:p>
            <a:pPr lvl="1"/>
            <a:r>
              <a:rPr lang="en-US" dirty="0"/>
              <a:t>Task queue</a:t>
            </a:r>
          </a:p>
          <a:p>
            <a:pPr lvl="1"/>
            <a:r>
              <a:rPr lang="en-US" dirty="0"/>
              <a:t>List </a:t>
            </a:r>
            <a:r>
              <a:rPr lang="th-TH" dirty="0"/>
              <a:t>ที่ใช้เก็บเวลารอ</a:t>
            </a:r>
            <a:endParaRPr lang="en-US" dirty="0"/>
          </a:p>
          <a:p>
            <a:pPr lvl="1"/>
            <a:r>
              <a:rPr lang="en-US" dirty="0"/>
              <a:t> </a:t>
            </a:r>
            <a:r>
              <a:rPr lang="th-TH" dirty="0"/>
              <a:t>เรียก </a:t>
            </a:r>
            <a:r>
              <a:rPr lang="en-US" dirty="0"/>
              <a:t>function </a:t>
            </a:r>
            <a:r>
              <a:rPr lang="th-TH" dirty="0"/>
              <a:t>สุ่มการเกิด </a:t>
            </a:r>
            <a:r>
              <a:rPr lang="en-US" dirty="0"/>
              <a:t>task</a:t>
            </a:r>
          </a:p>
          <a:p>
            <a:pPr lvl="2"/>
            <a:r>
              <a:rPr lang="en-US" dirty="0"/>
              <a:t>1 – 20 </a:t>
            </a:r>
            <a:r>
              <a:rPr lang="th-TH" dirty="0"/>
              <a:t>หน้า</a:t>
            </a:r>
          </a:p>
          <a:p>
            <a:pPr lvl="2"/>
            <a:r>
              <a:rPr lang="th-TH" dirty="0"/>
              <a:t>ยัดเข้า </a:t>
            </a:r>
            <a:r>
              <a:rPr lang="en-US" dirty="0"/>
              <a:t>task queue</a:t>
            </a:r>
            <a:endParaRPr lang="th-TH" dirty="0"/>
          </a:p>
          <a:p>
            <a:pPr lvl="1"/>
            <a:r>
              <a:rPr lang="th-TH" dirty="0"/>
              <a:t>จัดการ </a:t>
            </a:r>
            <a:r>
              <a:rPr lang="en-US" dirty="0"/>
              <a:t>task </a:t>
            </a:r>
            <a:r>
              <a:rPr lang="th-TH" dirty="0"/>
              <a:t>และสั่งงาน </a:t>
            </a:r>
            <a:r>
              <a:rPr lang="en-US" dirty="0"/>
              <a:t>printer</a:t>
            </a:r>
          </a:p>
          <a:p>
            <a:pPr lvl="2"/>
            <a:r>
              <a:rPr lang="en-US" dirty="0"/>
              <a:t>Printer </a:t>
            </a:r>
            <a:r>
              <a:rPr lang="th-TH" dirty="0"/>
              <a:t>ไม่ได้ทำงานอยู่ และมี </a:t>
            </a:r>
            <a:r>
              <a:rPr lang="en-US" dirty="0"/>
              <a:t>task </a:t>
            </a:r>
            <a:r>
              <a:rPr lang="th-TH" dirty="0"/>
              <a:t>ใน </a:t>
            </a:r>
            <a:r>
              <a:rPr lang="en-US" dirty="0"/>
              <a:t>queue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th-TH" dirty="0">
                <a:sym typeface="Wingdings" panose="05000000000000000000" pitchFamily="2" charset="2"/>
              </a:rPr>
              <a:t>สั่ง </a:t>
            </a:r>
            <a:r>
              <a:rPr lang="en-US" dirty="0">
                <a:sym typeface="Wingdings" panose="05000000000000000000" pitchFamily="2" charset="2"/>
              </a:rPr>
              <a:t>printer </a:t>
            </a:r>
            <a:r>
              <a:rPr lang="th-TH" dirty="0">
                <a:sym typeface="Wingdings" panose="05000000000000000000" pitchFamily="2" charset="2"/>
              </a:rPr>
              <a:t>รับ </a:t>
            </a:r>
            <a:r>
              <a:rPr lang="en-US" dirty="0">
                <a:sym typeface="Wingdings" panose="05000000000000000000" pitchFamily="2" charset="2"/>
              </a:rPr>
              <a:t>task</a:t>
            </a:r>
          </a:p>
          <a:p>
            <a:pPr lvl="2"/>
            <a:r>
              <a:rPr lang="th-TH" dirty="0">
                <a:sym typeface="Wingdings" panose="05000000000000000000" pitchFamily="2" charset="2"/>
              </a:rPr>
              <a:t>เรียก </a:t>
            </a:r>
            <a:r>
              <a:rPr lang="en-US" dirty="0">
                <a:sym typeface="Wingdings" panose="05000000000000000000" pitchFamily="2" charset="2"/>
              </a:rPr>
              <a:t>printer </a:t>
            </a:r>
            <a:r>
              <a:rPr lang="th-TH" dirty="0">
                <a:sym typeface="Wingdings" panose="05000000000000000000" pitchFamily="2" charset="2"/>
              </a:rPr>
              <a:t>ให้ตรวจสอบทุกๆ </a:t>
            </a:r>
            <a:r>
              <a:rPr lang="en-US" dirty="0">
                <a:sym typeface="Wingdings" panose="05000000000000000000" pitchFamily="2" charset="2"/>
              </a:rPr>
              <a:t>1 tick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705600" y="1600200"/>
            <a:ext cx="82296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h-TH" dirty="0">
                <a:sym typeface="Wingdings" panose="05000000000000000000" pitchFamily="2" charset="2"/>
              </a:rPr>
              <a:t>สุ่มการเกิด </a:t>
            </a:r>
            <a:r>
              <a:rPr lang="en-US" dirty="0">
                <a:sym typeface="Wingdings" panose="05000000000000000000" pitchFamily="2" charset="2"/>
              </a:rPr>
              <a:t>task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1 </a:t>
            </a:r>
            <a:r>
              <a:rPr lang="th-TH" dirty="0">
                <a:sym typeface="Wingdings" panose="05000000000000000000" pitchFamily="2" charset="2"/>
              </a:rPr>
              <a:t>ใน </a:t>
            </a:r>
            <a:r>
              <a:rPr lang="en-US" dirty="0">
                <a:sym typeface="Wingdings" panose="05000000000000000000" pitchFamily="2" charset="2"/>
              </a:rPr>
              <a:t>180 </a:t>
            </a:r>
          </a:p>
        </p:txBody>
      </p:sp>
    </p:spTree>
    <p:extLst>
      <p:ext uri="{BB962C8B-B14F-4D97-AF65-F5344CB8AC3E}">
        <p14:creationId xmlns:p14="http://schemas.microsoft.com/office/powerpoint/2010/main" val="24066672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สุ่มตัวเลข</a:t>
            </a:r>
          </a:p>
          <a:p>
            <a:r>
              <a:rPr lang="en-US" dirty="0" err="1"/>
              <a:t>random.randrange</a:t>
            </a:r>
            <a:r>
              <a:rPr lang="en-US" dirty="0"/>
              <a:t>(n, m)</a:t>
            </a:r>
          </a:p>
          <a:p>
            <a:pPr lvl="1"/>
            <a:r>
              <a:rPr lang="th-TH" dirty="0"/>
              <a:t>สุ่มจำนวนเต็มระหว่าง </a:t>
            </a:r>
            <a:r>
              <a:rPr lang="en-US" dirty="0"/>
              <a:t>n </a:t>
            </a:r>
            <a:r>
              <a:rPr lang="th-TH" dirty="0"/>
              <a:t>ถึง </a:t>
            </a:r>
            <a:r>
              <a:rPr lang="en-US" dirty="0"/>
              <a:t>m - 1</a:t>
            </a:r>
          </a:p>
        </p:txBody>
      </p:sp>
    </p:spTree>
    <p:extLst>
      <p:ext uri="{BB962C8B-B14F-4D97-AF65-F5344CB8AC3E}">
        <p14:creationId xmlns:p14="http://schemas.microsoft.com/office/powerpoint/2010/main" val="413817329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</a:t>
            </a:r>
          </a:p>
        </p:txBody>
      </p:sp>
      <p:sp>
        <p:nvSpPr>
          <p:cNvPr id="9" name="Flowchart: Decision 8"/>
          <p:cNvSpPr/>
          <p:nvPr/>
        </p:nvSpPr>
        <p:spPr>
          <a:xfrm>
            <a:off x="3124200" y="1450483"/>
            <a:ext cx="1981200" cy="123248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000" dirty="0"/>
              <a:t>สุ่มการเกิด </a:t>
            </a:r>
            <a:r>
              <a:rPr lang="en-US" sz="2000" dirty="0"/>
              <a:t>task</a:t>
            </a:r>
          </a:p>
        </p:txBody>
      </p:sp>
      <p:sp>
        <p:nvSpPr>
          <p:cNvPr id="10" name="Rectangle 9"/>
          <p:cNvSpPr/>
          <p:nvPr/>
        </p:nvSpPr>
        <p:spPr>
          <a:xfrm>
            <a:off x="2042886" y="3546524"/>
            <a:ext cx="1371600" cy="660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Enqueue</a:t>
            </a:r>
            <a:r>
              <a:rPr lang="en-US" sz="2000" dirty="0"/>
              <a:t> task</a:t>
            </a:r>
          </a:p>
        </p:txBody>
      </p:sp>
      <p:cxnSp>
        <p:nvCxnSpPr>
          <p:cNvPr id="12" name="Elbow Connector 11"/>
          <p:cNvCxnSpPr>
            <a:stCxn id="9" idx="1"/>
            <a:endCxn id="10" idx="0"/>
          </p:cNvCxnSpPr>
          <p:nvPr/>
        </p:nvCxnSpPr>
        <p:spPr>
          <a:xfrm rot="10800000" flipV="1">
            <a:off x="2728686" y="2066726"/>
            <a:ext cx="395514" cy="1479797"/>
          </a:xfrm>
          <a:prstGeom prst="bentConnector2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200400" y="5965465"/>
            <a:ext cx="1371600" cy="660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Dequeue</a:t>
            </a:r>
            <a:endParaRPr lang="en-US" sz="2000" dirty="0"/>
          </a:p>
        </p:txBody>
      </p:sp>
      <p:sp>
        <p:nvSpPr>
          <p:cNvPr id="14" name="Flowchart: Decision 13"/>
          <p:cNvSpPr/>
          <p:nvPr/>
        </p:nvSpPr>
        <p:spPr>
          <a:xfrm>
            <a:off x="4205516" y="3822717"/>
            <a:ext cx="2743199" cy="179335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Printer </a:t>
            </a:r>
            <a:r>
              <a:rPr lang="th-TH" sz="2000" dirty="0"/>
              <a:t>ว่าง และมี </a:t>
            </a:r>
            <a:r>
              <a:rPr lang="en-US" sz="2000" dirty="0"/>
              <a:t>task </a:t>
            </a:r>
            <a:r>
              <a:rPr lang="th-TH" sz="2000" dirty="0"/>
              <a:t>ใน </a:t>
            </a:r>
            <a:r>
              <a:rPr lang="en-US" sz="2000" dirty="0"/>
              <a:t>queue</a:t>
            </a:r>
          </a:p>
        </p:txBody>
      </p:sp>
      <p:cxnSp>
        <p:nvCxnSpPr>
          <p:cNvPr id="16" name="Elbow Connector 15"/>
          <p:cNvCxnSpPr>
            <a:stCxn id="14" idx="1"/>
            <a:endCxn id="13" idx="0"/>
          </p:cNvCxnSpPr>
          <p:nvPr/>
        </p:nvCxnSpPr>
        <p:spPr>
          <a:xfrm rot="10800000" flipV="1">
            <a:off x="3886202" y="4719396"/>
            <a:ext cx="319315" cy="1246068"/>
          </a:xfrm>
          <a:prstGeom prst="bentConnector2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9" idx="3"/>
            <a:endCxn id="14" idx="0"/>
          </p:cNvCxnSpPr>
          <p:nvPr/>
        </p:nvCxnSpPr>
        <p:spPr>
          <a:xfrm>
            <a:off x="5105401" y="2066726"/>
            <a:ext cx="471715" cy="1755990"/>
          </a:xfrm>
          <a:prstGeom prst="bentConnector2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3"/>
            <a:endCxn id="14" idx="0"/>
          </p:cNvCxnSpPr>
          <p:nvPr/>
        </p:nvCxnSpPr>
        <p:spPr>
          <a:xfrm flipV="1">
            <a:off x="3414487" y="3822717"/>
            <a:ext cx="2162629" cy="53961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743200" y="1596571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179906" y="160823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955465" y="4350063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257800" y="5969094"/>
            <a:ext cx="1676400" cy="660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Append waiting time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620000" y="5965464"/>
            <a:ext cx="1676400" cy="660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Printer starts new task</a:t>
            </a:r>
          </a:p>
        </p:txBody>
      </p:sp>
      <p:cxnSp>
        <p:nvCxnSpPr>
          <p:cNvPr id="29" name="Straight Arrow Connector 28"/>
          <p:cNvCxnSpPr>
            <a:stCxn id="13" idx="3"/>
            <a:endCxn id="27" idx="1"/>
          </p:cNvCxnSpPr>
          <p:nvPr/>
        </p:nvCxnSpPr>
        <p:spPr>
          <a:xfrm>
            <a:off x="4572000" y="6295619"/>
            <a:ext cx="685800" cy="3629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7" idx="3"/>
            <a:endCxn id="28" idx="1"/>
          </p:cNvCxnSpPr>
          <p:nvPr/>
        </p:nvCxnSpPr>
        <p:spPr>
          <a:xfrm flipV="1">
            <a:off x="6934200" y="6295617"/>
            <a:ext cx="685800" cy="3630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7620000" y="4383409"/>
            <a:ext cx="1676400" cy="660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Printer’s tick</a:t>
            </a:r>
          </a:p>
        </p:txBody>
      </p:sp>
      <p:cxnSp>
        <p:nvCxnSpPr>
          <p:cNvPr id="37" name="Straight Arrow Connector 36"/>
          <p:cNvCxnSpPr>
            <a:stCxn id="28" idx="0"/>
            <a:endCxn id="36" idx="2"/>
          </p:cNvCxnSpPr>
          <p:nvPr/>
        </p:nvCxnSpPr>
        <p:spPr>
          <a:xfrm flipV="1">
            <a:off x="8458200" y="5043715"/>
            <a:ext cx="0" cy="921748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4" idx="3"/>
            <a:endCxn id="36" idx="1"/>
          </p:cNvCxnSpPr>
          <p:nvPr/>
        </p:nvCxnSpPr>
        <p:spPr>
          <a:xfrm flipV="1">
            <a:off x="6948714" y="4713562"/>
            <a:ext cx="671286" cy="5834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934200" y="432755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73999474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Printer’s tick</a:t>
            </a:r>
          </a:p>
        </p:txBody>
      </p:sp>
      <p:sp>
        <p:nvSpPr>
          <p:cNvPr id="4" name="Flowchart: Decision 3"/>
          <p:cNvSpPr/>
          <p:nvPr/>
        </p:nvSpPr>
        <p:spPr>
          <a:xfrm>
            <a:off x="6705600" y="1255940"/>
            <a:ext cx="1981200" cy="123248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000" dirty="0"/>
              <a:t>มี </a:t>
            </a:r>
            <a:r>
              <a:rPr lang="en-US" sz="2000" dirty="0"/>
              <a:t>task </a:t>
            </a:r>
            <a:r>
              <a:rPr lang="th-TH" sz="2000" dirty="0"/>
              <a:t>อยู่ </a:t>
            </a:r>
            <a:r>
              <a:rPr lang="en-US" sz="2000" dirty="0"/>
              <a:t>(</a:t>
            </a:r>
            <a:r>
              <a:rPr lang="th-TH" sz="2000" dirty="0"/>
              <a:t>ทำงานอยู่</a:t>
            </a:r>
            <a:r>
              <a:rPr lang="en-US" sz="2000" dirty="0"/>
              <a:t>)</a:t>
            </a:r>
            <a:r>
              <a:rPr lang="th-TH" sz="2000" dirty="0"/>
              <a:t>?</a:t>
            </a:r>
            <a:endParaRPr lang="en-US" sz="2000" dirty="0"/>
          </a:p>
        </p:txBody>
      </p:sp>
      <p:cxnSp>
        <p:nvCxnSpPr>
          <p:cNvPr id="5" name="Elbow Connector 4"/>
          <p:cNvCxnSpPr>
            <a:stCxn id="4" idx="1"/>
            <a:endCxn id="12" idx="0"/>
          </p:cNvCxnSpPr>
          <p:nvPr/>
        </p:nvCxnSpPr>
        <p:spPr>
          <a:xfrm rot="10800000" flipV="1">
            <a:off x="6310086" y="1872183"/>
            <a:ext cx="395514" cy="937918"/>
          </a:xfrm>
          <a:prstGeom prst="bentConnector2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624286" y="2810102"/>
            <a:ext cx="1371600" cy="660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000" dirty="0"/>
              <a:t>ลดเวลาที่เหลือ</a:t>
            </a:r>
            <a:endParaRPr lang="en-US" sz="2000" dirty="0"/>
          </a:p>
        </p:txBody>
      </p:sp>
      <p:sp>
        <p:nvSpPr>
          <p:cNvPr id="14" name="Flowchart: Decision 13"/>
          <p:cNvSpPr/>
          <p:nvPr/>
        </p:nvSpPr>
        <p:spPr>
          <a:xfrm>
            <a:off x="5319485" y="4257902"/>
            <a:ext cx="1981200" cy="123248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000" dirty="0"/>
              <a:t>เวลาที่เหลือ </a:t>
            </a:r>
            <a:r>
              <a:rPr lang="en-US" sz="2000" dirty="0"/>
              <a:t>&lt;= 0 ?</a:t>
            </a:r>
          </a:p>
        </p:txBody>
      </p:sp>
      <p:cxnSp>
        <p:nvCxnSpPr>
          <p:cNvPr id="15" name="Straight Arrow Connector 14"/>
          <p:cNvCxnSpPr>
            <a:stCxn id="12" idx="2"/>
            <a:endCxn id="14" idx="0"/>
          </p:cNvCxnSpPr>
          <p:nvPr/>
        </p:nvCxnSpPr>
        <p:spPr>
          <a:xfrm flipH="1">
            <a:off x="6310086" y="3470409"/>
            <a:ext cx="1" cy="787493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335485" y="1469182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cxnSp>
        <p:nvCxnSpPr>
          <p:cNvPr id="22" name="Elbow Connector 21"/>
          <p:cNvCxnSpPr>
            <a:stCxn id="14" idx="1"/>
            <a:endCxn id="23" idx="0"/>
          </p:cNvCxnSpPr>
          <p:nvPr/>
        </p:nvCxnSpPr>
        <p:spPr>
          <a:xfrm rot="10800000" flipV="1">
            <a:off x="4572002" y="4874145"/>
            <a:ext cx="747485" cy="1094948"/>
          </a:xfrm>
          <a:prstGeom prst="bentConnector2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3886200" y="5969094"/>
            <a:ext cx="1371600" cy="660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Task </a:t>
            </a:r>
            <a:r>
              <a:rPr lang="th-TH" sz="2000" dirty="0"/>
              <a:t>ปัจจุบัน </a:t>
            </a:r>
            <a:r>
              <a:rPr lang="en-US" sz="2000" dirty="0"/>
              <a:t>= None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886194" y="4504812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142576514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Printer class implementation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2500" t="21047" r="40000" b="42381"/>
          <a:stretch/>
        </p:blipFill>
        <p:spPr>
          <a:xfrm>
            <a:off x="2743201" y="1600200"/>
            <a:ext cx="6600823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18707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class implementation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2500" t="32476" r="47500" b="40095"/>
          <a:stretch/>
        </p:blipFill>
        <p:spPr>
          <a:xfrm>
            <a:off x="3505201" y="1828800"/>
            <a:ext cx="5384799" cy="4038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54626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</a:t>
            </a:r>
            <a:r>
              <a:rPr lang="th-TH"/>
              <a:t>และ</a:t>
            </a:r>
            <a:r>
              <a:rPr lang="en-US"/>
              <a:t> </a:t>
            </a:r>
            <a:r>
              <a:rPr lang="th-TH" dirty="0"/>
              <a:t>สุ่มการเกิด </a:t>
            </a:r>
            <a:r>
              <a:rPr lang="en-US" dirty="0"/>
              <a:t>task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2500" t="20285" r="33334" b="24095"/>
          <a:stretch/>
        </p:blipFill>
        <p:spPr>
          <a:xfrm>
            <a:off x="3124200" y="1295400"/>
            <a:ext cx="6248400" cy="5562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860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Anagram 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 2 </a:t>
            </a:r>
            <a:r>
              <a:rPr lang="th-TH" dirty="0"/>
              <a:t>ตัวประกอบด้วยชุดตัวอักษรเดียวกันหรือไม่</a:t>
            </a:r>
          </a:p>
          <a:p>
            <a:r>
              <a:rPr lang="en-US" dirty="0"/>
              <a:t>heart </a:t>
            </a:r>
            <a:r>
              <a:rPr lang="th-TH" dirty="0"/>
              <a:t>กับ </a:t>
            </a:r>
            <a:r>
              <a:rPr lang="en-US" dirty="0"/>
              <a:t>earth </a:t>
            </a:r>
            <a:r>
              <a:rPr lang="en-US" dirty="0">
                <a:sym typeface="Wingdings" pitchFamily="2" charset="2"/>
              </a:rPr>
              <a:t> true</a:t>
            </a:r>
          </a:p>
          <a:p>
            <a:r>
              <a:rPr lang="en-US" dirty="0">
                <a:sym typeface="Wingdings" pitchFamily="2" charset="2"/>
              </a:rPr>
              <a:t>python </a:t>
            </a:r>
            <a:r>
              <a:rPr lang="th-TH" dirty="0">
                <a:sym typeface="Wingdings" pitchFamily="2" charset="2"/>
              </a:rPr>
              <a:t>กับ </a:t>
            </a:r>
            <a:r>
              <a:rPr lang="en-US" dirty="0" err="1">
                <a:sym typeface="Wingdings" pitchFamily="2" charset="2"/>
              </a:rPr>
              <a:t>typhon</a:t>
            </a:r>
            <a:r>
              <a:rPr lang="en-US" dirty="0">
                <a:sym typeface="Wingdings" pitchFamily="2" charset="2"/>
              </a:rPr>
              <a:t>  true</a:t>
            </a:r>
          </a:p>
          <a:p>
            <a:r>
              <a:rPr lang="th-TH" dirty="0">
                <a:sym typeface="Wingdings" pitchFamily="2" charset="2"/>
              </a:rPr>
              <a:t>แก้ปัญหาได้หลายวิธี </a:t>
            </a:r>
            <a:r>
              <a:rPr lang="en-US" dirty="0">
                <a:sym typeface="Wingdings" pitchFamily="2" charset="2"/>
              </a:rPr>
              <a:t>O </a:t>
            </a:r>
            <a:r>
              <a:rPr lang="th-TH" dirty="0">
                <a:sym typeface="Wingdings" pitchFamily="2" charset="2"/>
              </a:rPr>
              <a:t>ต่างกัน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227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off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ทดสอบทุกคู่</a:t>
            </a:r>
            <a:r>
              <a:rPr lang="en-US" dirty="0"/>
              <a:t> 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2971800" y="2743200"/>
          <a:ext cx="60960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2971800" y="4480560"/>
          <a:ext cx="60960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cxnSp>
        <p:nvCxnSpPr>
          <p:cNvPr id="9" name="Straight Arrow Connector 8"/>
          <p:cNvCxnSpPr/>
          <p:nvPr/>
        </p:nvCxnSpPr>
        <p:spPr>
          <a:xfrm>
            <a:off x="3581400" y="3276600"/>
            <a:ext cx="0" cy="114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733800" y="3276600"/>
            <a:ext cx="1066800" cy="114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886200" y="3276600"/>
            <a:ext cx="2133600" cy="114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114800" y="3276600"/>
            <a:ext cx="3048000" cy="114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267200" y="3276600"/>
            <a:ext cx="4114800" cy="114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534400" y="3581401"/>
            <a:ext cx="17988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400" dirty="0"/>
              <a:t>เปรียบเทียบ </a:t>
            </a:r>
            <a:r>
              <a:rPr lang="en-US" sz="2400" dirty="0"/>
              <a:t>n </a:t>
            </a:r>
            <a:r>
              <a:rPr lang="th-TH" sz="2400" dirty="0"/>
              <a:t>ครั้ง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31905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off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ทดสอบทุกคู่</a:t>
            </a:r>
            <a:r>
              <a:rPr lang="en-US" dirty="0"/>
              <a:t> 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2971800" y="2743200"/>
          <a:ext cx="60960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2971800" y="4480560"/>
          <a:ext cx="60960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cxnSp>
        <p:nvCxnSpPr>
          <p:cNvPr id="9" name="Straight Arrow Connector 8"/>
          <p:cNvCxnSpPr/>
          <p:nvPr/>
        </p:nvCxnSpPr>
        <p:spPr>
          <a:xfrm>
            <a:off x="4648200" y="3276600"/>
            <a:ext cx="0" cy="114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800600" y="3276600"/>
            <a:ext cx="1066800" cy="114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953000" y="3276600"/>
            <a:ext cx="2133600" cy="114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181600" y="3276600"/>
            <a:ext cx="3048000" cy="114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534401" y="3502968"/>
            <a:ext cx="20489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400" dirty="0"/>
              <a:t>เปรียบเทียบ </a:t>
            </a:r>
            <a:r>
              <a:rPr lang="en-US" sz="2400" dirty="0"/>
              <a:t>n-1 </a:t>
            </a:r>
            <a:r>
              <a:rPr lang="th-TH" sz="2400" dirty="0"/>
              <a:t>ครั้ง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81155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off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ทดสอบทุกคู่</a:t>
            </a:r>
            <a:r>
              <a:rPr lang="en-US" dirty="0"/>
              <a:t> 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2971800" y="2743200"/>
          <a:ext cx="60960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2971800" y="4480560"/>
          <a:ext cx="60960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cxnSp>
        <p:nvCxnSpPr>
          <p:cNvPr id="9" name="Straight Arrow Connector 8"/>
          <p:cNvCxnSpPr/>
          <p:nvPr/>
        </p:nvCxnSpPr>
        <p:spPr>
          <a:xfrm>
            <a:off x="6019800" y="3276600"/>
            <a:ext cx="0" cy="114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172200" y="3276600"/>
            <a:ext cx="1066800" cy="114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324600" y="3276600"/>
            <a:ext cx="2133600" cy="114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534401" y="3502968"/>
            <a:ext cx="20489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400" dirty="0"/>
              <a:t>เปรียบเทียบ </a:t>
            </a:r>
            <a:r>
              <a:rPr lang="en-US" sz="2400" dirty="0"/>
              <a:t>n-2 </a:t>
            </a:r>
            <a:r>
              <a:rPr lang="th-TH" sz="2400" dirty="0"/>
              <a:t>ครั้ง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0693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1698</Words>
  <Application>Microsoft Office PowerPoint</Application>
  <PresentationFormat>Widescreen</PresentationFormat>
  <Paragraphs>658</Paragraphs>
  <Slides>56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5" baseType="lpstr">
      <vt:lpstr>Angsana New</vt:lpstr>
      <vt:lpstr>Arial</vt:lpstr>
      <vt:lpstr>Calibri</vt:lpstr>
      <vt:lpstr>Calibri Light</vt:lpstr>
      <vt:lpstr>Cordia New</vt:lpstr>
      <vt:lpstr>MathJax_Main</vt:lpstr>
      <vt:lpstr>MathJax_Math-italic</vt:lpstr>
      <vt:lpstr>Wingdings</vt:lpstr>
      <vt:lpstr>Office Theme</vt:lpstr>
      <vt:lpstr>Big Oh</vt:lpstr>
      <vt:lpstr>Big Oh คืออะไร</vt:lpstr>
      <vt:lpstr>ชื่อเรียก</vt:lpstr>
      <vt:lpstr>กราฟอัตราการโต</vt:lpstr>
      <vt:lpstr>Big Oh สำคัญอย่างไร?</vt:lpstr>
      <vt:lpstr>Anagram detection</vt:lpstr>
      <vt:lpstr>Check off</vt:lpstr>
      <vt:lpstr>Check off</vt:lpstr>
      <vt:lpstr>Check off</vt:lpstr>
      <vt:lpstr>Check off</vt:lpstr>
      <vt:lpstr>Sort &amp; compare</vt:lpstr>
      <vt:lpstr>Sort &amp; compare</vt:lpstr>
      <vt:lpstr>Sort &amp; compare</vt:lpstr>
      <vt:lpstr>Count &amp; compare</vt:lpstr>
      <vt:lpstr>Count &amp; compare</vt:lpstr>
      <vt:lpstr>Count &amp; compare</vt:lpstr>
      <vt:lpstr>Count &amp; compare</vt:lpstr>
      <vt:lpstr>Count &amp; compare</vt:lpstr>
      <vt:lpstr>Count &amp; compare</vt:lpstr>
      <vt:lpstr>แบบฝึกหัด</vt:lpstr>
      <vt:lpstr>List</vt:lpstr>
      <vt:lpstr>Dictionary</vt:lpstr>
      <vt:lpstr>Linear structure</vt:lpstr>
      <vt:lpstr>Linear structure คือ?</vt:lpstr>
      <vt:lpstr>Stack</vt:lpstr>
      <vt:lpstr>Stack ADT</vt:lpstr>
      <vt:lpstr>Stack ADT</vt:lpstr>
      <vt:lpstr>Stack’s implementation</vt:lpstr>
      <vt:lpstr>การใช้งาน stack</vt:lpstr>
      <vt:lpstr>Stack in action</vt:lpstr>
      <vt:lpstr>Balanced parentheses</vt:lpstr>
      <vt:lpstr>Implementation</vt:lpstr>
      <vt:lpstr>Balanced symbols</vt:lpstr>
      <vt:lpstr>Implementation</vt:lpstr>
      <vt:lpstr>แปลงเลขฐาน 2</vt:lpstr>
      <vt:lpstr>แปลงเลขฐาน 2</vt:lpstr>
      <vt:lpstr>Implementation</vt:lpstr>
      <vt:lpstr>แปลงเลขฐานอื่นๆ</vt:lpstr>
      <vt:lpstr>Queue</vt:lpstr>
      <vt:lpstr>Queue ADT</vt:lpstr>
      <vt:lpstr>Queue ADT</vt:lpstr>
      <vt:lpstr>Queue’s implementation</vt:lpstr>
      <vt:lpstr>Queue in action</vt:lpstr>
      <vt:lpstr>Hot potato</vt:lpstr>
      <vt:lpstr>คิดแบบ queue</vt:lpstr>
      <vt:lpstr>Implementation</vt:lpstr>
      <vt:lpstr>Printing task</vt:lpstr>
      <vt:lpstr>Printer class</vt:lpstr>
      <vt:lpstr>Task class</vt:lpstr>
      <vt:lpstr>Functions</vt:lpstr>
      <vt:lpstr>Random</vt:lpstr>
      <vt:lpstr>Simulation</vt:lpstr>
      <vt:lpstr>Printer’s tick</vt:lpstr>
      <vt:lpstr>Printer class implementation</vt:lpstr>
      <vt:lpstr>Task class implementation</vt:lpstr>
      <vt:lpstr>Simulation และ สุ่มการเกิด task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Oh</dc:title>
  <dc:creator>Fu</dc:creator>
  <cp:lastModifiedBy>Fu</cp:lastModifiedBy>
  <cp:revision>7</cp:revision>
  <dcterms:created xsi:type="dcterms:W3CDTF">2016-07-27T13:19:37Z</dcterms:created>
  <dcterms:modified xsi:type="dcterms:W3CDTF">2016-08-01T10:52:09Z</dcterms:modified>
</cp:coreProperties>
</file>