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91" r:id="rId15"/>
    <p:sldId id="292" r:id="rId16"/>
    <p:sldId id="293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1BAD-BBF4-4619-8D88-64C9DB54B46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D8DDE-2629-4D41-BB6B-83B86586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9560AE-6355-411E-8202-F677DBFC40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5F259-86BD-40A2-80E8-EEA99CA24C5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F3F1B0E-1AC8-488D-8222-3C33EF0467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C886D2D-2ACA-412E-A689-E78AB7681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24CC-504C-45ED-A1BB-396420763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4135B-30BD-4473-8954-7E64F40E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1533-49CC-4E02-9C76-720987CF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94A4-3D72-4EC3-AE8A-ED7CE09F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5FA1-B3BA-4BCE-9F45-D9873C69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3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D7A8-A292-4E9C-82BA-EBB16B94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12493-C5A5-4F5E-AB5A-83EC91F25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54A1F-9D8C-4C8E-A87E-DE9D7252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DF6C-403C-4ECA-BBE8-8107A5D0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BDAD-8AC6-46C7-9634-7F95BF66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09CBA-80DD-4FC6-BA86-CA5317F47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AF7C8-AF45-4DFF-BC31-8E370D55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2764F-B64C-4404-975B-2676AABB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0AFD-953B-4AFB-A473-2A326378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23B40-DB7B-4A02-BA58-7B826B2F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0147-31F6-4D2D-91AF-771D86F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E85B-F7C2-4477-B609-D5C035C4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FEF0-A0B0-4B70-8955-48C02030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2B4D-916A-4FE1-8B2C-E7F806AD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6BB6-2D28-40F4-A406-5926020C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5430-7A5D-42F1-A832-251EE76C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E357-66FB-4DC2-BBB1-BEF1F4A1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FC2E-99BE-47CD-9BF4-2693ADFD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1172-BDFD-4A0A-A7B4-EE07948F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1C9A2-6D60-4434-B383-557F24C9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3C52-73A8-4351-B54A-3640C17E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FA32-9764-478C-88F9-741E142C0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50DFB-A342-4A33-852D-176B28F9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31A6-91A6-43DB-A345-97369644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93232-4376-49C0-8980-8410139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778CF-143C-4E73-98CD-A499EFCC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40D0-A3C3-44C0-9BF3-413F5CE0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1C41-8D6A-4F93-94AD-CE49AB3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9F3AF-00D1-4F3F-980F-17F075090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D3039-7F22-4FB2-9354-CF8E23978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F3051-2774-4930-897E-AD28A662B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5E4A9-818D-4817-BBF9-5F11CD84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32CB3-A229-457B-88D0-D6189FB4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18286-D881-4763-BCFC-FFC4C5BE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3E34-3E53-4C72-B0A0-143E732E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5BEBE-815F-4DDE-AC82-01A4742F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793DE-2509-4AF7-8828-73F7BB08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B019C-EC30-4870-A981-5491B475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5E070-E429-42CC-BB45-C7530CEA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7D2B6-3FCC-408C-B935-57770F77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7B6C2-35CF-4D98-9FA1-0CB78B38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0C4B-C7F1-46C1-AB88-02B4BAF1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AE7A-5CE9-419F-B839-B61E0EED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C766-E3C7-493E-8A1A-92A01D837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9AA3E-5239-4C5F-A687-E88650B2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1CB7B-DF1B-461E-BE05-4CF6DB2E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0C46F-7EA0-4EF9-880E-8E15A979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937F-691C-45A2-9C5B-AF297942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BF7BB-64D3-4E39-B3D8-0C50542F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CC50-0A10-4163-B0D8-534154AF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5159-BE43-4584-9C0E-EA257965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3472C-D1B4-492A-94B3-4B379403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E0735-F7F2-4BC9-99FF-BDC3CE91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6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00A80-439D-4577-8ECB-C257921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ED4F-F528-408C-B88D-302B69229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9228-21B7-4DA6-9871-46DED719E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C198-1DA5-469C-BD37-1EC9576611D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2B22-763E-4CD6-AC86-B90CD6A0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40B3A-FBD7-4107-BF63-64302113A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BB17-C5C0-43DF-9DAC-72EF637C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6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FFF2-6F0F-49AF-A463-9F8F8B2F9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EEC94-3EE5-4B63-88E7-F38E2ED2B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ECEE-2ED6-428E-8A27-0A8802F4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327D-2913-4138-BF30-55157064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Bit</a:t>
            </a:r>
          </a:p>
          <a:p>
            <a:r>
              <a:rPr lang="en-US" dirty="0"/>
              <a:t>Data Bit</a:t>
            </a:r>
          </a:p>
          <a:p>
            <a:r>
              <a:rPr lang="en-US" dirty="0"/>
              <a:t>Parity Bit</a:t>
            </a:r>
          </a:p>
          <a:p>
            <a:r>
              <a:rPr lang="en-US" dirty="0"/>
              <a:t>Stop Bit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B1FF5D-0056-4908-9848-65F5D1FC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29" y="2807935"/>
            <a:ext cx="9169871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6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A302-6429-4AF7-981F-358519F0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5D08C-28AD-4735-851F-165A65A531F8}"/>
              </a:ext>
            </a:extLst>
          </p:cNvPr>
          <p:cNvSpPr txBox="1">
            <a:spLocks noChangeArrowheads="1"/>
          </p:cNvSpPr>
          <p:nvPr/>
        </p:nvSpPr>
        <p:spPr>
          <a:xfrm>
            <a:off x="1804737" y="5075237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dirty="0"/>
              <a:t>Start Bit –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Signals the transmission of a word.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Transition from “1” to “0”. (“Mark-to-space”)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First bit to be transmitted.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Bernard MT Condensed" panose="020508060609050204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EED1535-9431-4FB0-8F26-1CCEB9BDF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37" y="1981200"/>
            <a:ext cx="5257800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99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CF823461-4EFA-4A41-AE9F-E52966DF3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dirty="0"/>
              <a:t>Stop Bits –</a:t>
            </a:r>
          </a:p>
          <a:p>
            <a:pPr lvl="2">
              <a:lnSpc>
                <a:spcPct val="80000"/>
              </a:lnSpc>
            </a:pPr>
            <a:r>
              <a:rPr lang="en-US" altLang="en-US" sz="2200" dirty="0"/>
              <a:t>Bit at the end of a data word. </a:t>
            </a:r>
          </a:p>
          <a:p>
            <a:pPr lvl="2">
              <a:lnSpc>
                <a:spcPct val="80000"/>
              </a:lnSpc>
            </a:pPr>
            <a:r>
              <a:rPr lang="en-US" altLang="en-US" sz="2200" dirty="0"/>
              <a:t>Bit set to high “1”.</a:t>
            </a:r>
          </a:p>
          <a:p>
            <a:pPr lvl="2">
              <a:lnSpc>
                <a:spcPct val="80000"/>
              </a:lnSpc>
            </a:pPr>
            <a:r>
              <a:rPr lang="en-US" altLang="en-US" sz="2200" dirty="0"/>
              <a:t>Indicates the end of a word. 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3000" dirty="0"/>
              <a:t>Data bits –</a:t>
            </a:r>
          </a:p>
          <a:p>
            <a:pPr lvl="2">
              <a:lnSpc>
                <a:spcPct val="80000"/>
              </a:lnSpc>
            </a:pPr>
            <a:r>
              <a:rPr lang="en-US" altLang="en-US" sz="2200" dirty="0"/>
              <a:t>Data bits to be transmitted. </a:t>
            </a:r>
          </a:p>
          <a:p>
            <a:pPr lvl="2">
              <a:lnSpc>
                <a:spcPct val="80000"/>
              </a:lnSpc>
            </a:pPr>
            <a:r>
              <a:rPr lang="en-US" altLang="en-US" sz="2200" dirty="0"/>
              <a:t>Sender and receiver have to agree in the number of data bits. (Usually 8 or 9)</a:t>
            </a:r>
          </a:p>
          <a:p>
            <a:pPr lvl="2">
              <a:lnSpc>
                <a:spcPct val="80000"/>
              </a:lnSpc>
            </a:pPr>
            <a:r>
              <a:rPr lang="en-US" altLang="en-US" sz="2200" dirty="0"/>
              <a:t>Least significant bit is sent first. </a:t>
            </a:r>
          </a:p>
          <a:p>
            <a:pPr lvl="2">
              <a:lnSpc>
                <a:spcPct val="80000"/>
              </a:lnSpc>
            </a:pPr>
            <a:r>
              <a:rPr lang="en-US" altLang="en-US" sz="2200" dirty="0"/>
              <a:t>Can be low or high.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Bernard MT Condensed" panose="02050806060905020404" pitchFamily="18" charset="0"/>
              </a:rPr>
              <a:t>		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2400" dirty="0">
              <a:latin typeface="Bernard MT Condensed" panose="02050806060905020404" pitchFamily="18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Bernard MT Condensed" panose="02050806060905020404" pitchFamily="18" charset="0"/>
              </a:rPr>
              <a:t> </a:t>
            </a:r>
          </a:p>
          <a:p>
            <a:pPr lvl="2">
              <a:lnSpc>
                <a:spcPct val="80000"/>
              </a:lnSpc>
            </a:pPr>
            <a:endParaRPr lang="en-US" alt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9EC74C-15A5-40FF-BE76-CBAF10D1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F46E1D3-0ADF-4ACA-BFBB-CB931DD5E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Parity bit –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Works as an error check.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There are two types: </a:t>
            </a:r>
            <a:r>
              <a:rPr lang="en-US" altLang="en-US" i="1" dirty="0"/>
              <a:t>odd  </a:t>
            </a:r>
            <a:r>
              <a:rPr lang="en-US" altLang="en-US" dirty="0"/>
              <a:t>and </a:t>
            </a:r>
            <a:r>
              <a:rPr lang="en-US" altLang="en-US" i="1" dirty="0"/>
              <a:t>even</a:t>
            </a:r>
          </a:p>
          <a:p>
            <a:pPr lvl="3">
              <a:lnSpc>
                <a:spcPct val="80000"/>
              </a:lnSpc>
            </a:pPr>
            <a:r>
              <a:rPr lang="en-US" altLang="en-US" dirty="0"/>
              <a:t>Even: if number of 1’s in the data word is even.</a:t>
            </a:r>
          </a:p>
          <a:p>
            <a:pPr lvl="3">
              <a:lnSpc>
                <a:spcPct val="80000"/>
              </a:lnSpc>
            </a:pPr>
            <a:r>
              <a:rPr lang="en-US" altLang="en-US" dirty="0"/>
              <a:t>Odd: if number of 1’s in the data word is odd.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Bit after the data bits and before the stop bit.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Can prevent single noise signal but does not recognize when two bits are altered by noise.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Used to prevent noise.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Bernard MT Condensed" panose="02050806060905020404" pitchFamily="18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D15218-373E-4C4F-95DA-39A822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Bit types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7" name="Text Box 13">
            <a:extLst>
              <a:ext uri="{FF2B5EF4-FFF2-40B4-BE49-F238E27FC236}">
                <a16:creationId xmlns:a16="http://schemas.microsoft.com/office/drawing/2014/main" id="{712350C2-7308-4ED4-802A-AD38C5F4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4</a:t>
            </a: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E92909B9-E9DB-4778-89B8-1CEAE8C2B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5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2F539B1A-FCA7-4321-A51B-52DDBF75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5378451"/>
            <a:ext cx="6078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3333CC"/>
                </a:solidFill>
              </a:rPr>
              <a:t>Start Bit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A70117B6-BBC0-40C6-A882-9815FEDC4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5378451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0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F6EAF461-F6F1-4A70-A5CA-7A11CB37A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1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Example 1: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Send 8B</a:t>
            </a:r>
            <a:r>
              <a:rPr lang="en-US" altLang="en-US" sz="2000" baseline="-20000" dirty="0"/>
              <a:t>16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with one start bit, 8 data bits, even parity, and two stop bits.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8B</a:t>
            </a:r>
            <a:r>
              <a:rPr lang="en-US" altLang="en-US" sz="2000" baseline="-20000" dirty="0"/>
              <a:t>16</a:t>
            </a:r>
            <a:r>
              <a:rPr lang="en-US" altLang="en-US" sz="2000" dirty="0"/>
              <a:t>=10001011</a:t>
            </a:r>
            <a:r>
              <a:rPr lang="en-US" altLang="en-US" sz="2000" baseline="-20000" dirty="0"/>
              <a:t>2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6E02A829-D7C1-431D-996D-A052166C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6" y="5378451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1</a:t>
            </a: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B6D57E9E-0E09-46F9-8207-9038B2E6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2</a:t>
            </a: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B2D8EC3C-A4AD-4109-8D19-D4010A140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6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3</a:t>
            </a: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892E840D-CFCB-4769-A8EE-2278B132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6</a:t>
            </a: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CB0E3477-0441-44D5-8369-00A3196D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7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6EB0D310-B073-48AD-B4B3-C1BF862E4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75" y="5378451"/>
            <a:ext cx="6575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FF3300"/>
                </a:solidFill>
              </a:rPr>
              <a:t>Parity Bit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6D09B9F4-C421-4D39-8BA1-2E1A13E24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150" y="5378451"/>
            <a:ext cx="5934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Stop Bit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66DBEEDB-25E7-4A77-8870-729F3A914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2438" y="5378451"/>
            <a:ext cx="5934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Stop Bit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E749711C-DEBE-429E-945D-ACA53E408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42005" name="Text Box 21">
            <a:extLst>
              <a:ext uri="{FF2B5EF4-FFF2-40B4-BE49-F238E27FC236}">
                <a16:creationId xmlns:a16="http://schemas.microsoft.com/office/drawing/2014/main" id="{DB1B7006-9D3F-4B73-9535-E366EFDBE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0A0032FA-A4FB-405F-A7F9-5D4DF8D3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80BCFF37-D78B-4431-A995-301908BBE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4676708D-A807-406B-BBF4-73FDA50D3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2009" name="Text Box 25">
            <a:extLst>
              <a:ext uri="{FF2B5EF4-FFF2-40B4-BE49-F238E27FC236}">
                <a16:creationId xmlns:a16="http://schemas.microsoft.com/office/drawing/2014/main" id="{CD0CDF8A-0C99-4175-BB47-71F07188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38D2EB4D-02F1-4999-992A-F2E64876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2011" name="Text Box 27">
            <a:extLst>
              <a:ext uri="{FF2B5EF4-FFF2-40B4-BE49-F238E27FC236}">
                <a16:creationId xmlns:a16="http://schemas.microsoft.com/office/drawing/2014/main" id="{2196D603-9986-4D33-A289-DC3177F41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2012" name="Text Box 28">
            <a:extLst>
              <a:ext uri="{FF2B5EF4-FFF2-40B4-BE49-F238E27FC236}">
                <a16:creationId xmlns:a16="http://schemas.microsoft.com/office/drawing/2014/main" id="{F1FF936E-3C76-4E41-B024-E4E1FC573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2013" name="Text Box 29">
            <a:extLst>
              <a:ext uri="{FF2B5EF4-FFF2-40B4-BE49-F238E27FC236}">
                <a16:creationId xmlns:a16="http://schemas.microsoft.com/office/drawing/2014/main" id="{DDD22ABE-F8C5-48A0-9A66-9A3BBCF4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2014" name="Text Box 30">
            <a:extLst>
              <a:ext uri="{FF2B5EF4-FFF2-40B4-BE49-F238E27FC236}">
                <a16:creationId xmlns:a16="http://schemas.microsoft.com/office/drawing/2014/main" id="{D0E19DEC-E507-4554-AC3D-1F5FB24A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2015" name="Text Box 31">
            <a:extLst>
              <a:ext uri="{FF2B5EF4-FFF2-40B4-BE49-F238E27FC236}">
                <a16:creationId xmlns:a16="http://schemas.microsoft.com/office/drawing/2014/main" id="{8A42E444-E73B-4A9F-B0D2-F9A43C643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313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2017" name="Line 33">
            <a:extLst>
              <a:ext uri="{FF2B5EF4-FFF2-40B4-BE49-F238E27FC236}">
                <a16:creationId xmlns:a16="http://schemas.microsoft.com/office/drawing/2014/main" id="{8846DC76-C39B-4159-8803-AF39EA655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6151" y="6262688"/>
            <a:ext cx="777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46" name="Group 62">
            <a:extLst>
              <a:ext uri="{FF2B5EF4-FFF2-40B4-BE49-F238E27FC236}">
                <a16:creationId xmlns:a16="http://schemas.microsoft.com/office/drawing/2014/main" id="{6058CF14-14A0-4244-BA2D-4039E2672F4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267201"/>
            <a:ext cx="8382000" cy="1490663"/>
            <a:chOff x="144" y="2688"/>
            <a:chExt cx="5280" cy="939"/>
          </a:xfrm>
        </p:grpSpPr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756BE04D-77E4-4EF1-94E2-5A3EEDEBA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688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B24B361F-5751-474F-BFEC-331E9F304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0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Line 36">
              <a:extLst>
                <a:ext uri="{FF2B5EF4-FFF2-40B4-BE49-F238E27FC236}">
                  <a16:creationId xmlns:a16="http://schemas.microsoft.com/office/drawing/2014/main" id="{DE9C3AD0-A663-434A-881B-D7FC04367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38">
              <a:extLst>
                <a:ext uri="{FF2B5EF4-FFF2-40B4-BE49-F238E27FC236}">
                  <a16:creationId xmlns:a16="http://schemas.microsoft.com/office/drawing/2014/main" id="{D20C9074-875C-4CD9-92A9-1D37A4D7B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39">
              <a:extLst>
                <a:ext uri="{FF2B5EF4-FFF2-40B4-BE49-F238E27FC236}">
                  <a16:creationId xmlns:a16="http://schemas.microsoft.com/office/drawing/2014/main" id="{A6531C4D-B4BC-47E6-B5C7-EAB054054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40">
              <a:extLst>
                <a:ext uri="{FF2B5EF4-FFF2-40B4-BE49-F238E27FC236}">
                  <a16:creationId xmlns:a16="http://schemas.microsoft.com/office/drawing/2014/main" id="{2D0AA0E3-4D91-47B6-BD3A-C7AD2CE3D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Line 41">
              <a:extLst>
                <a:ext uri="{FF2B5EF4-FFF2-40B4-BE49-F238E27FC236}">
                  <a16:creationId xmlns:a16="http://schemas.microsoft.com/office/drawing/2014/main" id="{9860AC9F-5C47-4D45-84D5-62E473433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Line 42">
              <a:extLst>
                <a:ext uri="{FF2B5EF4-FFF2-40B4-BE49-F238E27FC236}">
                  <a16:creationId xmlns:a16="http://schemas.microsoft.com/office/drawing/2014/main" id="{1FDAE73F-025A-4FA3-B633-82B0B032E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Line 43">
              <a:extLst>
                <a:ext uri="{FF2B5EF4-FFF2-40B4-BE49-F238E27FC236}">
                  <a16:creationId xmlns:a16="http://schemas.microsoft.com/office/drawing/2014/main" id="{2CBECAEE-1ED8-459A-8E4D-A9A740B99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Line 44">
              <a:extLst>
                <a:ext uri="{FF2B5EF4-FFF2-40B4-BE49-F238E27FC236}">
                  <a16:creationId xmlns:a16="http://schemas.microsoft.com/office/drawing/2014/main" id="{BA5D96C4-D964-40B3-8B00-4354B4D29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Line 45">
              <a:extLst>
                <a:ext uri="{FF2B5EF4-FFF2-40B4-BE49-F238E27FC236}">
                  <a16:creationId xmlns:a16="http://schemas.microsoft.com/office/drawing/2014/main" id="{ADD3E114-D7B8-48DC-BD40-74B661F15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50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1" name="Line 47">
              <a:extLst>
                <a:ext uri="{FF2B5EF4-FFF2-40B4-BE49-F238E27FC236}">
                  <a16:creationId xmlns:a16="http://schemas.microsoft.com/office/drawing/2014/main" id="{BB9C34E3-6E22-4321-BCA8-887FF796B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5" name="Line 51">
              <a:extLst>
                <a:ext uri="{FF2B5EF4-FFF2-40B4-BE49-F238E27FC236}">
                  <a16:creationId xmlns:a16="http://schemas.microsoft.com/office/drawing/2014/main" id="{B3C0BC4E-13BB-4600-841B-5DF461DA6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7" name="Line 53">
              <a:extLst>
                <a:ext uri="{FF2B5EF4-FFF2-40B4-BE49-F238E27FC236}">
                  <a16:creationId xmlns:a16="http://schemas.microsoft.com/office/drawing/2014/main" id="{BD8728DD-7444-4262-8D7C-DE612B8E7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8" name="Line 54">
              <a:extLst>
                <a:ext uri="{FF2B5EF4-FFF2-40B4-BE49-F238E27FC236}">
                  <a16:creationId xmlns:a16="http://schemas.microsoft.com/office/drawing/2014/main" id="{1AEE09F0-59E0-4246-A717-9F9F1D3C8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9" name="Line 55">
              <a:extLst>
                <a:ext uri="{FF2B5EF4-FFF2-40B4-BE49-F238E27FC236}">
                  <a16:creationId xmlns:a16="http://schemas.microsoft.com/office/drawing/2014/main" id="{F3976D04-2D39-4381-AA62-911DDABD5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Line 56">
              <a:extLst>
                <a:ext uri="{FF2B5EF4-FFF2-40B4-BE49-F238E27FC236}">
                  <a16:creationId xmlns:a16="http://schemas.microsoft.com/office/drawing/2014/main" id="{0A4A2D01-D4D5-47A2-B954-D6816E95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Line 57">
              <a:extLst>
                <a:ext uri="{FF2B5EF4-FFF2-40B4-BE49-F238E27FC236}">
                  <a16:creationId xmlns:a16="http://schemas.microsoft.com/office/drawing/2014/main" id="{AFA7516A-230D-41C3-8740-C1CDBE81D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5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Line 58">
              <a:extLst>
                <a:ext uri="{FF2B5EF4-FFF2-40B4-BE49-F238E27FC236}">
                  <a16:creationId xmlns:a16="http://schemas.microsoft.com/office/drawing/2014/main" id="{FB4FC561-642F-4915-9B86-24A142D9B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3" name="Line 59">
              <a:extLst>
                <a:ext uri="{FF2B5EF4-FFF2-40B4-BE49-F238E27FC236}">
                  <a16:creationId xmlns:a16="http://schemas.microsoft.com/office/drawing/2014/main" id="{83737419-103E-4CCB-8176-651559259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4" name="Line 60">
              <a:extLst>
                <a:ext uri="{FF2B5EF4-FFF2-40B4-BE49-F238E27FC236}">
                  <a16:creationId xmlns:a16="http://schemas.microsoft.com/office/drawing/2014/main" id="{FDBAFA21-8B80-4FA0-A485-D2F3C8FBA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45" name="Text Box 61">
            <a:extLst>
              <a:ext uri="{FF2B5EF4-FFF2-40B4-BE49-F238E27FC236}">
                <a16:creationId xmlns:a16="http://schemas.microsoft.com/office/drawing/2014/main" id="{AF0E5F38-AD03-43E4-A4E6-55609EA80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4008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Albertus Medium" pitchFamily="34" charset="0"/>
              </a:rPr>
              <a:t>First bit sent</a:t>
            </a:r>
          </a:p>
        </p:txBody>
      </p:sp>
      <p:sp>
        <p:nvSpPr>
          <p:cNvPr id="52" name="Title 2">
            <a:extLst>
              <a:ext uri="{FF2B5EF4-FFF2-40B4-BE49-F238E27FC236}">
                <a16:creationId xmlns:a16="http://schemas.microsoft.com/office/drawing/2014/main" id="{49776AB0-8D9A-4C72-80A7-F0B67CCA55A1}"/>
              </a:ext>
            </a:extLst>
          </p:cNvPr>
          <p:cNvSpPr txBox="1">
            <a:spLocks/>
          </p:cNvSpPr>
          <p:nvPr/>
        </p:nvSpPr>
        <p:spPr>
          <a:xfrm>
            <a:off x="835710" y="437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Asynchronous transmission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1" name="Text Box 13">
            <a:extLst>
              <a:ext uri="{FF2B5EF4-FFF2-40B4-BE49-F238E27FC236}">
                <a16:creationId xmlns:a16="http://schemas.microsoft.com/office/drawing/2014/main" id="{87FC4407-3979-4C52-B3BB-AACDF8C65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4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5B1B8ECB-6805-42B8-9DA4-85309A42B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5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C0F29117-5B73-476D-B8BC-BC2695DD5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5378451"/>
            <a:ext cx="6078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3333CC"/>
                </a:solidFill>
              </a:rPr>
              <a:t>Start Bit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B4FA4234-1185-41B9-BB69-DCEBC6C33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5378451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0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0F87DB8C-A04E-4965-9236-94B89984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6" y="5378451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C4F1268B-0A94-442A-A2A5-8DE3A642A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2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D6CB70D7-4191-4FDF-B73C-9FA4C855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6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3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9D6F27F7-554B-48F6-BD49-1A311BC74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6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7A0D4ECF-CCFF-45D0-9665-3112AD01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7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4123E82B-EE74-4D6F-A1EA-595DD1F66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75" y="5378451"/>
            <a:ext cx="6575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FF3300"/>
                </a:solidFill>
              </a:rPr>
              <a:t>Parity Bit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6F132ADA-CCD4-4889-86B6-3D512542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150" y="5378451"/>
            <a:ext cx="5934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Stop Bit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AFC8BE7F-870F-43B1-9CAF-A34E46B9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2438" y="5378451"/>
            <a:ext cx="5934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Stop Bit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3D7E8844-6D62-4381-8A76-44ACCE7F0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0FC466ED-FFF2-4253-8DFA-25A78D23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5534E48B-BCD3-4F8C-BF3E-F51518E86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3031" name="Text Box 23">
            <a:extLst>
              <a:ext uri="{FF2B5EF4-FFF2-40B4-BE49-F238E27FC236}">
                <a16:creationId xmlns:a16="http://schemas.microsoft.com/office/drawing/2014/main" id="{D231F8DD-B7B9-453A-B114-BE86E5218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3032" name="Text Box 24">
            <a:extLst>
              <a:ext uri="{FF2B5EF4-FFF2-40B4-BE49-F238E27FC236}">
                <a16:creationId xmlns:a16="http://schemas.microsoft.com/office/drawing/2014/main" id="{D7DBD127-2C3C-4DFC-81CD-D15C38E4D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3033" name="Text Box 25">
            <a:extLst>
              <a:ext uri="{FF2B5EF4-FFF2-40B4-BE49-F238E27FC236}">
                <a16:creationId xmlns:a16="http://schemas.microsoft.com/office/drawing/2014/main" id="{9F97C771-8F6F-47E8-B798-061022EA8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3034" name="Text Box 26">
            <a:extLst>
              <a:ext uri="{FF2B5EF4-FFF2-40B4-BE49-F238E27FC236}">
                <a16:creationId xmlns:a16="http://schemas.microsoft.com/office/drawing/2014/main" id="{CEA1D209-B0CE-4B70-B779-443D0138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3035" name="Text Box 27">
            <a:extLst>
              <a:ext uri="{FF2B5EF4-FFF2-40B4-BE49-F238E27FC236}">
                <a16:creationId xmlns:a16="http://schemas.microsoft.com/office/drawing/2014/main" id="{6452DD03-9928-4DF7-8B5D-74390EBD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3036" name="Text Box 28">
            <a:extLst>
              <a:ext uri="{FF2B5EF4-FFF2-40B4-BE49-F238E27FC236}">
                <a16:creationId xmlns:a16="http://schemas.microsoft.com/office/drawing/2014/main" id="{42904165-5ABA-4E10-9A9A-FB4EDB27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3037" name="Text Box 29">
            <a:extLst>
              <a:ext uri="{FF2B5EF4-FFF2-40B4-BE49-F238E27FC236}">
                <a16:creationId xmlns:a16="http://schemas.microsoft.com/office/drawing/2014/main" id="{EF37701E-E16A-4E97-9F64-0383A3ED6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3038" name="Text Box 30">
            <a:extLst>
              <a:ext uri="{FF2B5EF4-FFF2-40B4-BE49-F238E27FC236}">
                <a16:creationId xmlns:a16="http://schemas.microsoft.com/office/drawing/2014/main" id="{B1E887B7-1CF5-4291-B3F5-C4EE32FC8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3039" name="Text Box 31">
            <a:extLst>
              <a:ext uri="{FF2B5EF4-FFF2-40B4-BE49-F238E27FC236}">
                <a16:creationId xmlns:a16="http://schemas.microsoft.com/office/drawing/2014/main" id="{AF6D869E-AD8C-47DD-B792-429361010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313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3041" name="Line 33">
            <a:extLst>
              <a:ext uri="{FF2B5EF4-FFF2-40B4-BE49-F238E27FC236}">
                <a16:creationId xmlns:a16="http://schemas.microsoft.com/office/drawing/2014/main" id="{0F3C3DAB-5425-43D4-9542-EEEB3B78D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6151" y="6262688"/>
            <a:ext cx="777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Text Box 34">
            <a:extLst>
              <a:ext uri="{FF2B5EF4-FFF2-40B4-BE49-F238E27FC236}">
                <a16:creationId xmlns:a16="http://schemas.microsoft.com/office/drawing/2014/main" id="{ECE6FB33-81EF-4D2B-87C1-C1C7FB65A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1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Example 2: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Send 8C</a:t>
            </a:r>
            <a:r>
              <a:rPr lang="en-US" altLang="en-US" sz="2000" baseline="-20000" dirty="0"/>
              <a:t>16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with one start bit, 8 data bits, even parity, and two stop bits.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8C</a:t>
            </a:r>
            <a:r>
              <a:rPr lang="en-US" altLang="en-US" sz="2000" baseline="-20000" dirty="0"/>
              <a:t>16</a:t>
            </a:r>
            <a:r>
              <a:rPr lang="en-US" altLang="en-US" sz="2000" dirty="0"/>
              <a:t>=10001100</a:t>
            </a:r>
            <a:r>
              <a:rPr lang="en-US" altLang="en-US" sz="2000" baseline="-20000" dirty="0"/>
              <a:t>2</a:t>
            </a:r>
          </a:p>
        </p:txBody>
      </p:sp>
      <p:grpSp>
        <p:nvGrpSpPr>
          <p:cNvPr id="43070" name="Group 62">
            <a:extLst>
              <a:ext uri="{FF2B5EF4-FFF2-40B4-BE49-F238E27FC236}">
                <a16:creationId xmlns:a16="http://schemas.microsoft.com/office/drawing/2014/main" id="{374628C8-18B9-449C-89B2-29A27087013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267201"/>
            <a:ext cx="8382000" cy="1490663"/>
            <a:chOff x="144" y="2688"/>
            <a:chExt cx="5280" cy="939"/>
          </a:xfrm>
        </p:grpSpPr>
        <p:sp>
          <p:nvSpPr>
            <p:cNvPr id="43057" name="Line 49">
              <a:extLst>
                <a:ext uri="{FF2B5EF4-FFF2-40B4-BE49-F238E27FC236}">
                  <a16:creationId xmlns:a16="http://schemas.microsoft.com/office/drawing/2014/main" id="{43757D6E-8FE8-4193-9265-B114A2732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36">
              <a:extLst>
                <a:ext uri="{FF2B5EF4-FFF2-40B4-BE49-F238E27FC236}">
                  <a16:creationId xmlns:a16="http://schemas.microsoft.com/office/drawing/2014/main" id="{FC06E4D5-8B27-4881-B15A-B54643497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50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Line 37">
              <a:extLst>
                <a:ext uri="{FF2B5EF4-FFF2-40B4-BE49-F238E27FC236}">
                  <a16:creationId xmlns:a16="http://schemas.microsoft.com/office/drawing/2014/main" id="{BF1A9517-E023-4CCA-B369-340463F79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0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38">
              <a:extLst>
                <a:ext uri="{FF2B5EF4-FFF2-40B4-BE49-F238E27FC236}">
                  <a16:creationId xmlns:a16="http://schemas.microsoft.com/office/drawing/2014/main" id="{94AFBEBD-BE28-4736-9079-F5663F40D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Line 42">
              <a:extLst>
                <a:ext uri="{FF2B5EF4-FFF2-40B4-BE49-F238E27FC236}">
                  <a16:creationId xmlns:a16="http://schemas.microsoft.com/office/drawing/2014/main" id="{463250B8-111F-4B52-87C8-FA83EC809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Line 43">
              <a:extLst>
                <a:ext uri="{FF2B5EF4-FFF2-40B4-BE49-F238E27FC236}">
                  <a16:creationId xmlns:a16="http://schemas.microsoft.com/office/drawing/2014/main" id="{5E91C6A9-8B81-497A-968C-C55F7D7D2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Line 44">
              <a:extLst>
                <a:ext uri="{FF2B5EF4-FFF2-40B4-BE49-F238E27FC236}">
                  <a16:creationId xmlns:a16="http://schemas.microsoft.com/office/drawing/2014/main" id="{E2FF6919-A7D3-4E65-9402-981D6473E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Line 46">
              <a:extLst>
                <a:ext uri="{FF2B5EF4-FFF2-40B4-BE49-F238E27FC236}">
                  <a16:creationId xmlns:a16="http://schemas.microsoft.com/office/drawing/2014/main" id="{2581636E-619A-442E-84E1-423189716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50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Line 47">
              <a:extLst>
                <a:ext uri="{FF2B5EF4-FFF2-40B4-BE49-F238E27FC236}">
                  <a16:creationId xmlns:a16="http://schemas.microsoft.com/office/drawing/2014/main" id="{E30E0A0A-9BBF-47E0-BD61-C24EEC2EA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Line 48">
              <a:extLst>
                <a:ext uri="{FF2B5EF4-FFF2-40B4-BE49-F238E27FC236}">
                  <a16:creationId xmlns:a16="http://schemas.microsoft.com/office/drawing/2014/main" id="{FCF84893-7D3D-40FA-80BF-26F1F6E8E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Line 50">
              <a:extLst>
                <a:ext uri="{FF2B5EF4-FFF2-40B4-BE49-F238E27FC236}">
                  <a16:creationId xmlns:a16="http://schemas.microsoft.com/office/drawing/2014/main" id="{CB672B77-124F-46EB-AADA-60EF6A573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Line 51">
              <a:extLst>
                <a:ext uri="{FF2B5EF4-FFF2-40B4-BE49-F238E27FC236}">
                  <a16:creationId xmlns:a16="http://schemas.microsoft.com/office/drawing/2014/main" id="{0CFA623D-06D7-4F34-9E52-91FA90768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Line 52">
              <a:extLst>
                <a:ext uri="{FF2B5EF4-FFF2-40B4-BE49-F238E27FC236}">
                  <a16:creationId xmlns:a16="http://schemas.microsoft.com/office/drawing/2014/main" id="{D70EAD44-1FC5-4C3F-A0A8-A427B3013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Line 53">
              <a:extLst>
                <a:ext uri="{FF2B5EF4-FFF2-40B4-BE49-F238E27FC236}">
                  <a16:creationId xmlns:a16="http://schemas.microsoft.com/office/drawing/2014/main" id="{1DDC499E-DA65-4DED-BD61-A8C360D00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5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Line 54">
              <a:extLst>
                <a:ext uri="{FF2B5EF4-FFF2-40B4-BE49-F238E27FC236}">
                  <a16:creationId xmlns:a16="http://schemas.microsoft.com/office/drawing/2014/main" id="{990F2C1D-4DB3-4628-BE88-EB0FBDA58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Line 55">
              <a:extLst>
                <a:ext uri="{FF2B5EF4-FFF2-40B4-BE49-F238E27FC236}">
                  <a16:creationId xmlns:a16="http://schemas.microsoft.com/office/drawing/2014/main" id="{87AB423D-2296-46B9-9906-52162DC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Line 56">
              <a:extLst>
                <a:ext uri="{FF2B5EF4-FFF2-40B4-BE49-F238E27FC236}">
                  <a16:creationId xmlns:a16="http://schemas.microsoft.com/office/drawing/2014/main" id="{1A4F76A7-3038-40D0-8007-8EB800C44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Line 57">
              <a:extLst>
                <a:ext uri="{FF2B5EF4-FFF2-40B4-BE49-F238E27FC236}">
                  <a16:creationId xmlns:a16="http://schemas.microsoft.com/office/drawing/2014/main" id="{45099299-030C-42D9-86A0-B11410F77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0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Line 58">
              <a:extLst>
                <a:ext uri="{FF2B5EF4-FFF2-40B4-BE49-F238E27FC236}">
                  <a16:creationId xmlns:a16="http://schemas.microsoft.com/office/drawing/2014/main" id="{3F85291A-8F8A-4F42-BF54-188462B0B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88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7" name="Line 59">
              <a:extLst>
                <a:ext uri="{FF2B5EF4-FFF2-40B4-BE49-F238E27FC236}">
                  <a16:creationId xmlns:a16="http://schemas.microsoft.com/office/drawing/2014/main" id="{A45DAF33-6D1C-434C-A825-C756D3E57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Line 60">
              <a:extLst>
                <a:ext uri="{FF2B5EF4-FFF2-40B4-BE49-F238E27FC236}">
                  <a16:creationId xmlns:a16="http://schemas.microsoft.com/office/drawing/2014/main" id="{A4DA639F-822B-4C52-8EC0-325BE0506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88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71" name="Text Box 63">
            <a:extLst>
              <a:ext uri="{FF2B5EF4-FFF2-40B4-BE49-F238E27FC236}">
                <a16:creationId xmlns:a16="http://schemas.microsoft.com/office/drawing/2014/main" id="{C9973C9A-990A-487A-8937-10D89C0C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4008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Albertus Medium" pitchFamily="34" charset="0"/>
              </a:rPr>
              <a:t>First bit sent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BB2F1-B563-410E-BF87-DE381D57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transmission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4" name="Text Box 12">
            <a:extLst>
              <a:ext uri="{FF2B5EF4-FFF2-40B4-BE49-F238E27FC236}">
                <a16:creationId xmlns:a16="http://schemas.microsoft.com/office/drawing/2014/main" id="{A4CEAE01-C3AF-4092-A8D0-ED495A19D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4</a:t>
            </a:r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EE465461-420C-4E5A-A83D-0D72C7462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5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8BD2DD7B-704F-43B3-A96F-8D92BFA4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5378451"/>
            <a:ext cx="6078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3333CC"/>
                </a:solidFill>
              </a:rPr>
              <a:t>Start Bit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E94D0B04-97CF-443E-A8C3-C8DE1F593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5378451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0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7897A039-09AA-423E-9C05-E00B6E4BC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6" y="5378451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1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31B84AA4-0DB3-475A-8F35-8931A5447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2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16FDF242-31D7-4723-A74F-794B04695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6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3</a:t>
            </a:r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3D8419A9-DC8C-44C7-A4C9-BDFC839E4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6</a:t>
            </a:r>
          </a:p>
        </p:txBody>
      </p:sp>
      <p:sp>
        <p:nvSpPr>
          <p:cNvPr id="44047" name="Text Box 15">
            <a:extLst>
              <a:ext uri="{FF2B5EF4-FFF2-40B4-BE49-F238E27FC236}">
                <a16:creationId xmlns:a16="http://schemas.microsoft.com/office/drawing/2014/main" id="{A9F70015-7109-4EE0-9784-21707CF7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9" y="5387976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009900"/>
                </a:solidFill>
              </a:rPr>
              <a:t>Data Bit 7</a:t>
            </a:r>
          </a:p>
        </p:txBody>
      </p:sp>
      <p:sp>
        <p:nvSpPr>
          <p:cNvPr id="44048" name="Text Box 16">
            <a:extLst>
              <a:ext uri="{FF2B5EF4-FFF2-40B4-BE49-F238E27FC236}">
                <a16:creationId xmlns:a16="http://schemas.microsoft.com/office/drawing/2014/main" id="{AC3AF0EE-C4B5-4220-B8CC-CA604DF37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75" y="5378451"/>
            <a:ext cx="6575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FF3300"/>
                </a:solidFill>
              </a:rPr>
              <a:t>Parity Bit</a:t>
            </a:r>
          </a:p>
        </p:txBody>
      </p:sp>
      <p:sp>
        <p:nvSpPr>
          <p:cNvPr id="44049" name="Text Box 17">
            <a:extLst>
              <a:ext uri="{FF2B5EF4-FFF2-40B4-BE49-F238E27FC236}">
                <a16:creationId xmlns:a16="http://schemas.microsoft.com/office/drawing/2014/main" id="{D60CE56A-D1B2-49C5-BE8B-A5F4DD65A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150" y="5378451"/>
            <a:ext cx="5934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Stop Bit</a:t>
            </a:r>
          </a:p>
        </p:txBody>
      </p:sp>
      <p:sp>
        <p:nvSpPr>
          <p:cNvPr id="44050" name="Text Box 18">
            <a:extLst>
              <a:ext uri="{FF2B5EF4-FFF2-40B4-BE49-F238E27FC236}">
                <a16:creationId xmlns:a16="http://schemas.microsoft.com/office/drawing/2014/main" id="{6AFD91CC-8C5D-4B1D-864B-B3710F9BC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2438" y="5378451"/>
            <a:ext cx="5934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Stop Bit</a:t>
            </a:r>
          </a:p>
        </p:txBody>
      </p:sp>
      <p:sp>
        <p:nvSpPr>
          <p:cNvPr id="44051" name="Text Box 19">
            <a:extLst>
              <a:ext uri="{FF2B5EF4-FFF2-40B4-BE49-F238E27FC236}">
                <a16:creationId xmlns:a16="http://schemas.microsoft.com/office/drawing/2014/main" id="{0ECA9F1E-1A61-4BD5-8A44-6642FEAF7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44052" name="Text Box 20">
            <a:extLst>
              <a:ext uri="{FF2B5EF4-FFF2-40B4-BE49-F238E27FC236}">
                <a16:creationId xmlns:a16="http://schemas.microsoft.com/office/drawing/2014/main" id="{2DB5AAD9-C795-4391-B78C-3EE438C9D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4053" name="Text Box 21">
            <a:extLst>
              <a:ext uri="{FF2B5EF4-FFF2-40B4-BE49-F238E27FC236}">
                <a16:creationId xmlns:a16="http://schemas.microsoft.com/office/drawing/2014/main" id="{213EE198-F24E-40A3-9E43-2A2A5DD18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4054" name="Text Box 22">
            <a:extLst>
              <a:ext uri="{FF2B5EF4-FFF2-40B4-BE49-F238E27FC236}">
                <a16:creationId xmlns:a16="http://schemas.microsoft.com/office/drawing/2014/main" id="{288C4BF3-941D-49A1-84F9-F28FDB79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4055" name="Text Box 23">
            <a:extLst>
              <a:ext uri="{FF2B5EF4-FFF2-40B4-BE49-F238E27FC236}">
                <a16:creationId xmlns:a16="http://schemas.microsoft.com/office/drawing/2014/main" id="{B851DBC8-4B9E-4929-8110-E24E56910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8D3F19FF-9313-4A9F-9889-1E779A20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F0A43A57-487F-4302-A92F-9632F6453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D38E3169-1BC4-40AC-A63E-6CEE15A77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5745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5B81CDB1-B885-429F-A7A3-64165C34A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99014C2A-C350-4651-B781-31D48FC5F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BF7C2725-3A74-447B-8ED0-A6169B75A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ABFB08ED-800F-4B3A-B2D3-B86EA41E2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313" y="5738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4064" name="Line 32">
            <a:extLst>
              <a:ext uri="{FF2B5EF4-FFF2-40B4-BE49-F238E27FC236}">
                <a16:creationId xmlns:a16="http://schemas.microsoft.com/office/drawing/2014/main" id="{1BDFBDA3-6148-49FA-9EFD-BF61F948D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6151" y="6262688"/>
            <a:ext cx="777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Text Box 33">
            <a:extLst>
              <a:ext uri="{FF2B5EF4-FFF2-40B4-BE49-F238E27FC236}">
                <a16:creationId xmlns:a16="http://schemas.microsoft.com/office/drawing/2014/main" id="{B8A59FF0-3BBF-44E6-A556-A3C70957A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1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Example 3: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Send 8C</a:t>
            </a:r>
            <a:r>
              <a:rPr lang="en-US" altLang="en-US" sz="2000" baseline="-20000" dirty="0"/>
              <a:t>16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with one start bit, 8 data bits, </a:t>
            </a:r>
            <a:r>
              <a:rPr lang="en-US" altLang="en-US" sz="2000" i="1" dirty="0"/>
              <a:t>odd</a:t>
            </a:r>
            <a:r>
              <a:rPr lang="en-US" altLang="en-US" sz="2000" dirty="0"/>
              <a:t> parity, and two stop bits.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8C</a:t>
            </a:r>
            <a:r>
              <a:rPr lang="en-US" altLang="en-US" sz="2000" baseline="-20000" dirty="0"/>
              <a:t>16</a:t>
            </a:r>
            <a:r>
              <a:rPr lang="en-US" altLang="en-US" sz="2000" dirty="0"/>
              <a:t>=10001100</a:t>
            </a:r>
            <a:r>
              <a:rPr lang="en-US" altLang="en-US" sz="2000" baseline="-20000" dirty="0"/>
              <a:t>2</a:t>
            </a:r>
          </a:p>
        </p:txBody>
      </p:sp>
      <p:grpSp>
        <p:nvGrpSpPr>
          <p:cNvPr id="44135" name="Group 103">
            <a:extLst>
              <a:ext uri="{FF2B5EF4-FFF2-40B4-BE49-F238E27FC236}">
                <a16:creationId xmlns:a16="http://schemas.microsoft.com/office/drawing/2014/main" id="{DCAEA38B-3B4D-4D71-BA5F-568D2EC00BA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267201"/>
            <a:ext cx="8382000" cy="1490663"/>
            <a:chOff x="144" y="2688"/>
            <a:chExt cx="5280" cy="939"/>
          </a:xfrm>
        </p:grpSpPr>
        <p:sp>
          <p:nvSpPr>
            <p:cNvPr id="44111" name="Line 79">
              <a:extLst>
                <a:ext uri="{FF2B5EF4-FFF2-40B4-BE49-F238E27FC236}">
                  <a16:creationId xmlns:a16="http://schemas.microsoft.com/office/drawing/2014/main" id="{912E5526-371A-4973-8BCF-096D421BF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2" name="Line 80">
              <a:extLst>
                <a:ext uri="{FF2B5EF4-FFF2-40B4-BE49-F238E27FC236}">
                  <a16:creationId xmlns:a16="http://schemas.microsoft.com/office/drawing/2014/main" id="{1B72FBD0-806B-4AFC-81F5-C95199E67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50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3" name="Line 81">
              <a:extLst>
                <a:ext uri="{FF2B5EF4-FFF2-40B4-BE49-F238E27FC236}">
                  <a16:creationId xmlns:a16="http://schemas.microsoft.com/office/drawing/2014/main" id="{EDC1C9C9-D705-4495-8069-C1CE31811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0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4" name="Line 82">
              <a:extLst>
                <a:ext uri="{FF2B5EF4-FFF2-40B4-BE49-F238E27FC236}">
                  <a16:creationId xmlns:a16="http://schemas.microsoft.com/office/drawing/2014/main" id="{9CE1586B-72F0-44A1-BFFA-16136A0B8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5" name="Line 83">
              <a:extLst>
                <a:ext uri="{FF2B5EF4-FFF2-40B4-BE49-F238E27FC236}">
                  <a16:creationId xmlns:a16="http://schemas.microsoft.com/office/drawing/2014/main" id="{8CCD83FA-0749-4FC9-8C70-6D525E96C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6" name="Line 84">
              <a:extLst>
                <a:ext uri="{FF2B5EF4-FFF2-40B4-BE49-F238E27FC236}">
                  <a16:creationId xmlns:a16="http://schemas.microsoft.com/office/drawing/2014/main" id="{F6ED2E6C-304B-4946-8032-D8C44B6D0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7" name="Line 85">
              <a:extLst>
                <a:ext uri="{FF2B5EF4-FFF2-40B4-BE49-F238E27FC236}">
                  <a16:creationId xmlns:a16="http://schemas.microsoft.com/office/drawing/2014/main" id="{9B0DA14C-6A59-4E04-9F0F-02A186B5D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8" name="Line 86">
              <a:extLst>
                <a:ext uri="{FF2B5EF4-FFF2-40B4-BE49-F238E27FC236}">
                  <a16:creationId xmlns:a16="http://schemas.microsoft.com/office/drawing/2014/main" id="{C91EF82D-3223-4411-906A-136EE7111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50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9" name="Line 87">
              <a:extLst>
                <a:ext uri="{FF2B5EF4-FFF2-40B4-BE49-F238E27FC236}">
                  <a16:creationId xmlns:a16="http://schemas.microsoft.com/office/drawing/2014/main" id="{68C4AF7B-533A-4172-8C84-90DE944BC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0" name="Line 88">
              <a:extLst>
                <a:ext uri="{FF2B5EF4-FFF2-40B4-BE49-F238E27FC236}">
                  <a16:creationId xmlns:a16="http://schemas.microsoft.com/office/drawing/2014/main" id="{39FD0D2D-8F6F-42F3-A431-F9A3A6632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1" name="Line 89">
              <a:extLst>
                <a:ext uri="{FF2B5EF4-FFF2-40B4-BE49-F238E27FC236}">
                  <a16:creationId xmlns:a16="http://schemas.microsoft.com/office/drawing/2014/main" id="{EB280A29-0902-410F-9EBC-429ED761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2" name="Line 90">
              <a:extLst>
                <a:ext uri="{FF2B5EF4-FFF2-40B4-BE49-F238E27FC236}">
                  <a16:creationId xmlns:a16="http://schemas.microsoft.com/office/drawing/2014/main" id="{DE0BFECE-F5CA-4099-BA98-5140745D2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3" name="Line 91">
              <a:extLst>
                <a:ext uri="{FF2B5EF4-FFF2-40B4-BE49-F238E27FC236}">
                  <a16:creationId xmlns:a16="http://schemas.microsoft.com/office/drawing/2014/main" id="{B833C42C-C818-4D49-AEA9-1078EBF62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4" name="Line 92">
              <a:extLst>
                <a:ext uri="{FF2B5EF4-FFF2-40B4-BE49-F238E27FC236}">
                  <a16:creationId xmlns:a16="http://schemas.microsoft.com/office/drawing/2014/main" id="{66C93523-C105-4A92-88B8-C8412D970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5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5" name="Line 93">
              <a:extLst>
                <a:ext uri="{FF2B5EF4-FFF2-40B4-BE49-F238E27FC236}">
                  <a16:creationId xmlns:a16="http://schemas.microsoft.com/office/drawing/2014/main" id="{256B9930-00DA-425B-897B-F0FF5A533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7" name="Line 95">
              <a:extLst>
                <a:ext uri="{FF2B5EF4-FFF2-40B4-BE49-F238E27FC236}">
                  <a16:creationId xmlns:a16="http://schemas.microsoft.com/office/drawing/2014/main" id="{97EF2D3A-9E09-45DC-BDD6-BDE823797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8" name="Line 96">
              <a:extLst>
                <a:ext uri="{FF2B5EF4-FFF2-40B4-BE49-F238E27FC236}">
                  <a16:creationId xmlns:a16="http://schemas.microsoft.com/office/drawing/2014/main" id="{547A4455-779F-463F-8FFD-E1821A59A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0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1" name="Line 99">
              <a:extLst>
                <a:ext uri="{FF2B5EF4-FFF2-40B4-BE49-F238E27FC236}">
                  <a16:creationId xmlns:a16="http://schemas.microsoft.com/office/drawing/2014/main" id="{67E0BD2E-F9AC-4BD7-A955-DFE224DF1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88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2" name="Line 100">
              <a:extLst>
                <a:ext uri="{FF2B5EF4-FFF2-40B4-BE49-F238E27FC236}">
                  <a16:creationId xmlns:a16="http://schemas.microsoft.com/office/drawing/2014/main" id="{932C899F-0420-4CA0-82CD-0459E8096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5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3" name="Line 101">
              <a:extLst>
                <a:ext uri="{FF2B5EF4-FFF2-40B4-BE49-F238E27FC236}">
                  <a16:creationId xmlns:a16="http://schemas.microsoft.com/office/drawing/2014/main" id="{C44801CD-EE18-4753-AD4F-0A0746643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4" name="Line 102">
              <a:extLst>
                <a:ext uri="{FF2B5EF4-FFF2-40B4-BE49-F238E27FC236}">
                  <a16:creationId xmlns:a16="http://schemas.microsoft.com/office/drawing/2014/main" id="{9B77E86E-BCDE-445C-A648-FC27491B2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136" name="Text Box 104">
            <a:extLst>
              <a:ext uri="{FF2B5EF4-FFF2-40B4-BE49-F238E27FC236}">
                <a16:creationId xmlns:a16="http://schemas.microsoft.com/office/drawing/2014/main" id="{AD96A2DD-7037-4A4D-9632-DB07C3C2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4008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Albertus Medium" pitchFamily="34" charset="0"/>
              </a:rPr>
              <a:t>First bit sent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8E74-A071-4E5A-9097-6819FA9A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10" y="437354"/>
            <a:ext cx="10515600" cy="1325563"/>
          </a:xfrm>
        </p:spPr>
        <p:txBody>
          <a:bodyPr/>
          <a:lstStyle/>
          <a:p>
            <a:r>
              <a:rPr lang="en-US" dirty="0"/>
              <a:t>Asynchronous transmission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C6381895-B757-44FE-B7CD-5C22286AC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648200"/>
          </a:xfrm>
        </p:spPr>
        <p:txBody>
          <a:bodyPr/>
          <a:lstStyle/>
          <a:p>
            <a:r>
              <a:rPr lang="en-US" altLang="en-US" dirty="0"/>
              <a:t>Baud rate:  number of total information bits transmitted per second (includes start, data, parity and stop bits)</a:t>
            </a:r>
          </a:p>
          <a:p>
            <a:r>
              <a:rPr lang="en-US" altLang="en-US" dirty="0"/>
              <a:t>Bit rate:  number of </a:t>
            </a:r>
            <a:r>
              <a:rPr lang="en-US" altLang="en-US" u="sng" dirty="0"/>
              <a:t>data bits only</a:t>
            </a:r>
            <a:r>
              <a:rPr lang="en-US" altLang="en-US" dirty="0"/>
              <a:t> transmitted per second</a:t>
            </a:r>
          </a:p>
          <a:p>
            <a:r>
              <a:rPr lang="en-US" altLang="en-US" dirty="0"/>
              <a:t>So for us, </a:t>
            </a:r>
            <a:r>
              <a:rPr lang="en-US" altLang="en-US" dirty="0">
                <a:solidFill>
                  <a:srgbClr val="FF3300"/>
                </a:solidFill>
              </a:rPr>
              <a:t>Baud rate &gt; Bit rate</a:t>
            </a:r>
          </a:p>
          <a:p>
            <a:pPr>
              <a:buFontTx/>
              <a:buNone/>
            </a:pPr>
            <a:endParaRPr lang="en-US" altLang="en-US" dirty="0">
              <a:latin typeface="Bernard MT Condensed" panose="020508060609050204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984F6-4366-4C67-9A87-F0C3FDF2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 vs Bit 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FDD9-0222-4044-A570-BF105FC9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194-EAD9-4A52-AD2B-1EDB09F1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data transmission</a:t>
            </a:r>
          </a:p>
          <a:p>
            <a:r>
              <a:rPr lang="en-US" dirty="0"/>
              <a:t>Types of serial data communication</a:t>
            </a:r>
          </a:p>
          <a:p>
            <a:r>
              <a:rPr lang="en-US" dirty="0"/>
              <a:t>Asynchronous data transmission</a:t>
            </a:r>
          </a:p>
          <a:p>
            <a:r>
              <a:rPr lang="en-US" dirty="0"/>
              <a:t>Examples of data transmission</a:t>
            </a:r>
          </a:p>
          <a:p>
            <a:r>
              <a:rPr lang="en-US"/>
              <a:t>Data transmission rate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28A1-6716-4A54-8DB2-1F3002A5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transmission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43BBCF8-4182-4176-AA2A-990C6822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261" y="1377866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u="sng" dirty="0">
                <a:latin typeface="Bernard MT Condensed" panose="02050806060905020404" pitchFamily="18" charset="0"/>
              </a:rPr>
              <a:t>Serial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D939124-9012-41F6-B1F9-3E6FF3DE0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961" y="2049378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Receiver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9F8F54C-E86D-4B77-9B63-888BB7D78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961" y="6087978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Transmitter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EB0613-132F-44C6-ACA7-9CB8EE590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961" y="1363578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u="sng" dirty="0">
                <a:latin typeface="Bernard MT Condensed" panose="02050806060905020404" pitchFamily="18" charset="0"/>
              </a:rPr>
              <a:t>Parallel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0CADB75-FD9A-435C-96DE-421CFEAFF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361" y="2049378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Receiver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1088481-870F-474F-A231-7A0B016B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361" y="6087978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Transmitter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E659B459-28F7-4F95-A50D-3DFFEB893A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6361" y="243037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BF297454-7FC2-47FC-B66C-EF07D5A140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6361" y="243037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9A393BA-A546-4AC6-9254-823834750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1161" y="243037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9123ACDA-A98D-4DB6-AE07-C6A55F01A1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65961" y="243037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B701872D-B563-44C1-A43D-DC278F06E2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0761" y="243037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38A512F0-0F9F-48DB-BCE1-8924CC34D6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75561" y="243037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BB90FFDB-FC80-4A1E-B31F-86474205C4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0361" y="243037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F99FFD30-7FFD-43DE-9622-0A0BE9885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85161" y="243037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C002EA1E-590B-4042-B6B6-3825314DF6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89961" y="243037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044546A7-F405-445B-ACE0-20113355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61" y="57069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8F8FECE5-0573-422C-8204-88B81506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61" y="54021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EEAC867C-021A-48E4-BF15-671C8363E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61" y="50973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48F732A5-475E-4395-ABE1-CFEAB2A58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61" y="47925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550744BC-393D-45E5-8201-C71BDCBD0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61" y="44877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BF93183C-773D-4221-9957-BF0A22A3B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61" y="41829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BA478CEC-7C08-4981-AC48-A324D011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61" y="38781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id="{F0AB6FDD-BD87-4FAD-8F82-620354B6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61" y="35733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A1FD5F96-3741-4925-8774-CDACFA7D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61" y="57069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8">
            <a:extLst>
              <a:ext uri="{FF2B5EF4-FFF2-40B4-BE49-F238E27FC236}">
                <a16:creationId xmlns:a16="http://schemas.microsoft.com/office/drawing/2014/main" id="{B327143A-7622-4069-9640-8668C602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761" y="57069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81BBE8C4-2DC0-443F-878B-4D781C997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561" y="57069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12A02C18-936F-47FC-8644-7A216809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361" y="57069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1">
            <a:extLst>
              <a:ext uri="{FF2B5EF4-FFF2-40B4-BE49-F238E27FC236}">
                <a16:creationId xmlns:a16="http://schemas.microsoft.com/office/drawing/2014/main" id="{9B4F7BFF-A23E-4E93-B939-296938DC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161" y="57069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1F9B3F72-65FB-4A7A-BCEA-0CAAA548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961" y="57069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79E990F8-6768-49F3-AEC8-0D7138CD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761" y="57069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6A6E5F00-C3B3-4768-9963-DFCEA00A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561" y="570697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C0329745-5AE4-4BCB-8726-32790ED7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61" y="4259178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32378E-DF47-4647-804F-3DC5E3BC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761" y="4259178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F60F6AC2-264C-4F40-91BB-CF40C835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561" y="4259178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38">
            <a:extLst>
              <a:ext uri="{FF2B5EF4-FFF2-40B4-BE49-F238E27FC236}">
                <a16:creationId xmlns:a16="http://schemas.microsoft.com/office/drawing/2014/main" id="{7C67F1BF-4155-49A8-96C3-7A7E3065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361" y="4259178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D5AF04A0-B560-472A-9AA0-5C5B9072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161" y="4259178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0">
            <a:extLst>
              <a:ext uri="{FF2B5EF4-FFF2-40B4-BE49-F238E27FC236}">
                <a16:creationId xmlns:a16="http://schemas.microsoft.com/office/drawing/2014/main" id="{B3D2EBD4-57BF-4C8D-A7A3-393ADDC9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961" y="4259178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1">
            <a:extLst>
              <a:ext uri="{FF2B5EF4-FFF2-40B4-BE49-F238E27FC236}">
                <a16:creationId xmlns:a16="http://schemas.microsoft.com/office/drawing/2014/main" id="{169803F5-E649-42E7-B4ED-20428F18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761" y="4259178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2">
            <a:extLst>
              <a:ext uri="{FF2B5EF4-FFF2-40B4-BE49-F238E27FC236}">
                <a16:creationId xmlns:a16="http://schemas.microsoft.com/office/drawing/2014/main" id="{44947B39-88D1-4633-9063-CD75E89D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561" y="4259178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54735AE4-BB2F-4E87-A143-DA3CF2373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961" y="2735178"/>
            <a:ext cx="11430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 bit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 sz="900"/>
          </a:p>
          <a:p>
            <a:pPr>
              <a:spcBef>
                <a:spcPct val="50000"/>
              </a:spcBef>
            </a:pPr>
            <a:r>
              <a:rPr lang="en-US" altLang="en-US"/>
              <a:t>1 word</a:t>
            </a: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DAFDE8D1-C5A9-40FE-A002-27F338D26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561" y="2963778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AutoShape 45">
            <a:extLst>
              <a:ext uri="{FF2B5EF4-FFF2-40B4-BE49-F238E27FC236}">
                <a16:creationId xmlns:a16="http://schemas.microsoft.com/office/drawing/2014/main" id="{274D470C-33E0-4B08-99B7-B6ED0BDA578B}"/>
              </a:ext>
            </a:extLst>
          </p:cNvPr>
          <p:cNvSpPr>
            <a:spLocks/>
          </p:cNvSpPr>
          <p:nvPr/>
        </p:nvSpPr>
        <p:spPr bwMode="auto">
          <a:xfrm>
            <a:off x="3184361" y="3573378"/>
            <a:ext cx="457200" cy="24384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FA25-5965-4B2D-B6CC-B6A11EFD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transmission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D9835AD-F42B-48BC-A689-A1EE4E2D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66" y="1918368"/>
            <a:ext cx="10092734" cy="417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33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31AC-580D-4EEF-ADD9-C1E3756C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D71700-FBD0-4BE8-8125-B9E71CB768A2}"/>
              </a:ext>
            </a:extLst>
          </p:cNvPr>
          <p:cNvSpPr txBox="1">
            <a:spLocks noChangeArrowheads="1"/>
          </p:cNvSpPr>
          <p:nvPr/>
        </p:nvSpPr>
        <p:spPr>
          <a:xfrm>
            <a:off x="6236368" y="1463843"/>
            <a:ext cx="3886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en-US" u="sng">
                <a:latin typeface="Bernard MT Condensed" panose="02050806060905020404" pitchFamily="18" charset="0"/>
              </a:rPr>
              <a:t>Parallel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7B853A-64BC-4E7B-BD10-6A35D988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568" y="1463843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u="sng">
                <a:latin typeface="Bernard MT Condensed" panose="02050806060905020404" pitchFamily="18" charset="0"/>
              </a:rPr>
              <a:t>Serial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764BB6E2-70B5-4071-96F9-F30D20D9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568" y="2149643"/>
            <a:ext cx="1752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Cost</a:t>
            </a:r>
          </a:p>
          <a:p>
            <a:pPr>
              <a:spcBef>
                <a:spcPct val="50000"/>
              </a:spcBef>
            </a:pPr>
            <a:endParaRPr lang="en-US" altLang="en-US" sz="800" b="1" dirty="0"/>
          </a:p>
          <a:p>
            <a:pPr>
              <a:spcBef>
                <a:spcPct val="50000"/>
              </a:spcBef>
            </a:pPr>
            <a:r>
              <a:rPr lang="en-US" altLang="en-US" b="1" dirty="0"/>
              <a:t>Speed</a:t>
            </a:r>
          </a:p>
          <a:p>
            <a:pPr>
              <a:spcBef>
                <a:spcPct val="50000"/>
              </a:spcBef>
            </a:pPr>
            <a:endParaRPr lang="en-US" altLang="en-US" sz="800" b="1" dirty="0"/>
          </a:p>
          <a:p>
            <a:pPr>
              <a:spcBef>
                <a:spcPct val="50000"/>
              </a:spcBef>
            </a:pPr>
            <a:r>
              <a:rPr lang="en-US" altLang="en-US" b="1" dirty="0"/>
              <a:t>Transmission Amount</a:t>
            </a:r>
          </a:p>
          <a:p>
            <a:pPr>
              <a:spcBef>
                <a:spcPct val="50000"/>
              </a:spcBef>
            </a:pPr>
            <a:endParaRPr lang="en-US" altLang="en-US" sz="800" b="1" dirty="0"/>
          </a:p>
          <a:p>
            <a:pPr>
              <a:spcBef>
                <a:spcPct val="50000"/>
              </a:spcBef>
            </a:pPr>
            <a:r>
              <a:rPr lang="en-US" altLang="en-US" b="1" dirty="0"/>
              <a:t>Transmission Lines</a:t>
            </a:r>
          </a:p>
          <a:p>
            <a:pPr>
              <a:spcBef>
                <a:spcPct val="50000"/>
              </a:spcBef>
            </a:pPr>
            <a:endParaRPr lang="en-US" altLang="en-US" sz="800" b="1" dirty="0"/>
          </a:p>
          <a:p>
            <a:pPr>
              <a:spcBef>
                <a:spcPct val="50000"/>
              </a:spcBef>
            </a:pPr>
            <a:r>
              <a:rPr lang="en-US" altLang="en-US" b="1" dirty="0"/>
              <a:t>Transmission Distance</a:t>
            </a:r>
          </a:p>
          <a:p>
            <a:pPr>
              <a:spcBef>
                <a:spcPct val="50000"/>
              </a:spcBef>
            </a:pPr>
            <a:endParaRPr lang="en-US" altLang="en-US" sz="800" b="1" dirty="0"/>
          </a:p>
          <a:p>
            <a:pPr>
              <a:spcBef>
                <a:spcPct val="50000"/>
              </a:spcBef>
            </a:pPr>
            <a:r>
              <a:rPr lang="en-US" altLang="en-US" b="1" dirty="0"/>
              <a:t>Example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2512971-9C7F-4ED1-86E5-411690EF0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368" y="2149643"/>
            <a:ext cx="2438400" cy="42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Cheap</a:t>
            </a:r>
          </a:p>
          <a:p>
            <a:pPr>
              <a:spcBef>
                <a:spcPct val="50000"/>
              </a:spcBef>
            </a:pP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/>
              <a:t>Slow</a:t>
            </a:r>
          </a:p>
          <a:p>
            <a:pPr>
              <a:spcBef>
                <a:spcPct val="50000"/>
              </a:spcBef>
            </a:pP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/>
              <a:t>Single bit                       </a:t>
            </a:r>
          </a:p>
          <a:p>
            <a:pPr>
              <a:spcBef>
                <a:spcPct val="50000"/>
              </a:spcBef>
            </a:pPr>
            <a:endParaRPr lang="en-US" altLang="en-US" sz="1300"/>
          </a:p>
          <a:p>
            <a:pPr>
              <a:spcBef>
                <a:spcPct val="50000"/>
              </a:spcBef>
            </a:pP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/>
              <a:t>One line to transmit one to receive</a:t>
            </a:r>
          </a:p>
          <a:p>
            <a:pPr>
              <a:spcBef>
                <a:spcPct val="50000"/>
              </a:spcBef>
            </a:pP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/>
              <a:t>Long distance</a:t>
            </a:r>
          </a:p>
          <a:p>
            <a:pPr>
              <a:spcBef>
                <a:spcPct val="50000"/>
              </a:spcBef>
            </a:pPr>
            <a:endParaRPr lang="en-US" altLang="en-US" sz="1300"/>
          </a:p>
          <a:p>
            <a:pPr>
              <a:spcBef>
                <a:spcPct val="50000"/>
              </a:spcBef>
            </a:pP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/>
              <a:t>Modem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344B914-7E8D-4211-8A6D-8A065905A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768" y="2149643"/>
            <a:ext cx="29718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Expensive</a:t>
            </a:r>
          </a:p>
          <a:p>
            <a:pPr>
              <a:spcBef>
                <a:spcPct val="50000"/>
              </a:spcBef>
            </a:pP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/>
              <a:t>Fast</a:t>
            </a:r>
          </a:p>
          <a:p>
            <a:pPr>
              <a:spcBef>
                <a:spcPct val="50000"/>
              </a:spcBef>
            </a:pP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/>
              <a:t>8 bits (8 data lines)         Transmitter &amp; Receiver</a:t>
            </a:r>
          </a:p>
          <a:p>
            <a:pPr>
              <a:spcBef>
                <a:spcPct val="50000"/>
              </a:spcBef>
            </a:pP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/>
              <a:t>8 lines for simultaneous transmission</a:t>
            </a:r>
          </a:p>
          <a:p>
            <a:pPr>
              <a:spcBef>
                <a:spcPct val="50000"/>
              </a:spcBef>
            </a:pP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/>
              <a:t>Short distance (synchronization)</a:t>
            </a:r>
          </a:p>
          <a:p>
            <a:pPr>
              <a:spcBef>
                <a:spcPct val="50000"/>
              </a:spcBef>
            </a:pP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/>
              <a:t>Printer Connection</a:t>
            </a:r>
          </a:p>
        </p:txBody>
      </p:sp>
    </p:spTree>
    <p:extLst>
      <p:ext uri="{BB962C8B-B14F-4D97-AF65-F5344CB8AC3E}">
        <p14:creationId xmlns:p14="http://schemas.microsoft.com/office/powerpoint/2010/main" val="55191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9122-5F12-4B42-A865-822EF1E4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- SPI</a:t>
            </a: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E4C9DCD2-1B48-4AEE-AAB4-782F11FED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Constant transmission of data</a:t>
            </a:r>
          </a:p>
          <a:p>
            <a:r>
              <a:rPr lang="en-US" altLang="en-US" dirty="0"/>
              <a:t>Clocks of Transmitter and Receiver must be synchronized</a:t>
            </a:r>
          </a:p>
          <a:p>
            <a:r>
              <a:rPr lang="en-US" altLang="en-US" dirty="0"/>
              <a:t>No safeguard against error or noise</a:t>
            </a:r>
          </a:p>
          <a:p>
            <a:r>
              <a:rPr lang="en-US" altLang="en-US" dirty="0"/>
              <a:t>Data rates depend on clock rates</a:t>
            </a:r>
          </a:p>
          <a:p>
            <a:r>
              <a:rPr lang="en-US" altLang="en-US" dirty="0"/>
              <a:t>Flexible to communication with peripheral devices</a:t>
            </a:r>
          </a:p>
          <a:p>
            <a:pPr lvl="1"/>
            <a:r>
              <a:rPr lang="en-US" altLang="en-US" sz="2800" dirty="0"/>
              <a:t>LCD drivers, A/D converter, other microprocessors</a:t>
            </a:r>
          </a:p>
          <a:p>
            <a:r>
              <a:rPr lang="en-US" altLang="en-US" dirty="0"/>
              <a:t>Simultaneously transmits and receives data</a:t>
            </a:r>
          </a:p>
          <a:p>
            <a:pPr lvl="1"/>
            <a:r>
              <a:rPr lang="en-US" altLang="en-US" sz="2800" dirty="0"/>
              <a:t>Transmission line, Receiving line, and Ground</a:t>
            </a:r>
          </a:p>
        </p:txBody>
      </p:sp>
    </p:spTree>
    <p:extLst>
      <p:ext uri="{BB962C8B-B14F-4D97-AF65-F5344CB8AC3E}">
        <p14:creationId xmlns:p14="http://schemas.microsoft.com/office/powerpoint/2010/main" val="282848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0CC1AD0-6889-4ECA-B6C3-1B0313696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19" y="52053"/>
            <a:ext cx="5002845" cy="2814100"/>
          </a:xfrm>
          <a:prstGeom prst="rect">
            <a:avLst/>
          </a:prstGeom>
        </p:spPr>
      </p:pic>
      <p:pic>
        <p:nvPicPr>
          <p:cNvPr id="7" name="Picture 6" descr="A picture containing laptop, sitting, black, lit&#10;&#10;Description automatically generated">
            <a:extLst>
              <a:ext uri="{FF2B5EF4-FFF2-40B4-BE49-F238E27FC236}">
                <a16:creationId xmlns:a16="http://schemas.microsoft.com/office/drawing/2014/main" id="{929CCDE6-B4C6-478E-91A3-24CFAABE6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0" y="3154911"/>
            <a:ext cx="7744422" cy="34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4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D83F-6D7D-4841-AFC8-F705C3B3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- 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A96D-D4CC-4EE7-91D2-8C74AA75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of data through “words”</a:t>
            </a:r>
          </a:p>
          <a:p>
            <a:r>
              <a:rPr lang="en-US" dirty="0"/>
              <a:t>Continuous transmission unnecessary</a:t>
            </a:r>
          </a:p>
          <a:p>
            <a:r>
              <a:rPr lang="en-US" dirty="0"/>
              <a:t>Built-in safeguards against noise and error</a:t>
            </a:r>
          </a:p>
          <a:p>
            <a:r>
              <a:rPr lang="en-US" dirty="0"/>
              <a:t>Transmitter and Receiver operate independently</a:t>
            </a:r>
          </a:p>
          <a:p>
            <a:r>
              <a:rPr lang="en-US" dirty="0"/>
              <a:t>Requires start and stop bit for each byte of data</a:t>
            </a:r>
          </a:p>
          <a:p>
            <a:pPr lvl="1"/>
            <a:r>
              <a:rPr lang="en-US" dirty="0"/>
              <a:t>Sends constant ‘1’ for idle</a:t>
            </a:r>
          </a:p>
          <a:p>
            <a:pPr lvl="1"/>
            <a:r>
              <a:rPr lang="en-US" dirty="0"/>
              <a:t>Sends a ‘0’ for start and “1” for stop bits</a:t>
            </a:r>
          </a:p>
          <a:p>
            <a:r>
              <a:rPr lang="en-US" dirty="0"/>
              <a:t>Very reliable data reception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3D6C-10D2-4D8E-9ACE-E894C016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B000-CFC0-4B4B-846D-FF8F37B4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Set the Baud Rate of the Transmitter and Receiver (same value)</a:t>
            </a:r>
          </a:p>
          <a:p>
            <a:r>
              <a:rPr lang="en-US" altLang="en-US" dirty="0"/>
              <a:t>Set the number of data bits (8 or 9) for Transmitter/Receiver</a:t>
            </a:r>
          </a:p>
          <a:p>
            <a:r>
              <a:rPr lang="en-US" altLang="en-US" dirty="0"/>
              <a:t>Set the parity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9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693</Words>
  <Application>Microsoft Office PowerPoint</Application>
  <PresentationFormat>Widescreen</PresentationFormat>
  <Paragraphs>207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Albertus Medium</vt:lpstr>
      <vt:lpstr>Arial</vt:lpstr>
      <vt:lpstr>Bernard MT Condensed</vt:lpstr>
      <vt:lpstr>Calibri</vt:lpstr>
      <vt:lpstr>Calibri Light</vt:lpstr>
      <vt:lpstr>Office Theme</vt:lpstr>
      <vt:lpstr>Serial communication</vt:lpstr>
      <vt:lpstr>Overview</vt:lpstr>
      <vt:lpstr>Types of data transmission</vt:lpstr>
      <vt:lpstr>Types of data transmission</vt:lpstr>
      <vt:lpstr>Comparison</vt:lpstr>
      <vt:lpstr>Synchronous - SPI</vt:lpstr>
      <vt:lpstr>PowerPoint Presentation</vt:lpstr>
      <vt:lpstr>Asynchronous - SCI</vt:lpstr>
      <vt:lpstr>Settings</vt:lpstr>
      <vt:lpstr>Bit types</vt:lpstr>
      <vt:lpstr>Bit types</vt:lpstr>
      <vt:lpstr>Bit types</vt:lpstr>
      <vt:lpstr>Bit types</vt:lpstr>
      <vt:lpstr>PowerPoint Presentation</vt:lpstr>
      <vt:lpstr>Asynchronous transmission</vt:lpstr>
      <vt:lpstr>Asynchronous transmission</vt:lpstr>
      <vt:lpstr>Baud Rate vs Bit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communication</dc:title>
  <dc:creator>Fu</dc:creator>
  <cp:lastModifiedBy>Fu</cp:lastModifiedBy>
  <cp:revision>10</cp:revision>
  <dcterms:created xsi:type="dcterms:W3CDTF">2020-01-06T13:35:45Z</dcterms:created>
  <dcterms:modified xsi:type="dcterms:W3CDTF">2020-01-06T16:28:35Z</dcterms:modified>
</cp:coreProperties>
</file>