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63" autoAdjust="0"/>
    <p:restoredTop sz="94660"/>
  </p:normalViewPr>
  <p:slideViewPr>
    <p:cSldViewPr snapToGrid="0">
      <p:cViewPr varScale="1">
        <p:scale>
          <a:sx n="38" d="100"/>
          <a:sy n="38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4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6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1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5637-444D-4BE6-BDD5-01D14B32736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47D1-6D63-44FC-B9D9-1C0B0C156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Signal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89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analogWrite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17410" name="Picture 2" descr="https://www.arduino.cc/en/uploads/Tutorial/pw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0"/>
            <a:ext cx="5991225" cy="656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2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divider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7535"/>
          </a:xfrm>
        </p:spPr>
        <p:txBody>
          <a:bodyPr/>
          <a:lstStyle/>
          <a:p>
            <a:r>
              <a:rPr lang="en-US" dirty="0" smtClean="0"/>
              <a:t> turns a large voltage into a smaller one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65" y="2558097"/>
            <a:ext cx="9294395" cy="35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9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Vout = Vin * (R2 / (R1 + R2)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15" y="594042"/>
            <a:ext cx="8392170" cy="219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645" t="32857" r="55271" b="38461"/>
          <a:stretch/>
        </p:blipFill>
        <p:spPr>
          <a:xfrm>
            <a:off x="4038601" y="3230880"/>
            <a:ext cx="4648200" cy="33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1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out = Vin/2 if R1=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21" y="622901"/>
            <a:ext cx="9774562" cy="141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Vout=Vin if R2&gt;&gt;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48" y="2641276"/>
            <a:ext cx="9900108" cy="15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Vout=0 if R2&lt;&lt;R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64" y="4767262"/>
            <a:ext cx="9272383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76800" y="254000"/>
            <a:ext cx="6705600" cy="642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0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Potentiometers</a:t>
            </a:r>
            <a:endParaRPr lang="en-US" dirty="0"/>
          </a:p>
        </p:txBody>
      </p:sp>
      <p:pic>
        <p:nvPicPr>
          <p:cNvPr id="10242" name="Picture 2" descr="A variety of p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213" y="1489908"/>
            <a:ext cx="6425573" cy="511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31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hotocell interface sc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06" y="1825625"/>
            <a:ext cx="1703644" cy="46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Resistive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US" dirty="0" smtClean="0"/>
              <a:t>Photocell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682685"/>
              </p:ext>
            </p:extLst>
          </p:nvPr>
        </p:nvGraphicFramePr>
        <p:xfrm>
          <a:off x="4044950" y="1825625"/>
          <a:ext cx="8147050" cy="3599019"/>
        </p:xfrm>
        <a:graphic>
          <a:graphicData uri="http://schemas.openxmlformats.org/drawingml/2006/table">
            <a:tbl>
              <a:tblPr/>
              <a:tblGrid>
                <a:gridCol w="1629410">
                  <a:extLst>
                    <a:ext uri="{9D8B030D-6E8A-4147-A177-3AD203B41FA5}">
                      <a16:colId xmlns:a16="http://schemas.microsoft.com/office/drawing/2014/main" val="2467117570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840603068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410809162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3751915802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1839067111"/>
                    </a:ext>
                  </a:extLst>
                </a:gridCol>
              </a:tblGrid>
              <a:tr h="1635918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Light Level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R</a:t>
                      </a:r>
                      <a:r>
                        <a:rPr lang="en-US" sz="2400" b="1" baseline="-25000">
                          <a:effectLst/>
                        </a:rPr>
                        <a:t>2</a:t>
                      </a:r>
                      <a:r>
                        <a:rPr lang="en-US" sz="2400" b="1">
                          <a:effectLst/>
                        </a:rPr>
                        <a:t> (Sensor)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R</a:t>
                      </a:r>
                      <a:r>
                        <a:rPr lang="en-US" sz="2400" b="1" baseline="-25000">
                          <a:effectLst/>
                        </a:rPr>
                        <a:t>1</a:t>
                      </a:r>
                      <a:r>
                        <a:rPr lang="en-US" sz="2400" b="1">
                          <a:effectLst/>
                        </a:rPr>
                        <a:t> (Fixed)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Ratio R</a:t>
                      </a:r>
                      <a:r>
                        <a:rPr lang="en-US" sz="2400" b="1" baseline="-25000">
                          <a:effectLst/>
                        </a:rPr>
                        <a:t>2</a:t>
                      </a:r>
                      <a:r>
                        <a:rPr lang="en-US" sz="2400" b="1">
                          <a:effectLst/>
                        </a:rPr>
                        <a:t>/(R</a:t>
                      </a:r>
                      <a:r>
                        <a:rPr lang="en-US" sz="2400" b="1" baseline="-25000">
                          <a:effectLst/>
                        </a:rPr>
                        <a:t>1</a:t>
                      </a:r>
                      <a:r>
                        <a:rPr lang="en-US" sz="2400" b="1">
                          <a:effectLst/>
                        </a:rPr>
                        <a:t>+R</a:t>
                      </a:r>
                      <a:r>
                        <a:rPr lang="en-US" sz="2400" b="1" baseline="-25000">
                          <a:effectLst/>
                        </a:rPr>
                        <a:t>2</a:t>
                      </a:r>
                      <a:r>
                        <a:rPr lang="en-US" sz="2400" b="1">
                          <a:effectLst/>
                        </a:rPr>
                        <a:t>)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effectLst/>
                        </a:rPr>
                        <a:t>V</a:t>
                      </a:r>
                      <a:r>
                        <a:rPr lang="en-US" sz="2400" b="1" baseline="-25000">
                          <a:effectLst/>
                        </a:rPr>
                        <a:t>out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209722"/>
                  </a:ext>
                </a:extLst>
              </a:tr>
              <a:tr h="65436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Light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1k</a:t>
                      </a:r>
                      <a:r>
                        <a:rPr lang="el-GR" sz="2400">
                          <a:effectLst/>
                        </a:rPr>
                        <a:t>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5.6k</a:t>
                      </a:r>
                      <a:r>
                        <a:rPr lang="el-GR" sz="2400">
                          <a:effectLst/>
                        </a:rPr>
                        <a:t>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0.76 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39325"/>
                  </a:ext>
                </a:extLst>
              </a:tr>
              <a:tr h="65436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Dim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7k</a:t>
                      </a:r>
                      <a:r>
                        <a:rPr lang="el-GR" sz="2400" dirty="0">
                          <a:effectLst/>
                        </a:rPr>
                        <a:t>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5.6k</a:t>
                      </a:r>
                      <a:r>
                        <a:rPr lang="el-GR" sz="2400">
                          <a:effectLst/>
                        </a:rPr>
                        <a:t>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2.78 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172798"/>
                  </a:ext>
                </a:extLst>
              </a:tr>
              <a:tr h="65436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Dark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10k</a:t>
                      </a:r>
                      <a:r>
                        <a:rPr lang="el-GR" sz="2400">
                          <a:effectLst/>
                        </a:rPr>
                        <a:t>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5.6k</a:t>
                      </a:r>
                      <a:r>
                        <a:rPr lang="el-GR" sz="2400">
                          <a:effectLst/>
                        </a:rPr>
                        <a:t>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0.67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3.21 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59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5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converter (ADC)</a:t>
            </a:r>
            <a:endParaRPr lang="en-US" dirty="0"/>
          </a:p>
        </p:txBody>
      </p:sp>
      <p:pic>
        <p:nvPicPr>
          <p:cNvPr id="12290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4" y="2273300"/>
            <a:ext cx="1123627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339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</a:t>
            </a:r>
            <a:endParaRPr lang="en-US" dirty="0"/>
          </a:p>
        </p:txBody>
      </p:sp>
      <p:pic>
        <p:nvPicPr>
          <p:cNvPr id="4" name="Picture 4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90" y="821094"/>
            <a:ext cx="7908310" cy="122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90" y="2367321"/>
            <a:ext cx="3044825" cy="9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90" y="4055900"/>
            <a:ext cx="3952653" cy="104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alt 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90" y="5804729"/>
            <a:ext cx="2036889" cy="44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4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6375"/>
          </a:xfrm>
        </p:spPr>
        <p:txBody>
          <a:bodyPr/>
          <a:lstStyle/>
          <a:p>
            <a:r>
              <a:rPr lang="en-US" dirty="0" smtClean="0"/>
              <a:t>Frequency of sampling</a:t>
            </a:r>
          </a:p>
          <a:p>
            <a:r>
              <a:rPr lang="en-US" dirty="0"/>
              <a:t>22,050 </a:t>
            </a:r>
            <a:r>
              <a:rPr lang="en-US" dirty="0" smtClean="0"/>
              <a:t>Hz</a:t>
            </a:r>
          </a:p>
          <a:p>
            <a:r>
              <a:rPr lang="en-US" dirty="0" smtClean="0"/>
              <a:t>Distance = </a:t>
            </a:r>
            <a:r>
              <a:rPr lang="en-US" dirty="0"/>
              <a:t>1 / 22,050 </a:t>
            </a:r>
            <a:r>
              <a:rPr lang="en-US" dirty="0" smtClean="0"/>
              <a:t>second = </a:t>
            </a:r>
            <a:r>
              <a:rPr lang="en-US" dirty="0"/>
              <a:t>45.35 µs</a:t>
            </a:r>
          </a:p>
        </p:txBody>
      </p:sp>
    </p:spTree>
    <p:extLst>
      <p:ext uri="{BB962C8B-B14F-4D97-AF65-F5344CB8AC3E}">
        <p14:creationId xmlns:p14="http://schemas.microsoft.com/office/powerpoint/2010/main" val="253587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s3.amazonaws.com/hs-wordpress/wp-content/uploads/2017/12/13154838/317_01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100"/>
            <a:ext cx="5930668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Analog to Digital Conver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72" y="1435100"/>
            <a:ext cx="5975428" cy="370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23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V = Voltage in volts</a:t>
            </a:r>
          </a:p>
          <a:p>
            <a:r>
              <a:rPr lang="en-US" dirty="0"/>
              <a:t>I = Current in amps</a:t>
            </a:r>
          </a:p>
          <a:p>
            <a:r>
              <a:rPr lang="en-US" dirty="0"/>
              <a:t>R = Resistance in ohms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570" y="2018846"/>
            <a:ext cx="2769980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02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nalog to Digital Conver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02"/>
          <a:stretch/>
        </p:blipFill>
        <p:spPr bwMode="auto">
          <a:xfrm>
            <a:off x="0" y="1298575"/>
            <a:ext cx="5995051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Analog to Digital Conver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59"/>
          <a:stretch/>
        </p:blipFill>
        <p:spPr bwMode="auto">
          <a:xfrm>
            <a:off x="6196949" y="1092200"/>
            <a:ext cx="5995051" cy="391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32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higher the sampling rate –, the more perfect will be the analog signal produced by the digital-to-analog converter (DAC</a:t>
            </a:r>
            <a:r>
              <a:rPr lang="en-US" dirty="0" smtClean="0"/>
              <a:t>)</a:t>
            </a:r>
          </a:p>
          <a:p>
            <a:r>
              <a:rPr lang="en-US" dirty="0"/>
              <a:t>the more samples we capture more storage space is necessary to store the resulting digital data</a:t>
            </a:r>
          </a:p>
        </p:txBody>
      </p:sp>
      <p:pic>
        <p:nvPicPr>
          <p:cNvPr id="16386" name="Picture 2" descr="https://upload.wikimedia.org/wikipedia/commons/thumb/8/88/Sampled.signal.svg/220px-Sampled.signa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79837"/>
            <a:ext cx="4875414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upload.wikimedia.org/wikipedia/commons/thumb/1/15/Zeroorderhold.signal.svg/220px-Zeroorderhold.signa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90564"/>
            <a:ext cx="4604696" cy="26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20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4" y="2492374"/>
            <a:ext cx="4498155" cy="6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4" y="663574"/>
            <a:ext cx="4746519" cy="6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1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099" y="775653"/>
            <a:ext cx="3806943" cy="68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1966277"/>
            <a:ext cx="2458026" cy="197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75" y="4445869"/>
            <a:ext cx="2907665" cy="197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49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" y="823277"/>
            <a:ext cx="5613016" cy="466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691" y="823277"/>
            <a:ext cx="2727905" cy="49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t 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04" y="1863654"/>
            <a:ext cx="1933161" cy="139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lt 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77" y="3646155"/>
            <a:ext cx="3329334" cy="141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lt tex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71" y="5995711"/>
            <a:ext cx="2706425" cy="49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9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vs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</a:t>
            </a:r>
            <a:r>
              <a:rPr lang="en-US" dirty="0" smtClean="0">
                <a:sym typeface="Wingdings" panose="05000000000000000000" pitchFamily="2" charset="2"/>
              </a:rPr>
              <a:t> analog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Finite  digital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8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alog Sine Wa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586422"/>
            <a:ext cx="57626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posite video sig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719" y="3299460"/>
            <a:ext cx="6499055" cy="328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68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quare wave signal. Two values, either 0V or 5V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35" y="297497"/>
            <a:ext cx="576262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igital Sine W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5" y="2772727"/>
            <a:ext cx="9769127" cy="408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15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analogRead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03338"/>
              </p:ext>
            </p:extLst>
          </p:nvPr>
        </p:nvGraphicFramePr>
        <p:xfrm>
          <a:off x="830576" y="1690688"/>
          <a:ext cx="11361424" cy="4645380"/>
        </p:xfrm>
        <a:graphic>
          <a:graphicData uri="http://schemas.openxmlformats.org/drawingml/2006/table">
            <a:tbl>
              <a:tblPr/>
              <a:tblGrid>
                <a:gridCol w="2840356">
                  <a:extLst>
                    <a:ext uri="{9D8B030D-6E8A-4147-A177-3AD203B41FA5}">
                      <a16:colId xmlns:a16="http://schemas.microsoft.com/office/drawing/2014/main" val="1097274679"/>
                    </a:ext>
                  </a:extLst>
                </a:gridCol>
                <a:gridCol w="2840356">
                  <a:extLst>
                    <a:ext uri="{9D8B030D-6E8A-4147-A177-3AD203B41FA5}">
                      <a16:colId xmlns:a16="http://schemas.microsoft.com/office/drawing/2014/main" val="2408564211"/>
                    </a:ext>
                  </a:extLst>
                </a:gridCol>
                <a:gridCol w="2840356">
                  <a:extLst>
                    <a:ext uri="{9D8B030D-6E8A-4147-A177-3AD203B41FA5}">
                      <a16:colId xmlns:a16="http://schemas.microsoft.com/office/drawing/2014/main" val="490765871"/>
                    </a:ext>
                  </a:extLst>
                </a:gridCol>
                <a:gridCol w="2840356">
                  <a:extLst>
                    <a:ext uri="{9D8B030D-6E8A-4147-A177-3AD203B41FA5}">
                      <a16:colId xmlns:a16="http://schemas.microsoft.com/office/drawing/2014/main" val="163996991"/>
                    </a:ext>
                  </a:extLst>
                </a:gridCol>
              </a:tblGrid>
              <a:tr h="775910">
                <a:tc>
                  <a:txBody>
                    <a:bodyPr/>
                    <a:lstStyle/>
                    <a:p>
                      <a:r>
                        <a:rPr lang="en-US" sz="3600" b="0" cap="all" dirty="0">
                          <a:effectLst/>
                        </a:rPr>
                        <a:t>BOARD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cap="all" dirty="0">
                          <a:effectLst/>
                        </a:rPr>
                        <a:t>OPERATING VOLTAGE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cap="all">
                          <a:effectLst/>
                        </a:rPr>
                        <a:t>USABLE PINS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0" cap="all">
                          <a:effectLst/>
                        </a:rPr>
                        <a:t>MAX RESOLUTION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7768"/>
                  </a:ext>
                </a:extLst>
              </a:tr>
              <a:tr h="312336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Uno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5 Volts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A0 to A5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10 bits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12200"/>
                  </a:ext>
                </a:extLst>
              </a:tr>
              <a:tr h="539192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Mini, Nano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5 Volts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A0 to A7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10 bits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131148"/>
                  </a:ext>
                </a:extLst>
              </a:tr>
              <a:tr h="1249346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Mega, Mega2560, </a:t>
                      </a:r>
                      <a:r>
                        <a:rPr lang="en-US" sz="3600" dirty="0" err="1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MegaADK</a:t>
                      </a:r>
                      <a:endParaRPr lang="en-US" sz="3600" dirty="0">
                        <a:solidFill>
                          <a:srgbClr val="374146"/>
                        </a:solidFill>
                        <a:effectLst/>
                        <a:latin typeface="Typonine Sans Light"/>
                      </a:endParaRP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5 Volts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A0 to A14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10 bits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985233"/>
                  </a:ext>
                </a:extLst>
              </a:tr>
              <a:tr h="539192">
                <a:tc>
                  <a:txBody>
                    <a:bodyPr/>
                    <a:lstStyle/>
                    <a:p>
                      <a:r>
                        <a:rPr lang="en-US" sz="3600" dirty="0" err="1" smtClean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NodeMCU</a:t>
                      </a:r>
                      <a:endParaRPr lang="en-US" sz="3600" dirty="0">
                        <a:solidFill>
                          <a:srgbClr val="374146"/>
                        </a:solidFill>
                        <a:effectLst/>
                        <a:latin typeface="Typonine Sans Light"/>
                      </a:endParaRP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3.3 </a:t>
                      </a:r>
                      <a:r>
                        <a:rPr lang="en-US" sz="3600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Volts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A0</a:t>
                      </a:r>
                      <a:endParaRPr lang="en-US" sz="3600" dirty="0">
                        <a:solidFill>
                          <a:srgbClr val="374146"/>
                        </a:solidFill>
                        <a:effectLst/>
                        <a:latin typeface="Typonine Sans Light"/>
                      </a:endParaRP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10 bits</a:t>
                      </a:r>
                    </a:p>
                  </a:txBody>
                  <a:tcPr marL="51253" marR="51253" marT="25626" marB="2562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10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28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186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Typonine Sans Light</vt:lpstr>
      <vt:lpstr>Wingdings</vt:lpstr>
      <vt:lpstr>Office Theme</vt:lpstr>
      <vt:lpstr>Signal</vt:lpstr>
      <vt:lpstr>Ohm’s law</vt:lpstr>
      <vt:lpstr>PowerPoint Presentation</vt:lpstr>
      <vt:lpstr>PowerPoint Presentation</vt:lpstr>
      <vt:lpstr>PowerPoint Presentation</vt:lpstr>
      <vt:lpstr>Analog vs digital</vt:lpstr>
      <vt:lpstr>PowerPoint Presentation</vt:lpstr>
      <vt:lpstr>PowerPoint Presentation</vt:lpstr>
      <vt:lpstr>analogRead()</vt:lpstr>
      <vt:lpstr>analogWrite()</vt:lpstr>
      <vt:lpstr>Voltage divider</vt:lpstr>
      <vt:lpstr>PowerPoint Presentation</vt:lpstr>
      <vt:lpstr>PowerPoint Presentation</vt:lpstr>
      <vt:lpstr>Potentiometers</vt:lpstr>
      <vt:lpstr>Resistive sensors</vt:lpstr>
      <vt:lpstr>Analog to digital converter (ADC)</vt:lpstr>
      <vt:lpstr>UNO</vt:lpstr>
      <vt:lpstr>Sampling rate</vt:lpstr>
      <vt:lpstr>PowerPoint Presentation</vt:lpstr>
      <vt:lpstr>PowerPoint Presentation</vt:lpstr>
      <vt:lpstr>Dilemma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vs digital</dc:title>
  <dc:creator>fu</dc:creator>
  <cp:lastModifiedBy>fu</cp:lastModifiedBy>
  <cp:revision>14</cp:revision>
  <dcterms:created xsi:type="dcterms:W3CDTF">2019-12-16T13:38:33Z</dcterms:created>
  <dcterms:modified xsi:type="dcterms:W3CDTF">2019-12-16T17:20:10Z</dcterms:modified>
</cp:coreProperties>
</file>