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8" r:id="rId3"/>
    <p:sldId id="364" r:id="rId4"/>
    <p:sldId id="288" r:id="rId5"/>
    <p:sldId id="292" r:id="rId6"/>
    <p:sldId id="365" r:id="rId7"/>
    <p:sldId id="370" r:id="rId8"/>
    <p:sldId id="335" r:id="rId9"/>
    <p:sldId id="321" r:id="rId10"/>
    <p:sldId id="325" r:id="rId11"/>
    <p:sldId id="371" r:id="rId12"/>
    <p:sldId id="372" r:id="rId13"/>
    <p:sldId id="374" r:id="rId14"/>
    <p:sldId id="375" r:id="rId15"/>
    <p:sldId id="378" r:id="rId16"/>
    <p:sldId id="376" r:id="rId17"/>
    <p:sldId id="379" r:id="rId18"/>
    <p:sldId id="380" r:id="rId19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5BB092-C28E-40FB-9001-2D436889CB62}" v="1" dt="2021-08-23T11:16:49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77" d="100"/>
          <a:sy n="77" d="100"/>
        </p:scale>
        <p:origin x="200" y="7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Ignacio Saez San Juan" userId="S::sebastian.saez@edu.uai.cl::63f3e4e4-e07a-4a9d-914f-e1ffa3cc8989" providerId="AD" clId="Web-{34896831-4809-560D-36B5-F396719B3E8F}"/>
    <pc:docChg chg="modSld">
      <pc:chgData name="Sebastian Ignacio Saez San Juan" userId="S::sebastian.saez@edu.uai.cl::63f3e4e4-e07a-4a9d-914f-e1ffa3cc8989" providerId="AD" clId="Web-{34896831-4809-560D-36B5-F396719B3E8F}" dt="2021-03-26T19:38:21.561" v="18"/>
      <pc:docMkLst>
        <pc:docMk/>
      </pc:docMkLst>
      <pc:sldChg chg="modSp">
        <pc:chgData name="Sebastian Ignacio Saez San Juan" userId="S::sebastian.saez@edu.uai.cl::63f3e4e4-e07a-4a9d-914f-e1ffa3cc8989" providerId="AD" clId="Web-{34896831-4809-560D-36B5-F396719B3E8F}" dt="2021-03-26T19:36:40.152" v="14" actId="1076"/>
        <pc:sldMkLst>
          <pc:docMk/>
          <pc:sldMk cId="1876494341" sldId="339"/>
        </pc:sldMkLst>
        <pc:grpChg chg="mod">
          <ac:chgData name="Sebastian Ignacio Saez San Juan" userId="S::sebastian.saez@edu.uai.cl::63f3e4e4-e07a-4a9d-914f-e1ffa3cc8989" providerId="AD" clId="Web-{34896831-4809-560D-36B5-F396719B3E8F}" dt="2021-03-26T19:36:40.152" v="14" actId="1076"/>
          <ac:grpSpMkLst>
            <pc:docMk/>
            <pc:sldMk cId="1876494341" sldId="339"/>
            <ac:grpSpMk id="7" creationId="{9A6D8EDA-26B1-43EF-897A-59E430A30AB8}"/>
          </ac:grpSpMkLst>
        </pc:grpChg>
      </pc:sldChg>
      <pc:sldChg chg="addSp delSp modSp">
        <pc:chgData name="Sebastian Ignacio Saez San Juan" userId="S::sebastian.saez@edu.uai.cl::63f3e4e4-e07a-4a9d-914f-e1ffa3cc8989" providerId="AD" clId="Web-{34896831-4809-560D-36B5-F396719B3E8F}" dt="2021-03-26T19:38:21.561" v="18"/>
        <pc:sldMkLst>
          <pc:docMk/>
          <pc:sldMk cId="1542168618" sldId="356"/>
        </pc:sldMkLst>
        <pc:spChg chg="add del mod">
          <ac:chgData name="Sebastian Ignacio Saez San Juan" userId="S::sebastian.saez@edu.uai.cl::63f3e4e4-e07a-4a9d-914f-e1ffa3cc8989" providerId="AD" clId="Web-{34896831-4809-560D-36B5-F396719B3E8F}" dt="2021-03-26T19:38:21.561" v="18"/>
          <ac:spMkLst>
            <pc:docMk/>
            <pc:sldMk cId="1542168618" sldId="356"/>
            <ac:spMk id="11" creationId="{00000000-0000-0000-0000-000000000000}"/>
          </ac:spMkLst>
        </pc:spChg>
      </pc:sldChg>
      <pc:sldChg chg="addSp delSp">
        <pc:chgData name="Sebastian Ignacio Saez San Juan" userId="S::sebastian.saez@edu.uai.cl::63f3e4e4-e07a-4a9d-914f-e1ffa3cc8989" providerId="AD" clId="Web-{34896831-4809-560D-36B5-F396719B3E8F}" dt="2021-03-26T19:38:08.560" v="17"/>
        <pc:sldMkLst>
          <pc:docMk/>
          <pc:sldMk cId="4096312255" sldId="357"/>
        </pc:sldMkLst>
        <pc:spChg chg="add del">
          <ac:chgData name="Sebastian Ignacio Saez San Juan" userId="S::sebastian.saez@edu.uai.cl::63f3e4e4-e07a-4a9d-914f-e1ffa3cc8989" providerId="AD" clId="Web-{34896831-4809-560D-36B5-F396719B3E8F}" dt="2021-03-26T19:38:08.560" v="17"/>
          <ac:spMkLst>
            <pc:docMk/>
            <pc:sldMk cId="4096312255" sldId="357"/>
            <ac:spMk id="11" creationId="{00000000-0000-0000-0000-000000000000}"/>
          </ac:spMkLst>
        </pc:spChg>
      </pc:sldChg>
      <pc:sldChg chg="modSp">
        <pc:chgData name="Sebastian Ignacio Saez San Juan" userId="S::sebastian.saez@edu.uai.cl::63f3e4e4-e07a-4a9d-914f-e1ffa3cc8989" providerId="AD" clId="Web-{34896831-4809-560D-36B5-F396719B3E8F}" dt="2021-03-26T15:00:58.094" v="5" actId="20577"/>
        <pc:sldMkLst>
          <pc:docMk/>
          <pc:sldMk cId="1540888656" sldId="362"/>
        </pc:sldMkLst>
        <pc:spChg chg="mod">
          <ac:chgData name="Sebastian Ignacio Saez San Juan" userId="S::sebastian.saez@edu.uai.cl::63f3e4e4-e07a-4a9d-914f-e1ffa3cc8989" providerId="AD" clId="Web-{34896831-4809-560D-36B5-F396719B3E8F}" dt="2021-03-26T15:00:58.094" v="5" actId="20577"/>
          <ac:spMkLst>
            <pc:docMk/>
            <pc:sldMk cId="1540888656" sldId="362"/>
            <ac:spMk id="7" creationId="{6BC65BD8-0345-47D5-A352-DDB8C58687D9}"/>
          </ac:spMkLst>
        </pc:spChg>
      </pc:sldChg>
    </pc:docChg>
  </pc:docChgLst>
  <pc:docChgLst>
    <pc:chgData name="Danilo  Eduardo Borquez Paredes" userId="f7672ff8-f758-4983-b174-3e9dba56af4d" providerId="ADAL" clId="{355BB092-C28E-40FB-9001-2D436889CB62}"/>
    <pc:docChg chg="undo custSel modSld">
      <pc:chgData name="Danilo  Eduardo Borquez Paredes" userId="f7672ff8-f758-4983-b174-3e9dba56af4d" providerId="ADAL" clId="{355BB092-C28E-40FB-9001-2D436889CB62}" dt="2021-08-23T14:12:46.524" v="23"/>
      <pc:docMkLst>
        <pc:docMk/>
      </pc:docMkLst>
      <pc:sldChg chg="modSp mod">
        <pc:chgData name="Danilo  Eduardo Borquez Paredes" userId="f7672ff8-f758-4983-b174-3e9dba56af4d" providerId="ADAL" clId="{355BB092-C28E-40FB-9001-2D436889CB62}" dt="2021-08-01T21:09:12.980" v="2" actId="6549"/>
        <pc:sldMkLst>
          <pc:docMk/>
          <pc:sldMk cId="1275889972" sldId="325"/>
        </pc:sldMkLst>
        <pc:spChg chg="mod">
          <ac:chgData name="Danilo  Eduardo Borquez Paredes" userId="f7672ff8-f758-4983-b174-3e9dba56af4d" providerId="ADAL" clId="{355BB092-C28E-40FB-9001-2D436889CB62}" dt="2021-08-01T21:09:12.980" v="2" actId="6549"/>
          <ac:spMkLst>
            <pc:docMk/>
            <pc:sldMk cId="1275889972" sldId="325"/>
            <ac:spMk id="6" creationId="{ADBB3200-4D60-4863-814A-519CFBAB8D50}"/>
          </ac:spMkLst>
        </pc:spChg>
      </pc:sldChg>
      <pc:sldChg chg="modSp mod">
        <pc:chgData name="Danilo  Eduardo Borquez Paredes" userId="f7672ff8-f758-4983-b174-3e9dba56af4d" providerId="ADAL" clId="{355BB092-C28E-40FB-9001-2D436889CB62}" dt="2021-08-23T14:12:46.524" v="23"/>
        <pc:sldMkLst>
          <pc:docMk/>
          <pc:sldMk cId="4096312255" sldId="357"/>
        </pc:sldMkLst>
        <pc:spChg chg="mod">
          <ac:chgData name="Danilo  Eduardo Borquez Paredes" userId="f7672ff8-f758-4983-b174-3e9dba56af4d" providerId="ADAL" clId="{355BB092-C28E-40FB-9001-2D436889CB62}" dt="2021-08-23T14:12:46.524" v="23"/>
          <ac:spMkLst>
            <pc:docMk/>
            <pc:sldMk cId="4096312255" sldId="357"/>
            <ac:spMk id="14" creationId="{A0695157-F726-48D3-A2E9-6BD4BFA5A130}"/>
          </ac:spMkLst>
        </pc:spChg>
      </pc:sldChg>
      <pc:sldChg chg="modSp mod">
        <pc:chgData name="Danilo  Eduardo Borquez Paredes" userId="f7672ff8-f758-4983-b174-3e9dba56af4d" providerId="ADAL" clId="{355BB092-C28E-40FB-9001-2D436889CB62}" dt="2021-08-23T14:12:42.783" v="22" actId="20577"/>
        <pc:sldMkLst>
          <pc:docMk/>
          <pc:sldMk cId="2649921652" sldId="358"/>
        </pc:sldMkLst>
        <pc:spChg chg="mod">
          <ac:chgData name="Danilo  Eduardo Borquez Paredes" userId="f7672ff8-f758-4983-b174-3e9dba56af4d" providerId="ADAL" clId="{355BB092-C28E-40FB-9001-2D436889CB62}" dt="2021-08-23T14:12:38.488" v="19"/>
          <ac:spMkLst>
            <pc:docMk/>
            <pc:sldMk cId="2649921652" sldId="358"/>
            <ac:spMk id="14" creationId="{A0695157-F726-48D3-A2E9-6BD4BFA5A130}"/>
          </ac:spMkLst>
        </pc:spChg>
        <pc:spChg chg="mod">
          <ac:chgData name="Danilo  Eduardo Borquez Paredes" userId="f7672ff8-f758-4983-b174-3e9dba56af4d" providerId="ADAL" clId="{355BB092-C28E-40FB-9001-2D436889CB62}" dt="2021-08-23T14:12:42.783" v="22" actId="20577"/>
          <ac:spMkLst>
            <pc:docMk/>
            <pc:sldMk cId="2649921652" sldId="358"/>
            <ac:spMk id="15" creationId="{7A3D9B18-1300-4F2E-8876-48C3BF4A72CD}"/>
          </ac:spMkLst>
        </pc:spChg>
      </pc:sldChg>
      <pc:sldChg chg="modSp mod">
        <pc:chgData name="Danilo  Eduardo Borquez Paredes" userId="f7672ff8-f758-4983-b174-3e9dba56af4d" providerId="ADAL" clId="{355BB092-C28E-40FB-9001-2D436889CB62}" dt="2021-08-23T11:15:29.387" v="16" actId="14100"/>
        <pc:sldMkLst>
          <pc:docMk/>
          <pc:sldMk cId="127931866" sldId="359"/>
        </pc:sldMkLst>
        <pc:spChg chg="mod">
          <ac:chgData name="Danilo  Eduardo Borquez Paredes" userId="f7672ff8-f758-4983-b174-3e9dba56af4d" providerId="ADAL" clId="{355BB092-C28E-40FB-9001-2D436889CB62}" dt="2021-08-23T11:15:29.387" v="16" actId="14100"/>
          <ac:spMkLst>
            <pc:docMk/>
            <pc:sldMk cId="127931866" sldId="359"/>
            <ac:spMk id="11" creationId="{00000000-0000-0000-0000-000000000000}"/>
          </ac:spMkLst>
        </pc:spChg>
        <pc:spChg chg="mod">
          <ac:chgData name="Danilo  Eduardo Borquez Paredes" userId="f7672ff8-f758-4983-b174-3e9dba56af4d" providerId="ADAL" clId="{355BB092-C28E-40FB-9001-2D436889CB62}" dt="2021-08-23T11:15:29.387" v="16" actId="14100"/>
          <ac:spMkLst>
            <pc:docMk/>
            <pc:sldMk cId="127931866" sldId="359"/>
            <ac:spMk id="12" creationId="{00000000-0000-0000-0000-000000000000}"/>
          </ac:spMkLst>
        </pc:spChg>
        <pc:spChg chg="mod">
          <ac:chgData name="Danilo  Eduardo Borquez Paredes" userId="f7672ff8-f758-4983-b174-3e9dba56af4d" providerId="ADAL" clId="{355BB092-C28E-40FB-9001-2D436889CB62}" dt="2021-08-23T11:15:29.387" v="16" actId="14100"/>
          <ac:spMkLst>
            <pc:docMk/>
            <pc:sldMk cId="127931866" sldId="359"/>
            <ac:spMk id="14" creationId="{A0695157-F726-48D3-A2E9-6BD4BFA5A130}"/>
          </ac:spMkLst>
        </pc:spChg>
        <pc:spChg chg="mod">
          <ac:chgData name="Danilo  Eduardo Borquez Paredes" userId="f7672ff8-f758-4983-b174-3e9dba56af4d" providerId="ADAL" clId="{355BB092-C28E-40FB-9001-2D436889CB62}" dt="2021-08-23T11:15:15.403" v="15" actId="14100"/>
          <ac:spMkLst>
            <pc:docMk/>
            <pc:sldMk cId="127931866" sldId="359"/>
            <ac:spMk id="15" creationId="{7A3D9B18-1300-4F2E-8876-48C3BF4A72CD}"/>
          </ac:spMkLst>
        </pc:spChg>
        <pc:spChg chg="mod">
          <ac:chgData name="Danilo  Eduardo Borquez Paredes" userId="f7672ff8-f758-4983-b174-3e9dba56af4d" providerId="ADAL" clId="{355BB092-C28E-40FB-9001-2D436889CB62}" dt="2021-08-23T11:15:29.387" v="16" actId="14100"/>
          <ac:spMkLst>
            <pc:docMk/>
            <pc:sldMk cId="127931866" sldId="359"/>
            <ac:spMk id="16" creationId="{0C2A6502-0355-4C14-B454-7C022536BDFB}"/>
          </ac:spMkLst>
        </pc:spChg>
        <pc:spChg chg="mod">
          <ac:chgData name="Danilo  Eduardo Borquez Paredes" userId="f7672ff8-f758-4983-b174-3e9dba56af4d" providerId="ADAL" clId="{355BB092-C28E-40FB-9001-2D436889CB62}" dt="2021-08-23T11:15:29.387" v="16" actId="14100"/>
          <ac:spMkLst>
            <pc:docMk/>
            <pc:sldMk cId="127931866" sldId="359"/>
            <ac:spMk id="17" creationId="{FE8D16FB-72E4-4FFB-835F-777D8ACCC1E8}"/>
          </ac:spMkLst>
        </pc:spChg>
      </pc:sldChg>
      <pc:sldChg chg="addSp delSp modSp mod">
        <pc:chgData name="Danilo  Eduardo Borquez Paredes" userId="f7672ff8-f758-4983-b174-3e9dba56af4d" providerId="ADAL" clId="{355BB092-C28E-40FB-9001-2D436889CB62}" dt="2021-08-23T11:16:49.561" v="18"/>
        <pc:sldMkLst>
          <pc:docMk/>
          <pc:sldMk cId="771582684" sldId="360"/>
        </pc:sldMkLst>
        <pc:spChg chg="del">
          <ac:chgData name="Danilo  Eduardo Borquez Paredes" userId="f7672ff8-f758-4983-b174-3e9dba56af4d" providerId="ADAL" clId="{355BB092-C28E-40FB-9001-2D436889CB62}" dt="2021-08-23T11:16:49.171" v="17" actId="478"/>
          <ac:spMkLst>
            <pc:docMk/>
            <pc:sldMk cId="771582684" sldId="360"/>
            <ac:spMk id="11" creationId="{00000000-0000-0000-0000-000000000000}"/>
          </ac:spMkLst>
        </pc:spChg>
        <pc:spChg chg="del">
          <ac:chgData name="Danilo  Eduardo Borquez Paredes" userId="f7672ff8-f758-4983-b174-3e9dba56af4d" providerId="ADAL" clId="{355BB092-C28E-40FB-9001-2D436889CB62}" dt="2021-08-23T11:16:49.171" v="17" actId="478"/>
          <ac:spMkLst>
            <pc:docMk/>
            <pc:sldMk cId="771582684" sldId="360"/>
            <ac:spMk id="12" creationId="{00000000-0000-0000-0000-000000000000}"/>
          </ac:spMkLst>
        </pc:spChg>
        <pc:spChg chg="del">
          <ac:chgData name="Danilo  Eduardo Borquez Paredes" userId="f7672ff8-f758-4983-b174-3e9dba56af4d" providerId="ADAL" clId="{355BB092-C28E-40FB-9001-2D436889CB62}" dt="2021-08-23T11:16:49.171" v="17" actId="478"/>
          <ac:spMkLst>
            <pc:docMk/>
            <pc:sldMk cId="771582684" sldId="360"/>
            <ac:spMk id="14" creationId="{A0695157-F726-48D3-A2E9-6BD4BFA5A130}"/>
          </ac:spMkLst>
        </pc:spChg>
        <pc:spChg chg="del">
          <ac:chgData name="Danilo  Eduardo Borquez Paredes" userId="f7672ff8-f758-4983-b174-3e9dba56af4d" providerId="ADAL" clId="{355BB092-C28E-40FB-9001-2D436889CB62}" dt="2021-08-23T11:16:49.171" v="17" actId="478"/>
          <ac:spMkLst>
            <pc:docMk/>
            <pc:sldMk cId="771582684" sldId="360"/>
            <ac:spMk id="15" creationId="{7A3D9B18-1300-4F2E-8876-48C3BF4A72CD}"/>
          </ac:spMkLst>
        </pc:spChg>
        <pc:spChg chg="del">
          <ac:chgData name="Danilo  Eduardo Borquez Paredes" userId="f7672ff8-f758-4983-b174-3e9dba56af4d" providerId="ADAL" clId="{355BB092-C28E-40FB-9001-2D436889CB62}" dt="2021-08-23T11:16:49.171" v="17" actId="478"/>
          <ac:spMkLst>
            <pc:docMk/>
            <pc:sldMk cId="771582684" sldId="360"/>
            <ac:spMk id="16" creationId="{0C2A6502-0355-4C14-B454-7C022536BDFB}"/>
          </ac:spMkLst>
        </pc:spChg>
        <pc:spChg chg="del">
          <ac:chgData name="Danilo  Eduardo Borquez Paredes" userId="f7672ff8-f758-4983-b174-3e9dba56af4d" providerId="ADAL" clId="{355BB092-C28E-40FB-9001-2D436889CB62}" dt="2021-08-23T11:16:49.171" v="17" actId="478"/>
          <ac:spMkLst>
            <pc:docMk/>
            <pc:sldMk cId="771582684" sldId="360"/>
            <ac:spMk id="17" creationId="{FE8D16FB-72E4-4FFB-835F-777D8ACCC1E8}"/>
          </ac:spMkLst>
        </pc:spChg>
        <pc:spChg chg="add mod">
          <ac:chgData name="Danilo  Eduardo Borquez Paredes" userId="f7672ff8-f758-4983-b174-3e9dba56af4d" providerId="ADAL" clId="{355BB092-C28E-40FB-9001-2D436889CB62}" dt="2021-08-23T11:16:49.561" v="18"/>
          <ac:spMkLst>
            <pc:docMk/>
            <pc:sldMk cId="771582684" sldId="360"/>
            <ac:spMk id="20" creationId="{5107D760-4AB4-4F95-B52B-5E50CA530822}"/>
          </ac:spMkLst>
        </pc:spChg>
        <pc:spChg chg="add mod">
          <ac:chgData name="Danilo  Eduardo Borquez Paredes" userId="f7672ff8-f758-4983-b174-3e9dba56af4d" providerId="ADAL" clId="{355BB092-C28E-40FB-9001-2D436889CB62}" dt="2021-08-23T11:16:49.561" v="18"/>
          <ac:spMkLst>
            <pc:docMk/>
            <pc:sldMk cId="771582684" sldId="360"/>
            <ac:spMk id="21" creationId="{BB7DC959-A10B-4121-925A-44F63DC51E16}"/>
          </ac:spMkLst>
        </pc:spChg>
        <pc:spChg chg="add mod">
          <ac:chgData name="Danilo  Eduardo Borquez Paredes" userId="f7672ff8-f758-4983-b174-3e9dba56af4d" providerId="ADAL" clId="{355BB092-C28E-40FB-9001-2D436889CB62}" dt="2021-08-23T11:16:49.561" v="18"/>
          <ac:spMkLst>
            <pc:docMk/>
            <pc:sldMk cId="771582684" sldId="360"/>
            <ac:spMk id="22" creationId="{F2DEAE95-026E-43CE-BC1F-2D42440DDEE7}"/>
          </ac:spMkLst>
        </pc:spChg>
        <pc:spChg chg="add mod">
          <ac:chgData name="Danilo  Eduardo Borquez Paredes" userId="f7672ff8-f758-4983-b174-3e9dba56af4d" providerId="ADAL" clId="{355BB092-C28E-40FB-9001-2D436889CB62}" dt="2021-08-23T11:16:49.561" v="18"/>
          <ac:spMkLst>
            <pc:docMk/>
            <pc:sldMk cId="771582684" sldId="360"/>
            <ac:spMk id="23" creationId="{310AEADB-7DE8-461F-997C-1A5B532F43CE}"/>
          </ac:spMkLst>
        </pc:spChg>
        <pc:spChg chg="add mod">
          <ac:chgData name="Danilo  Eduardo Borquez Paredes" userId="f7672ff8-f758-4983-b174-3e9dba56af4d" providerId="ADAL" clId="{355BB092-C28E-40FB-9001-2D436889CB62}" dt="2021-08-23T11:16:49.561" v="18"/>
          <ac:spMkLst>
            <pc:docMk/>
            <pc:sldMk cId="771582684" sldId="360"/>
            <ac:spMk id="24" creationId="{268D234C-E902-460E-AF7D-1793C6DECC8E}"/>
          </ac:spMkLst>
        </pc:spChg>
        <pc:spChg chg="add mod">
          <ac:chgData name="Danilo  Eduardo Borquez Paredes" userId="f7672ff8-f758-4983-b174-3e9dba56af4d" providerId="ADAL" clId="{355BB092-C28E-40FB-9001-2D436889CB62}" dt="2021-08-23T11:16:49.561" v="18"/>
          <ac:spMkLst>
            <pc:docMk/>
            <pc:sldMk cId="771582684" sldId="360"/>
            <ac:spMk id="26" creationId="{9087C2D9-828A-48B4-B687-CAB098B44306}"/>
          </ac:spMkLst>
        </pc:spChg>
        <pc:cxnChg chg="del">
          <ac:chgData name="Danilo  Eduardo Borquez Paredes" userId="f7672ff8-f758-4983-b174-3e9dba56af4d" providerId="ADAL" clId="{355BB092-C28E-40FB-9001-2D436889CB62}" dt="2021-08-23T11:16:49.171" v="17" actId="478"/>
          <ac:cxnSpMkLst>
            <pc:docMk/>
            <pc:sldMk cId="771582684" sldId="360"/>
            <ac:cxnSpMk id="18" creationId="{ACB7F31A-1EC2-4FBC-9A6D-EC2178484F1F}"/>
          </ac:cxnSpMkLst>
        </pc:cxnChg>
        <pc:cxnChg chg="add mod">
          <ac:chgData name="Danilo  Eduardo Borquez Paredes" userId="f7672ff8-f758-4983-b174-3e9dba56af4d" providerId="ADAL" clId="{355BB092-C28E-40FB-9001-2D436889CB62}" dt="2021-08-23T11:16:49.561" v="18"/>
          <ac:cxnSpMkLst>
            <pc:docMk/>
            <pc:sldMk cId="771582684" sldId="360"/>
            <ac:cxnSpMk id="25" creationId="{81C65C1A-1A77-454C-8739-B1EA334CD1A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743F9-2F04-4556-85F4-EC1C72349B57}" type="datetimeFigureOut">
              <a:rPr lang="es-CL" smtClean="0"/>
              <a:t>27-03-23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C7FBC-4A0C-493E-91B6-E9FFD958856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0454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75E3-073D-961D-D76A-82D249FF4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EBFCC-6512-233F-FEF5-D5510E36D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78358-C156-5149-BA20-0996525C8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B223-991B-A74B-8CFE-7FDE5155AFD1}" type="datetimeFigureOut">
              <a:rPr lang="en-CL" smtClean="0"/>
              <a:t>27-03-23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E99F6-D932-0EA2-D446-D946AB02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50194-63C6-BD7C-CF45-86F3EEAD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136270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F9602-7F3C-E9C5-BE73-68BF4E0C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78DE7-AC91-45EB-F85B-82020C2D3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B4BDD-7E25-AA1B-83F9-796CF830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B223-991B-A74B-8CFE-7FDE5155AFD1}" type="datetimeFigureOut">
              <a:rPr lang="en-CL" smtClean="0"/>
              <a:t>27-03-23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CD582-00BC-FB6D-53C6-207231CE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628DD-7429-789D-8453-9C091371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579176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094390-246D-3E77-C75F-2E656B0AF2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F81BC-2FD1-09E5-F1B5-B798B909C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54F77-4568-061E-EB96-115BEA59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B223-991B-A74B-8CFE-7FDE5155AFD1}" type="datetimeFigureOut">
              <a:rPr lang="en-CL" smtClean="0"/>
              <a:t>27-03-23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5C4A7-701A-C378-60E5-E9396260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45A34-FBA8-EC1F-8333-BF07E68A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9616878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D93C-19D9-EAD7-6FA7-E2CFA753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C0868-80F1-EE2D-831D-0D4D32531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98DC6-6785-A63F-5CDE-D6C5A7E2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B223-991B-A74B-8CFE-7FDE5155AFD1}" type="datetimeFigureOut">
              <a:rPr lang="en-CL" smtClean="0"/>
              <a:t>27-03-23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59777-CD3A-3EF6-D097-40FCC5C8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E4369-4989-D504-00D4-BDDC071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453677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44D4-9DB1-5D49-B409-A1CD659B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30D8E-FF58-C304-877B-E7B7CEFEA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59351-AD44-0DC4-D0A1-BFB08010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B223-991B-A74B-8CFE-7FDE5155AFD1}" type="datetimeFigureOut">
              <a:rPr lang="en-CL" smtClean="0"/>
              <a:t>27-03-23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E5D5D-2EAE-B59F-FB9C-DA9C7A80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9ACD9-7821-2ED4-EF46-B9226C1B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442222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707E-D3E6-9206-1555-42B95E47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B7C21-AF68-0327-D34A-BCE90F615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4925D-9B9C-7E45-3B4B-4CF573333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04D9F-2279-D3E4-BAAF-90DAF4A73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B223-991B-A74B-8CFE-7FDE5155AFD1}" type="datetimeFigureOut">
              <a:rPr lang="en-CL" smtClean="0"/>
              <a:t>27-03-23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74D5B-E7A5-EA83-A595-CB3B41AFE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F91C1-BC0A-EDDF-AFB6-B851A786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4844886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198F-8BE2-742F-F68B-AB43FFD04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D126C-47B2-5CCB-D4EE-68C184C7B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EDAE0-89E1-42A9-1DC9-E64E6040C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078C0-031A-E1BD-D9FE-A1943050F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0071D-18E7-A13C-5672-97851FF72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5E385-A58A-B4B6-F9DB-9C9F016B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B223-991B-A74B-8CFE-7FDE5155AFD1}" type="datetimeFigureOut">
              <a:rPr lang="en-CL" smtClean="0"/>
              <a:t>27-03-23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7ED7B3-FB1B-3DB0-883F-7418E7EA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BA7B3E-EFF3-A43B-3838-459A471C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274783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74D5-16D3-BAD3-FFA6-93031F92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65B63A-D188-922C-90B5-A932A907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B223-991B-A74B-8CFE-7FDE5155AFD1}" type="datetimeFigureOut">
              <a:rPr lang="en-CL" smtClean="0"/>
              <a:t>27-03-23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999EF4-E26D-725E-9B7D-A9AD4CCA9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4F923-88A2-5D51-7A15-2698F53A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8162042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E8BACF-EAC4-EFC7-D1A1-B75E11E4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B223-991B-A74B-8CFE-7FDE5155AFD1}" type="datetimeFigureOut">
              <a:rPr lang="en-CL" smtClean="0"/>
              <a:t>27-03-23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51CF2-3104-CEC9-84F0-08AAA1EB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4FB5E-CE90-3DE3-E5AA-382F95CB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328438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64C9B-AAE4-BFEC-0AAA-93314B36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880F0-3032-6EB4-3682-016A8A0EC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FCBB3-9A70-AC0A-651B-ABBB93D29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D150E-92BC-864D-42A3-3045DC95B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B223-991B-A74B-8CFE-7FDE5155AFD1}" type="datetimeFigureOut">
              <a:rPr lang="en-CL" smtClean="0"/>
              <a:t>27-03-23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6360D-1DB8-20BA-0D0E-2CF99891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40B80-2A8B-ABA7-353A-D9F24BB7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062679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F4C8-CB3C-44E2-5841-6A4980C43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CD4B1F-CDC4-5A22-83EC-FC449A7CC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2570B-AC59-622D-F54B-17FD70A54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C08BD-35DE-84D5-0E03-406E51EC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B223-991B-A74B-8CFE-7FDE5155AFD1}" type="datetimeFigureOut">
              <a:rPr lang="en-CL" smtClean="0"/>
              <a:t>27-03-23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AA42A-4179-1C6E-4DB4-89379EAF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B0F06-21B2-58A0-3592-AF1B3F9D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1227516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88E0ED-CBE1-C075-4F03-6835E037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04BC8-8907-687B-44FA-156205FB3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9CFF0-1E5E-61CF-7D7A-2BD194A71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7B223-991B-A74B-8CFE-7FDE5155AFD1}" type="datetimeFigureOut">
              <a:rPr lang="en-CL" smtClean="0"/>
              <a:t>27-03-23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31DEC-F0EE-8EAD-9EEB-3586EAC89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B891C-FB5D-E3B0-BE66-B97023D0A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  <p:pic>
        <p:nvPicPr>
          <p:cNvPr id="7" name="Picture 2" descr="Resultado de imagen para universidad adolfo ibañez logo">
            <a:extLst>
              <a:ext uri="{FF2B5EF4-FFF2-40B4-BE49-F238E27FC236}">
                <a16:creationId xmlns:a16="http://schemas.microsoft.com/office/drawing/2014/main" id="{1C9A0A4E-B58D-4BAB-A59C-B9E065CA70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065" y="36371"/>
            <a:ext cx="1533935" cy="57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528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3305F-346E-4733-AE05-DB3727BFF1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Recursión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59FB50-9E77-4B34-8DAD-27DFA59F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EA5921-6862-4BD8-95F1-A5C13AD2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6716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D3F26DB-A69A-44C5-8EA2-678FBB35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Ejercicios #1 (Use recursión!)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BB3200-4D60-4863-814A-519CFBAB8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Implemente en C una función </a:t>
            </a:r>
            <a:r>
              <a:rPr lang="es-CL" dirty="0">
                <a:solidFill>
                  <a:srgbClr val="7030A0"/>
                </a:solidFill>
              </a:rPr>
              <a:t>producto(</a:t>
            </a:r>
            <a:r>
              <a:rPr lang="es-CL" dirty="0" err="1">
                <a:solidFill>
                  <a:srgbClr val="7030A0"/>
                </a:solidFill>
              </a:rPr>
              <a:t>int</a:t>
            </a:r>
            <a:r>
              <a:rPr lang="es-CL" dirty="0">
                <a:solidFill>
                  <a:srgbClr val="7030A0"/>
                </a:solidFill>
              </a:rPr>
              <a:t> a, </a:t>
            </a:r>
            <a:r>
              <a:rPr lang="es-CL" dirty="0" err="1">
                <a:solidFill>
                  <a:srgbClr val="7030A0"/>
                </a:solidFill>
              </a:rPr>
              <a:t>int</a:t>
            </a:r>
            <a:r>
              <a:rPr lang="es-CL" dirty="0">
                <a:solidFill>
                  <a:srgbClr val="7030A0"/>
                </a:solidFill>
              </a:rPr>
              <a:t> b) </a:t>
            </a:r>
            <a:r>
              <a:rPr lang="es-CL" dirty="0"/>
              <a:t>que retorne el producto de </a:t>
            </a:r>
            <a:r>
              <a:rPr lang="es-CL" dirty="0">
                <a:solidFill>
                  <a:srgbClr val="7030A0"/>
                </a:solidFill>
              </a:rPr>
              <a:t>a</a:t>
            </a:r>
            <a:r>
              <a:rPr lang="es-CL" dirty="0"/>
              <a:t> y </a:t>
            </a:r>
            <a:r>
              <a:rPr lang="es-CL" dirty="0">
                <a:solidFill>
                  <a:srgbClr val="7030A0"/>
                </a:solidFill>
              </a:rPr>
              <a:t>b</a:t>
            </a:r>
            <a:r>
              <a:rPr lang="es-CL" dirty="0"/>
              <a:t>.</a:t>
            </a:r>
          </a:p>
          <a:p>
            <a:r>
              <a:rPr lang="es-CL" dirty="0"/>
              <a:t>Implemente en C una función </a:t>
            </a:r>
            <a:r>
              <a:rPr lang="es-CL" dirty="0" err="1">
                <a:solidFill>
                  <a:schemeClr val="accent6">
                    <a:lumMod val="75000"/>
                  </a:schemeClr>
                </a:solidFill>
              </a:rPr>
              <a:t>suma_total</a:t>
            </a:r>
            <a:r>
              <a:rPr lang="es-CL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CL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s-CL" dirty="0">
                <a:solidFill>
                  <a:schemeClr val="accent6">
                    <a:lumMod val="75000"/>
                  </a:schemeClr>
                </a:solidFill>
              </a:rPr>
              <a:t> n) </a:t>
            </a:r>
            <a:r>
              <a:rPr lang="es-CL" dirty="0"/>
              <a:t>que calcule la suma de todos los números naturales desde</a:t>
            </a:r>
            <a:r>
              <a:rPr lang="es-CL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CL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s-CL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CL" dirty="0"/>
              <a:t>hasta</a:t>
            </a:r>
            <a:r>
              <a:rPr lang="es-CL" dirty="0">
                <a:solidFill>
                  <a:schemeClr val="accent6">
                    <a:lumMod val="75000"/>
                  </a:schemeClr>
                </a:solidFill>
              </a:rPr>
              <a:t> n</a:t>
            </a:r>
            <a:r>
              <a:rPr lang="es-CL" dirty="0"/>
              <a:t>.</a:t>
            </a:r>
          </a:p>
          <a:p>
            <a:r>
              <a:rPr lang="es-CL" dirty="0"/>
              <a:t>Implemente un función </a:t>
            </a:r>
            <a:r>
              <a:rPr lang="es-CL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fibonacci</a:t>
            </a:r>
            <a:r>
              <a:rPr lang="es-C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s-CL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s-C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n) </a:t>
            </a:r>
            <a:r>
              <a:rPr lang="es-CL" dirty="0"/>
              <a:t>que retorne el n-</a:t>
            </a:r>
            <a:r>
              <a:rPr lang="es-CL" dirty="0" err="1"/>
              <a:t>ésimo</a:t>
            </a:r>
            <a:r>
              <a:rPr lang="es-CL" dirty="0"/>
              <a:t> número de la secuencia de Fibonacci:</a:t>
            </a:r>
            <a:br>
              <a:rPr lang="es-CL" dirty="0"/>
            </a:br>
            <a:br>
              <a:rPr lang="es-CL" dirty="0"/>
            </a:br>
            <a:r>
              <a:rPr lang="es-C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0-1-1-2-3-5-8-13-21-34…</a:t>
            </a:r>
          </a:p>
        </p:txBody>
      </p:sp>
    </p:spTree>
    <p:extLst>
      <p:ext uri="{BB962C8B-B14F-4D97-AF65-F5344CB8AC3E}">
        <p14:creationId xmlns:p14="http://schemas.microsoft.com/office/powerpoint/2010/main" val="1275889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D3F26DB-A69A-44C5-8EA2-678FBB35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Ejercicios #2 (Use recursión!)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BB3200-4D60-4863-814A-519CFBAB8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Implemente una función </a:t>
            </a:r>
            <a:r>
              <a:rPr lang="es-CL" dirty="0" err="1">
                <a:solidFill>
                  <a:schemeClr val="accent2">
                    <a:lumMod val="75000"/>
                  </a:schemeClr>
                </a:solidFill>
              </a:rPr>
              <a:t>minimo</a:t>
            </a:r>
            <a:r>
              <a:rPr lang="es-CL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s-CL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s-CL" dirty="0">
                <a:solidFill>
                  <a:schemeClr val="accent2">
                    <a:lumMod val="75000"/>
                  </a:schemeClr>
                </a:solidFill>
              </a:rPr>
              <a:t> A[], </a:t>
            </a:r>
            <a:r>
              <a:rPr lang="es-CL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s-CL" dirty="0">
                <a:solidFill>
                  <a:schemeClr val="accent2">
                    <a:lumMod val="75000"/>
                  </a:schemeClr>
                </a:solidFill>
              </a:rPr>
              <a:t> n) </a:t>
            </a:r>
            <a:r>
              <a:rPr lang="es-CL" dirty="0"/>
              <a:t>que calcule el mínimo del arreglo </a:t>
            </a:r>
            <a:r>
              <a:rPr lang="es-CL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s-CL" dirty="0"/>
              <a:t> (el parámetro</a:t>
            </a:r>
            <a:r>
              <a:rPr lang="es-CL" dirty="0">
                <a:solidFill>
                  <a:schemeClr val="accent2">
                    <a:lumMod val="75000"/>
                  </a:schemeClr>
                </a:solidFill>
              </a:rPr>
              <a:t> n </a:t>
            </a:r>
            <a:r>
              <a:rPr lang="es-CL" dirty="0"/>
              <a:t>es el largo del arreglo)</a:t>
            </a:r>
          </a:p>
          <a:p>
            <a:r>
              <a:rPr lang="es-CL" dirty="0"/>
              <a:t>Implemente una función </a:t>
            </a:r>
            <a:r>
              <a:rPr lang="es-CL" dirty="0">
                <a:solidFill>
                  <a:schemeClr val="accent6">
                    <a:lumMod val="75000"/>
                  </a:schemeClr>
                </a:solidFill>
              </a:rPr>
              <a:t>invertir(</a:t>
            </a:r>
            <a:r>
              <a:rPr lang="es-CL" dirty="0" err="1">
                <a:solidFill>
                  <a:schemeClr val="accent6">
                    <a:lumMod val="75000"/>
                  </a:schemeClr>
                </a:solidFill>
              </a:rPr>
              <a:t>char</a:t>
            </a:r>
            <a:r>
              <a:rPr lang="es-CL" dirty="0">
                <a:solidFill>
                  <a:schemeClr val="accent6">
                    <a:lumMod val="75000"/>
                  </a:schemeClr>
                </a:solidFill>
              </a:rPr>
              <a:t> *</a:t>
            </a:r>
            <a:r>
              <a:rPr lang="es-CL" dirty="0" err="1">
                <a:solidFill>
                  <a:schemeClr val="accent6">
                    <a:lumMod val="75000"/>
                  </a:schemeClr>
                </a:solidFill>
              </a:rPr>
              <a:t>str</a:t>
            </a:r>
            <a:r>
              <a:rPr lang="es-CL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s-CL" dirty="0"/>
              <a:t>que recibe un </a:t>
            </a:r>
            <a:r>
              <a:rPr lang="es-CL" dirty="0" err="1"/>
              <a:t>string</a:t>
            </a:r>
            <a:r>
              <a:rPr lang="es-CL" dirty="0"/>
              <a:t> e imprime en pantalla el </a:t>
            </a:r>
            <a:r>
              <a:rPr lang="es-CL" dirty="0" err="1"/>
              <a:t>string</a:t>
            </a:r>
            <a:r>
              <a:rPr lang="es-CL" dirty="0"/>
              <a:t> invertido</a:t>
            </a:r>
          </a:p>
          <a:p>
            <a:r>
              <a:rPr lang="es-CL" dirty="0"/>
              <a:t>Implemente un función </a:t>
            </a:r>
            <a:r>
              <a:rPr lang="es-CL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palindrome</a:t>
            </a:r>
            <a:r>
              <a:rPr lang="es-C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s-CL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s-C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A[], </a:t>
            </a:r>
            <a:r>
              <a:rPr lang="es-CL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s-C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n) </a:t>
            </a:r>
            <a:r>
              <a:rPr lang="es-CL" dirty="0"/>
              <a:t>que entrega 1 si el arreglo es un </a:t>
            </a:r>
            <a:r>
              <a:rPr lang="es-CL" dirty="0" err="1"/>
              <a:t>palindrome</a:t>
            </a:r>
            <a:r>
              <a:rPr lang="es-CL" dirty="0"/>
              <a:t> (el parámetro</a:t>
            </a:r>
            <a:r>
              <a:rPr lang="es-CL" dirty="0">
                <a:solidFill>
                  <a:schemeClr val="accent2">
                    <a:lumMod val="75000"/>
                  </a:schemeClr>
                </a:solidFill>
              </a:rPr>
              <a:t> n </a:t>
            </a:r>
            <a:r>
              <a:rPr lang="es-CL" dirty="0"/>
              <a:t>es el largo del arreglo), o 0 </a:t>
            </a:r>
            <a:br>
              <a:rPr lang="es-CL" dirty="0"/>
            </a:br>
            <a:r>
              <a:rPr lang="es-CL" dirty="0"/>
              <a:t>en caso contrario. </a:t>
            </a:r>
            <a:br>
              <a:rPr lang="es-CL" dirty="0"/>
            </a:br>
            <a:r>
              <a:rPr lang="es-CL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(Un </a:t>
            </a:r>
            <a:r>
              <a:rPr lang="es-CL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palindrome</a:t>
            </a:r>
            <a:r>
              <a:rPr lang="es-CL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es un arreglo que al invertirlo se obtiene el mismo arreglo.)</a:t>
            </a:r>
          </a:p>
        </p:txBody>
      </p:sp>
    </p:spTree>
    <p:extLst>
      <p:ext uri="{BB962C8B-B14F-4D97-AF65-F5344CB8AC3E}">
        <p14:creationId xmlns:p14="http://schemas.microsoft.com/office/powerpoint/2010/main" val="802281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E8E7C55-A1D5-4FD2-8853-5705FC6A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 tiempo</a:t>
            </a:r>
          </a:p>
        </p:txBody>
      </p:sp>
      <p:sp>
        <p:nvSpPr>
          <p:cNvPr id="2" name="Rectángulo 5">
            <a:extLst>
              <a:ext uri="{FF2B5EF4-FFF2-40B4-BE49-F238E27FC236}">
                <a16:creationId xmlns:a16="http://schemas.microsoft.com/office/drawing/2014/main" id="{F041D08D-81E7-3987-31FA-0367EDB4CC16}"/>
              </a:ext>
            </a:extLst>
          </p:cNvPr>
          <p:cNvSpPr/>
          <p:nvPr/>
        </p:nvSpPr>
        <p:spPr>
          <a:xfrm>
            <a:off x="4394433" y="2604313"/>
            <a:ext cx="3403134" cy="120032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fact</a:t>
            </a:r>
            <a:r>
              <a:rPr lang="es-ES" dirty="0">
                <a:latin typeface="Consolas"/>
                <a:cs typeface="Consolas"/>
              </a:rPr>
              <a:t>(n)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(n==0)</a:t>
            </a:r>
          </a:p>
          <a:p>
            <a:r>
              <a:rPr lang="es-ES" dirty="0">
                <a:latin typeface="Consolas"/>
                <a:cs typeface="Consolas"/>
              </a:rPr>
              <a:t>       </a:t>
            </a:r>
            <a:r>
              <a:rPr lang="es-ES" b="1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1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n*</a:t>
            </a:r>
            <a:r>
              <a:rPr lang="es-ES" dirty="0" err="1">
                <a:latin typeface="Consolas"/>
                <a:cs typeface="Consolas"/>
              </a:rPr>
              <a:t>fact</a:t>
            </a:r>
            <a:r>
              <a:rPr lang="es-ES" dirty="0">
                <a:latin typeface="Consolas"/>
                <a:cs typeface="Consolas"/>
              </a:rPr>
              <a:t>(n-1)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66F35-1778-591E-37A8-74B729323674}"/>
              </a:ext>
            </a:extLst>
          </p:cNvPr>
          <p:cNvSpPr txBox="1"/>
          <p:nvPr/>
        </p:nvSpPr>
        <p:spPr>
          <a:xfrm>
            <a:off x="1479958" y="4319900"/>
            <a:ext cx="3007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>
                <a:solidFill>
                  <a:schemeClr val="accent2">
                    <a:lumMod val="75000"/>
                  </a:schemeClr>
                </a:solidFill>
              </a:rPr>
              <a:t>¿Complejidad tiempo?</a:t>
            </a:r>
          </a:p>
        </p:txBody>
      </p:sp>
      <p:grpSp>
        <p:nvGrpSpPr>
          <p:cNvPr id="6" name="Agrupar 19">
            <a:extLst>
              <a:ext uri="{FF2B5EF4-FFF2-40B4-BE49-F238E27FC236}">
                <a16:creationId xmlns:a16="http://schemas.microsoft.com/office/drawing/2014/main" id="{75B4A4DD-5669-2460-5E3A-6A41D310CFF2}"/>
              </a:ext>
            </a:extLst>
          </p:cNvPr>
          <p:cNvGrpSpPr/>
          <p:nvPr/>
        </p:nvGrpSpPr>
        <p:grpSpPr>
          <a:xfrm>
            <a:off x="6259409" y="2892668"/>
            <a:ext cx="3053289" cy="400110"/>
            <a:chOff x="2053411" y="1528013"/>
            <a:chExt cx="3053289" cy="400110"/>
          </a:xfrm>
        </p:grpSpPr>
        <p:cxnSp>
          <p:nvCxnSpPr>
            <p:cNvPr id="7" name="Conector recto de flecha 7">
              <a:extLst>
                <a:ext uri="{FF2B5EF4-FFF2-40B4-BE49-F238E27FC236}">
                  <a16:creationId xmlns:a16="http://schemas.microsoft.com/office/drawing/2014/main" id="{A0DFA59F-D583-9003-A2A2-5F226BDDBF7C}"/>
                </a:ext>
              </a:extLst>
            </p:cNvPr>
            <p:cNvCxnSpPr/>
            <p:nvPr/>
          </p:nvCxnSpPr>
          <p:spPr>
            <a:xfrm flipV="1">
              <a:off x="2053411" y="1720598"/>
              <a:ext cx="2554941" cy="1494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uadroTexto 8">
              <a:extLst>
                <a:ext uri="{FF2B5EF4-FFF2-40B4-BE49-F238E27FC236}">
                  <a16:creationId xmlns:a16="http://schemas.microsoft.com/office/drawing/2014/main" id="{D9D9BBF9-830B-D2B2-061F-93508EF55A62}"/>
                </a:ext>
              </a:extLst>
            </p:cNvPr>
            <p:cNvSpPr txBox="1"/>
            <p:nvPr/>
          </p:nvSpPr>
          <p:spPr>
            <a:xfrm>
              <a:off x="4698616" y="1528013"/>
              <a:ext cx="4080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000" dirty="0"/>
                <a:t>C</a:t>
              </a:r>
              <a:r>
                <a:rPr lang="es-ES" sz="2000" baseline="-25000" dirty="0"/>
                <a:t>1</a:t>
              </a:r>
            </a:p>
          </p:txBody>
        </p:sp>
      </p:grpSp>
      <p:grpSp>
        <p:nvGrpSpPr>
          <p:cNvPr id="9" name="Agrupar 20">
            <a:extLst>
              <a:ext uri="{FF2B5EF4-FFF2-40B4-BE49-F238E27FC236}">
                <a16:creationId xmlns:a16="http://schemas.microsoft.com/office/drawing/2014/main" id="{86C09538-514C-4C48-CD3F-D1287A69FFC6}"/>
              </a:ext>
            </a:extLst>
          </p:cNvPr>
          <p:cNvGrpSpPr/>
          <p:nvPr/>
        </p:nvGrpSpPr>
        <p:grpSpPr>
          <a:xfrm>
            <a:off x="7487729" y="3407461"/>
            <a:ext cx="2689487" cy="400110"/>
            <a:chOff x="3681505" y="2311001"/>
            <a:chExt cx="2689487" cy="400110"/>
          </a:xfrm>
        </p:grpSpPr>
        <p:cxnSp>
          <p:nvCxnSpPr>
            <p:cNvPr id="10" name="Conector recto de flecha 10">
              <a:extLst>
                <a:ext uri="{FF2B5EF4-FFF2-40B4-BE49-F238E27FC236}">
                  <a16:creationId xmlns:a16="http://schemas.microsoft.com/office/drawing/2014/main" id="{D0E0F974-9B2F-0D92-DFFC-F99B8EE2DD2B}"/>
                </a:ext>
              </a:extLst>
            </p:cNvPr>
            <p:cNvCxnSpPr/>
            <p:nvPr/>
          </p:nvCxnSpPr>
          <p:spPr>
            <a:xfrm flipV="1">
              <a:off x="3681505" y="2514787"/>
              <a:ext cx="1326777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uadroTexto 16">
              <a:extLst>
                <a:ext uri="{FF2B5EF4-FFF2-40B4-BE49-F238E27FC236}">
                  <a16:creationId xmlns:a16="http://schemas.microsoft.com/office/drawing/2014/main" id="{C8C2EE0D-83A1-59D5-9788-ED29F46C7AA1}"/>
                </a:ext>
              </a:extLst>
            </p:cNvPr>
            <p:cNvSpPr txBox="1"/>
            <p:nvPr/>
          </p:nvSpPr>
          <p:spPr>
            <a:xfrm>
              <a:off x="5113917" y="2311001"/>
              <a:ext cx="12570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000" dirty="0"/>
                <a:t>C</a:t>
              </a:r>
              <a:r>
                <a:rPr lang="es-ES" sz="2000" baseline="-25000" dirty="0"/>
                <a:t>2 </a:t>
              </a:r>
              <a:r>
                <a:rPr lang="es-ES" sz="2000" dirty="0"/>
                <a:t>+ T(n-1)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B814AD-F1B6-CC32-938F-4BA4921B43F4}"/>
                  </a:ext>
                </a:extLst>
              </p:cNvPr>
              <p:cNvSpPr txBox="1"/>
              <p:nvPr/>
            </p:nvSpPr>
            <p:spPr>
              <a:xfrm>
                <a:off x="4983069" y="4350677"/>
                <a:ext cx="2504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ES" sz="2000" b="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B814AD-F1B6-CC32-938F-4BA4921B4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069" y="4350677"/>
                <a:ext cx="2504660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uadroTexto 1">
            <a:extLst>
              <a:ext uri="{FF2B5EF4-FFF2-40B4-BE49-F238E27FC236}">
                <a16:creationId xmlns:a16="http://schemas.microsoft.com/office/drawing/2014/main" id="{B8BE08DA-7138-C09C-3D24-4734E5633267}"/>
              </a:ext>
            </a:extLst>
          </p:cNvPr>
          <p:cNvSpPr txBox="1"/>
          <p:nvPr/>
        </p:nvSpPr>
        <p:spPr>
          <a:xfrm>
            <a:off x="1626472" y="5020753"/>
            <a:ext cx="8939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La complejidad tiempo de un algoritmo recursivo puede ser descrita usando una </a:t>
            </a:r>
            <a:r>
              <a:rPr lang="es-CL" sz="2400" dirty="0">
                <a:solidFill>
                  <a:schemeClr val="accent6">
                    <a:lumMod val="75000"/>
                  </a:schemeClr>
                </a:solidFill>
              </a:rPr>
              <a:t>ecuación recursiva</a:t>
            </a:r>
            <a:r>
              <a:rPr lang="es-CL" sz="2400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EE4266-3E23-6742-D680-62A1A35C8540}"/>
                  </a:ext>
                </a:extLst>
              </p:cNvPr>
              <p:cNvSpPr txBox="1"/>
              <p:nvPr/>
            </p:nvSpPr>
            <p:spPr>
              <a:xfrm>
                <a:off x="8281462" y="4362110"/>
                <a:ext cx="12463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ES" sz="2000" b="0" baseline="-25000" dirty="0"/>
                  <a:t>0</a:t>
                </a:r>
                <a:endParaRPr lang="es-ES" sz="2000" b="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EE4266-3E23-6742-D680-62A1A35C8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462" y="4362110"/>
                <a:ext cx="1246303" cy="400110"/>
              </a:xfrm>
              <a:prstGeom prst="rect">
                <a:avLst/>
              </a:prstGeom>
              <a:blipFill>
                <a:blip r:embed="rId3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79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E8E7C55-A1D5-4FD2-8853-5705FC6A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Ecuaciones recursivas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F4C06-0EDE-9155-FBA0-50FEBCADAE9C}"/>
              </a:ext>
            </a:extLst>
          </p:cNvPr>
          <p:cNvSpPr txBox="1"/>
          <p:nvPr/>
        </p:nvSpPr>
        <p:spPr>
          <a:xfrm>
            <a:off x="1296785" y="1962370"/>
            <a:ext cx="591354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600" dirty="0">
                <a:solidFill>
                  <a:schemeClr val="accent6">
                    <a:lumMod val="75000"/>
                  </a:schemeClr>
                </a:solidFill>
              </a:rPr>
              <a:t>¿Cómo resolvemos ecuaciones recursivas?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5382E7-6039-1A05-6A64-F07E4D7D76C8}"/>
              </a:ext>
            </a:extLst>
          </p:cNvPr>
          <p:cNvSpPr txBox="1"/>
          <p:nvPr/>
        </p:nvSpPr>
        <p:spPr>
          <a:xfrm>
            <a:off x="1296785" y="3033033"/>
            <a:ext cx="97578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L" sz="2400" dirty="0"/>
              <a:t>Para ecuaciones simples basta “desenrollar” la ecuación hasta el caso base</a:t>
            </a:r>
            <a:br>
              <a:rPr lang="en-CL" sz="2400" dirty="0"/>
            </a:br>
            <a:endParaRPr lang="en-C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L" sz="2400" dirty="0"/>
              <a:t>Existen herramientas para resolver ecuaciones recursivas más complejas </a:t>
            </a:r>
            <a:br>
              <a:rPr lang="en-CL" sz="2400" dirty="0"/>
            </a:br>
            <a:r>
              <a:rPr lang="en-CL" sz="2400" dirty="0"/>
              <a:t>(por ejemplo el Teorema Maestro)</a:t>
            </a:r>
          </a:p>
        </p:txBody>
      </p:sp>
    </p:spTree>
    <p:extLst>
      <p:ext uri="{BB962C8B-B14F-4D97-AF65-F5344CB8AC3E}">
        <p14:creationId xmlns:p14="http://schemas.microsoft.com/office/powerpoint/2010/main" val="162464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E8E7C55-A1D5-4FD2-8853-5705FC6A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Ecuaciones recursivas: ejemplos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606830F-6F32-DAA8-C09D-965F7431DC4A}"/>
                  </a:ext>
                </a:extLst>
              </p:cNvPr>
              <p:cNvSpPr txBox="1"/>
              <p:nvPr/>
            </p:nvSpPr>
            <p:spPr>
              <a:xfrm>
                <a:off x="1574851" y="2039738"/>
                <a:ext cx="2504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ES" sz="2000" b="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606830F-6F32-DAA8-C09D-965F7431D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851" y="2039738"/>
                <a:ext cx="2504660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08FA1A-2191-2094-DBC3-148C813A0CF5}"/>
                  </a:ext>
                </a:extLst>
              </p:cNvPr>
              <p:cNvSpPr txBox="1"/>
              <p:nvPr/>
            </p:nvSpPr>
            <p:spPr>
              <a:xfrm>
                <a:off x="2156743" y="2588843"/>
                <a:ext cx="24000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ES" sz="2000" b="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08FA1A-2191-2094-DBC3-148C813A0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743" y="2588843"/>
                <a:ext cx="2400016" cy="400110"/>
              </a:xfrm>
              <a:prstGeom prst="rect">
                <a:avLst/>
              </a:prstGeom>
              <a:blipFill>
                <a:blip r:embed="rId3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679235-7691-0687-14D7-A25A099001D8}"/>
                  </a:ext>
                </a:extLst>
              </p:cNvPr>
              <p:cNvSpPr txBox="1"/>
              <p:nvPr/>
            </p:nvSpPr>
            <p:spPr>
              <a:xfrm>
                <a:off x="2156743" y="3107839"/>
                <a:ext cx="28331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ES" sz="2000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679235-7691-0687-14D7-A25A09900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743" y="3107839"/>
                <a:ext cx="2833148" cy="400110"/>
              </a:xfrm>
              <a:prstGeom prst="rect">
                <a:avLst/>
              </a:prstGeom>
              <a:blipFill>
                <a:blip r:embed="rId4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F48D5B-6B23-6CC7-97B7-E653C840257F}"/>
                  </a:ext>
                </a:extLst>
              </p:cNvPr>
              <p:cNvSpPr txBox="1"/>
              <p:nvPr/>
            </p:nvSpPr>
            <p:spPr>
              <a:xfrm>
                <a:off x="2156743" y="3626835"/>
                <a:ext cx="32662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ES" sz="2000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F48D5B-6B23-6CC7-97B7-E653C8402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743" y="3626835"/>
                <a:ext cx="3266279" cy="400110"/>
              </a:xfrm>
              <a:prstGeom prst="rect">
                <a:avLst/>
              </a:prstGeom>
              <a:blipFill>
                <a:blip r:embed="rId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C6E337F-4FD9-A394-6BB8-50F7736E5C77}"/>
              </a:ext>
            </a:extLst>
          </p:cNvPr>
          <p:cNvSpPr txBox="1"/>
          <p:nvPr/>
        </p:nvSpPr>
        <p:spPr>
          <a:xfrm>
            <a:off x="3356751" y="4026945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33866C-4C9A-FF93-E267-CB670BA1462C}"/>
                  </a:ext>
                </a:extLst>
              </p:cNvPr>
              <p:cNvSpPr txBox="1"/>
              <p:nvPr/>
            </p:nvSpPr>
            <p:spPr>
              <a:xfrm>
                <a:off x="2156742" y="4574984"/>
                <a:ext cx="20577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𝑘𝑐</m:t>
                      </m:r>
                    </m:oMath>
                  </m:oMathPara>
                </a14:m>
                <a:endParaRPr lang="es-ES" sz="2000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33866C-4C9A-FF93-E267-CB670BA14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742" y="4574984"/>
                <a:ext cx="205774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2A210B2-BA03-2105-FCBE-8C94EF28FE4D}"/>
              </a:ext>
            </a:extLst>
          </p:cNvPr>
          <p:cNvSpPr txBox="1"/>
          <p:nvPr/>
        </p:nvSpPr>
        <p:spPr>
          <a:xfrm>
            <a:off x="3356751" y="509398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968460-57B0-4A74-9C76-F900566BEC6C}"/>
                  </a:ext>
                </a:extLst>
              </p:cNvPr>
              <p:cNvSpPr txBox="1"/>
              <p:nvPr/>
            </p:nvSpPr>
            <p:spPr>
              <a:xfrm>
                <a:off x="2156742" y="5832006"/>
                <a:ext cx="16000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𝑛𝑐</m:t>
                      </m:r>
                    </m:oMath>
                  </m:oMathPara>
                </a14:m>
                <a:endParaRPr lang="es-ES" sz="2000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968460-57B0-4A74-9C76-F900566BE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742" y="5832006"/>
                <a:ext cx="1600053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B1225F-B8A9-CC63-FDEC-7893CC75C972}"/>
                  </a:ext>
                </a:extLst>
              </p:cNvPr>
              <p:cNvSpPr txBox="1"/>
              <p:nvPr/>
            </p:nvSpPr>
            <p:spPr>
              <a:xfrm>
                <a:off x="3709012" y="5842074"/>
                <a:ext cx="13185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𝑛𝑐</m:t>
                      </m:r>
                    </m:oMath>
                  </m:oMathPara>
                </a14:m>
                <a:endParaRPr lang="es-ES" sz="2000" b="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B1225F-B8A9-CC63-FDEC-7893CC75C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012" y="5842074"/>
                <a:ext cx="131856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0DD2BC-E04D-59AD-85EA-5EFAB913DD64}"/>
                  </a:ext>
                </a:extLst>
              </p:cNvPr>
              <p:cNvSpPr txBox="1"/>
              <p:nvPr/>
            </p:nvSpPr>
            <p:spPr>
              <a:xfrm>
                <a:off x="7562785" y="3596057"/>
                <a:ext cx="22451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E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s-E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ES" sz="2400" b="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0DD2BC-E04D-59AD-85EA-5EFAB913D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785" y="3596057"/>
                <a:ext cx="2245166" cy="461665"/>
              </a:xfrm>
              <a:prstGeom prst="rect">
                <a:avLst/>
              </a:prstGeom>
              <a:blipFill>
                <a:blip r:embed="rId9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4CC6C4-E17F-DF9C-AF85-773494045E17}"/>
                  </a:ext>
                </a:extLst>
              </p:cNvPr>
              <p:cNvSpPr txBox="1"/>
              <p:nvPr/>
            </p:nvSpPr>
            <p:spPr>
              <a:xfrm>
                <a:off x="7629285" y="4113319"/>
                <a:ext cx="19860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ES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s-ES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ES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s-ES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2400" b="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4CC6C4-E17F-DF9C-AF85-773494045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285" y="4113319"/>
                <a:ext cx="1986057" cy="461665"/>
              </a:xfrm>
              <a:prstGeom prst="rect">
                <a:avLst/>
              </a:prstGeom>
              <a:blipFill>
                <a:blip r:embed="rId10"/>
                <a:stretch>
                  <a:fillRect r="-637" b="-25000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B4C5737-257F-56CE-6484-BF9E11C8596C}"/>
              </a:ext>
            </a:extLst>
          </p:cNvPr>
          <p:cNvSpPr txBox="1"/>
          <p:nvPr/>
        </p:nvSpPr>
        <p:spPr>
          <a:xfrm>
            <a:off x="7148946" y="4775039"/>
            <a:ext cx="3593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La complejidad tiempo de la función</a:t>
            </a:r>
            <a:br>
              <a:rPr lang="en-CL" dirty="0"/>
            </a:br>
            <a:r>
              <a:rPr lang="en-CL" dirty="0"/>
              <a:t>factorial (fact) es lineal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FC6307-E470-6375-FF49-6D6E77BAEFBA}"/>
                  </a:ext>
                </a:extLst>
              </p:cNvPr>
              <p:cNvSpPr txBox="1"/>
              <p:nvPr/>
            </p:nvSpPr>
            <p:spPr>
              <a:xfrm>
                <a:off x="4843670" y="2039738"/>
                <a:ext cx="13787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ES" sz="2000" b="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FC6307-E470-6375-FF49-6D6E77BAE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670" y="2039738"/>
                <a:ext cx="1378775" cy="400110"/>
              </a:xfrm>
              <a:prstGeom prst="rect">
                <a:avLst/>
              </a:prstGeom>
              <a:blipFill>
                <a:blip r:embed="rId11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6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E8E7C55-A1D5-4FD2-8853-5705FC6A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Ecuaciones recursivas: ejemplos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606830F-6F32-DAA8-C09D-965F7431DC4A}"/>
                  </a:ext>
                </a:extLst>
              </p:cNvPr>
              <p:cNvSpPr txBox="1"/>
              <p:nvPr/>
            </p:nvSpPr>
            <p:spPr>
              <a:xfrm>
                <a:off x="1574851" y="2039738"/>
                <a:ext cx="26483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s-ES" sz="2000" b="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606830F-6F32-DAA8-C09D-965F7431D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851" y="2039738"/>
                <a:ext cx="2648354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08FA1A-2191-2094-DBC3-148C813A0CF5}"/>
                  </a:ext>
                </a:extLst>
              </p:cNvPr>
              <p:cNvSpPr txBox="1"/>
              <p:nvPr/>
            </p:nvSpPr>
            <p:spPr>
              <a:xfrm>
                <a:off x="2156743" y="2588843"/>
                <a:ext cx="26874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s-ES" sz="2000" b="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08FA1A-2191-2094-DBC3-148C813A0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743" y="2588843"/>
                <a:ext cx="2687402" cy="400110"/>
              </a:xfrm>
              <a:prstGeom prst="rect">
                <a:avLst/>
              </a:prstGeom>
              <a:blipFill>
                <a:blip r:embed="rId3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679235-7691-0687-14D7-A25A099001D8}"/>
                  </a:ext>
                </a:extLst>
              </p:cNvPr>
              <p:cNvSpPr txBox="1"/>
              <p:nvPr/>
            </p:nvSpPr>
            <p:spPr>
              <a:xfrm>
                <a:off x="2156743" y="3107839"/>
                <a:ext cx="32642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s-ES" sz="2000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679235-7691-0687-14D7-A25A09900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743" y="3107839"/>
                <a:ext cx="3264227" cy="400110"/>
              </a:xfrm>
              <a:prstGeom prst="rect">
                <a:avLst/>
              </a:prstGeom>
              <a:blipFill>
                <a:blip r:embed="rId4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F48D5B-6B23-6CC7-97B7-E653C840257F}"/>
                  </a:ext>
                </a:extLst>
              </p:cNvPr>
              <p:cNvSpPr txBox="1"/>
              <p:nvPr/>
            </p:nvSpPr>
            <p:spPr>
              <a:xfrm>
                <a:off x="2156743" y="3626835"/>
                <a:ext cx="38410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s-ES" sz="2000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F48D5B-6B23-6CC7-97B7-E653C8402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743" y="3626835"/>
                <a:ext cx="3841052" cy="400110"/>
              </a:xfrm>
              <a:prstGeom prst="rect">
                <a:avLst/>
              </a:prstGeom>
              <a:blipFill>
                <a:blip r:embed="rId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C6E337F-4FD9-A394-6BB8-50F7736E5C77}"/>
              </a:ext>
            </a:extLst>
          </p:cNvPr>
          <p:cNvSpPr txBox="1"/>
          <p:nvPr/>
        </p:nvSpPr>
        <p:spPr>
          <a:xfrm>
            <a:off x="3356751" y="4026945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33866C-4C9A-FF93-E267-CB670BA1462C}"/>
                  </a:ext>
                </a:extLst>
              </p:cNvPr>
              <p:cNvSpPr txBox="1"/>
              <p:nvPr/>
            </p:nvSpPr>
            <p:spPr>
              <a:xfrm>
                <a:off x="2156742" y="4574984"/>
                <a:ext cx="22014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𝑘𝑐𝑛</m:t>
                      </m:r>
                    </m:oMath>
                  </m:oMathPara>
                </a14:m>
                <a:endParaRPr lang="es-ES" sz="2000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33866C-4C9A-FF93-E267-CB670BA14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742" y="4574984"/>
                <a:ext cx="220143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2A210B2-BA03-2105-FCBE-8C94EF28FE4D}"/>
              </a:ext>
            </a:extLst>
          </p:cNvPr>
          <p:cNvSpPr txBox="1"/>
          <p:nvPr/>
        </p:nvSpPr>
        <p:spPr>
          <a:xfrm>
            <a:off x="3356751" y="509398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968460-57B0-4A74-9C76-F900566BEC6C}"/>
                  </a:ext>
                </a:extLst>
              </p:cNvPr>
              <p:cNvSpPr txBox="1"/>
              <p:nvPr/>
            </p:nvSpPr>
            <p:spPr>
              <a:xfrm>
                <a:off x="2156742" y="5832006"/>
                <a:ext cx="17240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" sz="2000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968460-57B0-4A74-9C76-F900566BE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742" y="5832006"/>
                <a:ext cx="1724062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B1225F-B8A9-CC63-FDEC-7893CC75C972}"/>
                  </a:ext>
                </a:extLst>
              </p:cNvPr>
              <p:cNvSpPr txBox="1"/>
              <p:nvPr/>
            </p:nvSpPr>
            <p:spPr>
              <a:xfrm>
                <a:off x="3792137" y="5842074"/>
                <a:ext cx="14425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" sz="2000" b="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B1225F-B8A9-CC63-FDEC-7893CC75C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137" y="5842074"/>
                <a:ext cx="144257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0DD2BC-E04D-59AD-85EA-5EFAB913DD64}"/>
                  </a:ext>
                </a:extLst>
              </p:cNvPr>
              <p:cNvSpPr txBox="1"/>
              <p:nvPr/>
            </p:nvSpPr>
            <p:spPr>
              <a:xfrm>
                <a:off x="7562785" y="3596057"/>
                <a:ext cx="23975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E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s-E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ES" sz="2400" b="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0DD2BC-E04D-59AD-85EA-5EFAB913D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785" y="3596057"/>
                <a:ext cx="2397515" cy="461665"/>
              </a:xfrm>
              <a:prstGeom prst="rect">
                <a:avLst/>
              </a:prstGeom>
              <a:blipFill>
                <a:blip r:embed="rId9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4CC6C4-E17F-DF9C-AF85-773494045E17}"/>
                  </a:ext>
                </a:extLst>
              </p:cNvPr>
              <p:cNvSpPr txBox="1"/>
              <p:nvPr/>
            </p:nvSpPr>
            <p:spPr>
              <a:xfrm>
                <a:off x="7629285" y="4113319"/>
                <a:ext cx="21286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ES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s-ES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E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2400" b="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4CC6C4-E17F-DF9C-AF85-773494045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285" y="4113319"/>
                <a:ext cx="2128660" cy="461665"/>
              </a:xfrm>
              <a:prstGeom prst="rect">
                <a:avLst/>
              </a:prstGeom>
              <a:blipFill>
                <a:blip r:embed="rId10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FC6307-E470-6375-FF49-6D6E77BAEFBA}"/>
                  </a:ext>
                </a:extLst>
              </p:cNvPr>
              <p:cNvSpPr txBox="1"/>
              <p:nvPr/>
            </p:nvSpPr>
            <p:spPr>
              <a:xfrm>
                <a:off x="4843670" y="2039738"/>
                <a:ext cx="13787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ES" sz="2000" b="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FC6307-E470-6375-FF49-6D6E77BAE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670" y="2039738"/>
                <a:ext cx="1378775" cy="400110"/>
              </a:xfrm>
              <a:prstGeom prst="rect">
                <a:avLst/>
              </a:prstGeom>
              <a:blipFill>
                <a:blip r:embed="rId11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37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E8E7C55-A1D5-4FD2-8853-5705FC6A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Ecuaciones recursivas: ejemplos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606830F-6F32-DAA8-C09D-965F7431DC4A}"/>
                  </a:ext>
                </a:extLst>
              </p:cNvPr>
              <p:cNvSpPr txBox="1"/>
              <p:nvPr/>
            </p:nvSpPr>
            <p:spPr>
              <a:xfrm>
                <a:off x="1574851" y="1690611"/>
                <a:ext cx="2220800" cy="617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ES" sz="2000" b="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606830F-6F32-DAA8-C09D-965F7431D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851" y="1690611"/>
                <a:ext cx="2220800" cy="617413"/>
              </a:xfrm>
              <a:prstGeom prst="rect">
                <a:avLst/>
              </a:prstGeom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84180F-9B1C-F5AB-223F-A6713983C28F}"/>
                  </a:ext>
                </a:extLst>
              </p:cNvPr>
              <p:cNvSpPr txBox="1"/>
              <p:nvPr/>
            </p:nvSpPr>
            <p:spPr>
              <a:xfrm>
                <a:off x="2204921" y="2319761"/>
                <a:ext cx="1976247" cy="617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ES" sz="20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84180F-9B1C-F5AB-223F-A6713983C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921" y="2319761"/>
                <a:ext cx="1976247" cy="617413"/>
              </a:xfrm>
              <a:prstGeom prst="rect">
                <a:avLst/>
              </a:prstGeom>
              <a:blipFill>
                <a:blip r:embed="rId3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6F7EB6-E372-752C-217B-8231471A0A13}"/>
                  </a:ext>
                </a:extLst>
              </p:cNvPr>
              <p:cNvSpPr txBox="1"/>
              <p:nvPr/>
            </p:nvSpPr>
            <p:spPr>
              <a:xfrm>
                <a:off x="2171889" y="3602165"/>
                <a:ext cx="3032112" cy="619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ES" sz="2000" b="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6F7EB6-E372-752C-217B-8231471A0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889" y="3602165"/>
                <a:ext cx="3032112" cy="619465"/>
              </a:xfrm>
              <a:prstGeom prst="rect">
                <a:avLst/>
              </a:prstGeom>
              <a:blipFill>
                <a:blip r:embed="rId4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3C8665C-D7A6-E3C4-E2D8-D5322EFCDEFC}"/>
                  </a:ext>
                </a:extLst>
              </p:cNvPr>
              <p:cNvSpPr txBox="1"/>
              <p:nvPr/>
            </p:nvSpPr>
            <p:spPr>
              <a:xfrm>
                <a:off x="2174446" y="2944203"/>
                <a:ext cx="2465483" cy="619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ES" sz="2000" b="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3C8665C-D7A6-E3C4-E2D8-D5322EFCD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446" y="2944203"/>
                <a:ext cx="2465483" cy="619465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39C295-7612-DABC-4439-38019866BDBB}"/>
                  </a:ext>
                </a:extLst>
              </p:cNvPr>
              <p:cNvSpPr txBox="1"/>
              <p:nvPr/>
            </p:nvSpPr>
            <p:spPr>
              <a:xfrm>
                <a:off x="2240678" y="4658102"/>
                <a:ext cx="1804981" cy="617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𝑘𝑐</m:t>
                      </m:r>
                    </m:oMath>
                  </m:oMathPara>
                </a14:m>
                <a:endParaRPr lang="es-ES" sz="2000" b="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39C295-7612-DABC-4439-38019866B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678" y="4658102"/>
                <a:ext cx="1804981" cy="617413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5B688C7-E21E-0EA9-DCBD-DD3DD1265BB6}"/>
              </a:ext>
            </a:extLst>
          </p:cNvPr>
          <p:cNvSpPr txBox="1"/>
          <p:nvPr/>
        </p:nvSpPr>
        <p:spPr>
          <a:xfrm>
            <a:off x="3336612" y="4162055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7A03CC-978B-C46C-E7A8-4D6A479F1A2A}"/>
              </a:ext>
            </a:extLst>
          </p:cNvPr>
          <p:cNvSpPr txBox="1"/>
          <p:nvPr/>
        </p:nvSpPr>
        <p:spPr>
          <a:xfrm>
            <a:off x="3336612" y="5236671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632EA5-C709-A1C0-3724-173998F4BBAB}"/>
                  </a:ext>
                </a:extLst>
              </p:cNvPr>
              <p:cNvSpPr txBox="1"/>
              <p:nvPr/>
            </p:nvSpPr>
            <p:spPr>
              <a:xfrm>
                <a:off x="2280260" y="5854084"/>
                <a:ext cx="20217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s-ES" sz="2000" b="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632EA5-C709-A1C0-3724-173998F4B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260" y="5854084"/>
                <a:ext cx="2021771" cy="400110"/>
              </a:xfrm>
              <a:prstGeom prst="rect">
                <a:avLst/>
              </a:prstGeom>
              <a:blipFill>
                <a:blip r:embed="rId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A8FAC49-4299-8F94-7214-6EAA42BDB0BB}"/>
                  </a:ext>
                </a:extLst>
              </p:cNvPr>
              <p:cNvSpPr txBox="1"/>
              <p:nvPr/>
            </p:nvSpPr>
            <p:spPr>
              <a:xfrm>
                <a:off x="5010088" y="1799262"/>
                <a:ext cx="13787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ES" sz="2000" b="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A8FAC49-4299-8F94-7214-6EAA42BDB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088" y="1799262"/>
                <a:ext cx="1378775" cy="400110"/>
              </a:xfrm>
              <a:prstGeom prst="rect">
                <a:avLst/>
              </a:prstGeom>
              <a:blipFill>
                <a:blip r:embed="rId8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A85AFD-804E-0ADA-FFBB-8669FE279982}"/>
                  </a:ext>
                </a:extLst>
              </p:cNvPr>
              <p:cNvSpPr txBox="1"/>
              <p:nvPr/>
            </p:nvSpPr>
            <p:spPr>
              <a:xfrm>
                <a:off x="4333842" y="5854084"/>
                <a:ext cx="18090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s-ES" sz="2000" b="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A85AFD-804E-0ADA-FFBB-8669FE279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842" y="5854084"/>
                <a:ext cx="1809085" cy="400110"/>
              </a:xfrm>
              <a:prstGeom prst="rect">
                <a:avLst/>
              </a:prstGeom>
              <a:blipFill>
                <a:blip r:embed="rId9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4697C6-8192-6DDE-04FE-63535DFAE8A8}"/>
                  </a:ext>
                </a:extLst>
              </p:cNvPr>
              <p:cNvSpPr txBox="1"/>
              <p:nvPr/>
            </p:nvSpPr>
            <p:spPr>
              <a:xfrm>
                <a:off x="7518823" y="3348274"/>
                <a:ext cx="28571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E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es-E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400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s-E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s-E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ES" sz="2400" b="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4697C6-8192-6DDE-04FE-63535DFAE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823" y="3348274"/>
                <a:ext cx="2857192" cy="461665"/>
              </a:xfrm>
              <a:prstGeom prst="rect">
                <a:avLst/>
              </a:prstGeom>
              <a:blipFill>
                <a:blip r:embed="rId10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BFE1F5-F417-113D-128E-EBFEF496ED81}"/>
                  </a:ext>
                </a:extLst>
              </p:cNvPr>
              <p:cNvSpPr txBox="1"/>
              <p:nvPr/>
            </p:nvSpPr>
            <p:spPr>
              <a:xfrm>
                <a:off x="7585323" y="3865536"/>
                <a:ext cx="24365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ES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s-ES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s-E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4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s-E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s-ES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2400" b="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BFE1F5-F417-113D-128E-EBFEF496E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323" y="3865536"/>
                <a:ext cx="2436500" cy="461665"/>
              </a:xfrm>
              <a:prstGeom prst="rect">
                <a:avLst/>
              </a:prstGeom>
              <a:blipFill>
                <a:blip r:embed="rId11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4C0BF20A-EEA6-E320-F397-5BE8ACCD2DCB}"/>
              </a:ext>
            </a:extLst>
          </p:cNvPr>
          <p:cNvSpPr txBox="1"/>
          <p:nvPr/>
        </p:nvSpPr>
        <p:spPr>
          <a:xfrm>
            <a:off x="6916190" y="1814651"/>
            <a:ext cx="4893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(en el análisis asumiremos que n es potencia de 2)</a:t>
            </a:r>
          </a:p>
        </p:txBody>
      </p:sp>
    </p:spTree>
    <p:extLst>
      <p:ext uri="{BB962C8B-B14F-4D97-AF65-F5344CB8AC3E}">
        <p14:creationId xmlns:p14="http://schemas.microsoft.com/office/powerpoint/2010/main" val="37220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7" grpId="0"/>
      <p:bldP spid="18" grpId="0"/>
      <p:bldP spid="19" grpId="0"/>
      <p:bldP spid="21" grpId="0"/>
      <p:bldP spid="22" grpId="0"/>
      <p:bldP spid="24" grpId="0"/>
      <p:bldP spid="25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1BD76-75C4-4C8A-8166-39B4A698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 #3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09F46A-483C-49B4-B755-3C017C232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FEC918-EAF0-4F34-8330-3E946CD8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17</a:t>
            </a:fld>
            <a:endParaRPr lang="es-C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B2559E-E3A7-3A79-A4C1-28A839F09026}"/>
              </a:ext>
            </a:extLst>
          </p:cNvPr>
          <p:cNvSpPr txBox="1"/>
          <p:nvPr/>
        </p:nvSpPr>
        <p:spPr>
          <a:xfrm>
            <a:off x="1008453" y="2854941"/>
            <a:ext cx="10175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L" sz="2400" dirty="0"/>
              <a:t>Escriba una función recursiva </a:t>
            </a:r>
            <a:r>
              <a:rPr lang="en-CL" sz="2400" dirty="0">
                <a:solidFill>
                  <a:schemeClr val="accent6"/>
                </a:solidFill>
              </a:rPr>
              <a:t>pow(a, n) </a:t>
            </a:r>
            <a:r>
              <a:rPr lang="en-CL" sz="2400" dirty="0"/>
              <a:t>para calcular la potencia </a:t>
            </a:r>
            <a:r>
              <a:rPr lang="en-CL" sz="2400" dirty="0">
                <a:solidFill>
                  <a:schemeClr val="accent6"/>
                </a:solidFill>
              </a:rPr>
              <a:t>a</a:t>
            </a:r>
            <a:r>
              <a:rPr lang="en-CL" sz="2400" dirty="0"/>
              <a:t> elevado a </a:t>
            </a:r>
            <a:r>
              <a:rPr lang="en-CL" sz="2400" dirty="0">
                <a:solidFill>
                  <a:schemeClr val="accent6"/>
                </a:solidFill>
              </a:rPr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D4D732-E2A5-21C0-9D80-2BA391474543}"/>
              </a:ext>
            </a:extLst>
          </p:cNvPr>
          <p:cNvSpPr txBox="1"/>
          <p:nvPr/>
        </p:nvSpPr>
        <p:spPr>
          <a:xfrm>
            <a:off x="1407046" y="3772226"/>
            <a:ext cx="4995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¿Cuál es la complejidad de su función?</a:t>
            </a:r>
          </a:p>
        </p:txBody>
      </p:sp>
    </p:spTree>
    <p:extLst>
      <p:ext uri="{BB962C8B-B14F-4D97-AF65-F5344CB8AC3E}">
        <p14:creationId xmlns:p14="http://schemas.microsoft.com/office/powerpoint/2010/main" val="901568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1BD76-75C4-4C8A-8166-39B4A698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Posible respuesta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09F46A-483C-49B4-B755-3C017C232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FEC918-EAF0-4F34-8330-3E946CD8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18</a:t>
            </a:fld>
            <a:endParaRPr lang="es-CL"/>
          </a:p>
        </p:txBody>
      </p:sp>
      <p:sp>
        <p:nvSpPr>
          <p:cNvPr id="6" name="CuadroTexto 11">
            <a:extLst>
              <a:ext uri="{FF2B5EF4-FFF2-40B4-BE49-F238E27FC236}">
                <a16:creationId xmlns:a16="http://schemas.microsoft.com/office/drawing/2014/main" id="{644F08ED-200A-11B0-D1CB-FBAE9D6B07F7}"/>
              </a:ext>
            </a:extLst>
          </p:cNvPr>
          <p:cNvSpPr txBox="1"/>
          <p:nvPr/>
        </p:nvSpPr>
        <p:spPr>
          <a:xfrm>
            <a:off x="3804213" y="2150243"/>
            <a:ext cx="4616823" cy="1569660"/>
          </a:xfrm>
          <a:prstGeom prst="rect">
            <a:avLst/>
          </a:prstGeom>
          <a:solidFill>
            <a:schemeClr val="bg2"/>
          </a:solidFill>
          <a:ln>
            <a:solidFill>
              <a:srgbClr val="C4BD97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1" dirty="0" err="1">
                <a:latin typeface="Consolas"/>
                <a:cs typeface="Consolas"/>
              </a:rPr>
              <a:t>function</a:t>
            </a:r>
            <a:r>
              <a:rPr lang="es-ES" sz="2400" dirty="0">
                <a:latin typeface="Consolas"/>
                <a:cs typeface="Consolas"/>
              </a:rPr>
              <a:t> </a:t>
            </a:r>
            <a:r>
              <a:rPr lang="es-ES" sz="2400" dirty="0" err="1">
                <a:latin typeface="Consolas"/>
                <a:cs typeface="Consolas"/>
              </a:rPr>
              <a:t>pow</a:t>
            </a:r>
            <a:r>
              <a:rPr lang="es-ES" sz="2400" dirty="0">
                <a:latin typeface="Consolas"/>
                <a:cs typeface="Consolas"/>
              </a:rPr>
              <a:t>(</a:t>
            </a:r>
            <a:r>
              <a:rPr lang="es-ES" sz="2400" dirty="0" err="1">
                <a:latin typeface="Consolas"/>
                <a:cs typeface="Consolas"/>
              </a:rPr>
              <a:t>a,n</a:t>
            </a:r>
            <a:r>
              <a:rPr lang="es-ES" sz="2400" dirty="0">
                <a:latin typeface="Consolas"/>
                <a:cs typeface="Consolas"/>
              </a:rPr>
              <a:t>)</a:t>
            </a:r>
          </a:p>
          <a:p>
            <a:r>
              <a:rPr lang="es-ES" sz="2400" dirty="0">
                <a:latin typeface="Consolas"/>
                <a:cs typeface="Consolas"/>
              </a:rPr>
              <a:t>    </a:t>
            </a:r>
            <a:r>
              <a:rPr lang="es-ES" sz="2400" b="1" dirty="0" err="1">
                <a:latin typeface="Consolas"/>
                <a:cs typeface="Consolas"/>
              </a:rPr>
              <a:t>if</a:t>
            </a:r>
            <a:r>
              <a:rPr lang="es-ES" sz="2400" dirty="0">
                <a:latin typeface="Consolas"/>
                <a:cs typeface="Consolas"/>
              </a:rPr>
              <a:t>(n==0)</a:t>
            </a:r>
          </a:p>
          <a:p>
            <a:r>
              <a:rPr lang="es-ES" sz="2400" dirty="0">
                <a:latin typeface="Consolas"/>
                <a:cs typeface="Consolas"/>
              </a:rPr>
              <a:t>       </a:t>
            </a:r>
            <a:r>
              <a:rPr lang="es-ES" sz="2400" b="1" dirty="0" err="1">
                <a:latin typeface="Consolas"/>
                <a:cs typeface="Consolas"/>
              </a:rPr>
              <a:t>return</a:t>
            </a:r>
            <a:r>
              <a:rPr lang="es-ES" sz="2400" dirty="0">
                <a:latin typeface="Consolas"/>
                <a:cs typeface="Consolas"/>
              </a:rPr>
              <a:t> 1</a:t>
            </a:r>
          </a:p>
          <a:p>
            <a:r>
              <a:rPr lang="es-ES" sz="2400" dirty="0">
                <a:latin typeface="Consolas"/>
                <a:cs typeface="Consolas"/>
              </a:rPr>
              <a:t>   </a:t>
            </a:r>
            <a:r>
              <a:rPr lang="es-ES" sz="2400" b="1" dirty="0" err="1">
                <a:latin typeface="Consolas"/>
                <a:cs typeface="Consolas"/>
              </a:rPr>
              <a:t>return</a:t>
            </a:r>
            <a:r>
              <a:rPr lang="es-ES" sz="2400" dirty="0">
                <a:latin typeface="Consolas"/>
                <a:cs typeface="Consolas"/>
              </a:rPr>
              <a:t> a*</a:t>
            </a:r>
            <a:r>
              <a:rPr lang="es-ES" sz="2400" dirty="0" err="1">
                <a:latin typeface="Consolas"/>
                <a:cs typeface="Consolas"/>
              </a:rPr>
              <a:t>pow</a:t>
            </a:r>
            <a:r>
              <a:rPr lang="es-ES" sz="2400" dirty="0">
                <a:latin typeface="Consolas"/>
                <a:cs typeface="Consolas"/>
              </a:rPr>
              <a:t>(a,n-1)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E3EB3F-61FA-86B3-4AB2-2E28D9E69965}"/>
              </a:ext>
            </a:extLst>
          </p:cNvPr>
          <p:cNvSpPr txBox="1"/>
          <p:nvPr/>
        </p:nvSpPr>
        <p:spPr>
          <a:xfrm>
            <a:off x="1230284" y="4179458"/>
            <a:ext cx="363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La complejidad satisface la ecuación: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93EE3A-DD98-EF3C-D061-D07D516C8390}"/>
                  </a:ext>
                </a:extLst>
              </p:cNvPr>
              <p:cNvSpPr txBox="1"/>
              <p:nvPr/>
            </p:nvSpPr>
            <p:spPr>
              <a:xfrm>
                <a:off x="1512798" y="4720458"/>
                <a:ext cx="2274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CL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93EE3A-DD98-EF3C-D061-D07D516C8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798" y="4720458"/>
                <a:ext cx="22747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52D887-81DB-0695-5BB8-23A5B168FDB0}"/>
                  </a:ext>
                </a:extLst>
              </p:cNvPr>
              <p:cNvSpPr txBox="1"/>
              <p:nvPr/>
            </p:nvSpPr>
            <p:spPr>
              <a:xfrm>
                <a:off x="1546048" y="5134904"/>
                <a:ext cx="1260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L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52D887-81DB-0695-5BB8-23A5B168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048" y="5134904"/>
                <a:ext cx="1260473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B21C57-5E33-304C-CAD4-42A4FA89D5E8}"/>
                  </a:ext>
                </a:extLst>
              </p:cNvPr>
              <p:cNvSpPr txBox="1"/>
              <p:nvPr/>
            </p:nvSpPr>
            <p:spPr>
              <a:xfrm>
                <a:off x="5254910" y="4855287"/>
                <a:ext cx="33511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ES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ES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s-ES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s-ES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ES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s-ES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L" sz="24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B21C57-5E33-304C-CAD4-42A4FA89D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910" y="4855287"/>
                <a:ext cx="3351110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22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69F55C5-67E5-432E-9EE1-7748DE2B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17ACE54-9920-4140-B53F-28619AE5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2</a:t>
            </a:fld>
            <a:endParaRPr lang="es-CL"/>
          </a:p>
        </p:txBody>
      </p:sp>
      <p:pic>
        <p:nvPicPr>
          <p:cNvPr id="1026" name="Picture 2" descr="Mi diario Python: ¿Qués es la Recursión? - Ejemplos y aplicaciones ...">
            <a:extLst>
              <a:ext uri="{FF2B5EF4-FFF2-40B4-BE49-F238E27FC236}">
                <a16:creationId xmlns:a16="http://schemas.microsoft.com/office/drawing/2014/main" id="{755585B9-2B39-4ED2-B120-93E02C02A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416" y="605333"/>
            <a:ext cx="7059168" cy="564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06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379593A-D5F5-4D62-9A60-6F28FC5C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es recursión?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8981F-3080-1CCE-CA05-999FEEE5AE17}"/>
              </a:ext>
            </a:extLst>
          </p:cNvPr>
          <p:cNvSpPr txBox="1"/>
          <p:nvPr/>
        </p:nvSpPr>
        <p:spPr>
          <a:xfrm>
            <a:off x="1170432" y="2782669"/>
            <a:ext cx="804630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L" sz="2600" dirty="0"/>
              <a:t>Un algoritmo recursivo es aquel que se llama a sí mismo</a:t>
            </a:r>
            <a:br>
              <a:rPr lang="en-CL" sz="2600" dirty="0"/>
            </a:br>
            <a:endParaRPr lang="en-CL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L" sz="2600" dirty="0"/>
              <a:t>Paradigma útil para programar</a:t>
            </a:r>
          </a:p>
        </p:txBody>
      </p:sp>
    </p:spTree>
    <p:extLst>
      <p:ext uri="{BB962C8B-B14F-4D97-AF65-F5344CB8AC3E}">
        <p14:creationId xmlns:p14="http://schemas.microsoft.com/office/powerpoint/2010/main" val="130521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71998" y="2042341"/>
            <a:ext cx="3152808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hola():</a:t>
            </a:r>
          </a:p>
          <a:p>
            <a:r>
              <a:rPr lang="es-ES" sz="2000" dirty="0">
                <a:latin typeface="Consolas"/>
                <a:cs typeface="Consolas"/>
              </a:rPr>
              <a:t>	</a:t>
            </a:r>
            <a:r>
              <a:rPr lang="es-ES" sz="2000" dirty="0" err="1">
                <a:latin typeface="Consolas"/>
                <a:cs typeface="Consolas"/>
              </a:rPr>
              <a:t>print</a:t>
            </a:r>
            <a:r>
              <a:rPr lang="es-ES" sz="2000" dirty="0">
                <a:latin typeface="Consolas"/>
                <a:cs typeface="Consolas"/>
              </a:rPr>
              <a:t>(“hola”)</a:t>
            </a:r>
          </a:p>
          <a:p>
            <a:r>
              <a:rPr lang="es-ES" sz="2000" dirty="0">
                <a:latin typeface="Consolas"/>
                <a:cs typeface="Consolas"/>
              </a:rPr>
              <a:t>	hola()</a:t>
            </a:r>
          </a:p>
        </p:txBody>
      </p:sp>
      <p:sp>
        <p:nvSpPr>
          <p:cNvPr id="2" name="Elipse 1"/>
          <p:cNvSpPr/>
          <p:nvPr/>
        </p:nvSpPr>
        <p:spPr>
          <a:xfrm>
            <a:off x="5568121" y="2657441"/>
            <a:ext cx="1055757" cy="400563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/>
          <p:cNvSpPr/>
          <p:nvPr/>
        </p:nvSpPr>
        <p:spPr>
          <a:xfrm>
            <a:off x="5890387" y="2042341"/>
            <a:ext cx="1156589" cy="400563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6CA8BC9F-C8E9-4D3D-AC0A-FF8394A13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Función recursiva: ejemplo</a:t>
            </a:r>
          </a:p>
        </p:txBody>
      </p:sp>
    </p:spTree>
    <p:extLst>
      <p:ext uri="{BB962C8B-B14F-4D97-AF65-F5344CB8AC3E}">
        <p14:creationId xmlns:p14="http://schemas.microsoft.com/office/powerpoint/2010/main" val="3329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1653872" y="2465201"/>
            <a:ext cx="2954704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hola():</a:t>
            </a:r>
          </a:p>
          <a:p>
            <a:r>
              <a:rPr lang="es-ES" sz="2000" dirty="0">
                <a:latin typeface="Consolas"/>
                <a:cs typeface="Consolas"/>
              </a:rPr>
              <a:t>	</a:t>
            </a:r>
            <a:r>
              <a:rPr lang="es-ES" sz="2000" dirty="0" err="1">
                <a:latin typeface="Consolas"/>
                <a:cs typeface="Consolas"/>
              </a:rPr>
              <a:t>print</a:t>
            </a:r>
            <a:r>
              <a:rPr lang="es-ES" sz="2000" dirty="0">
                <a:latin typeface="Consolas"/>
                <a:cs typeface="Consolas"/>
              </a:rPr>
              <a:t>(“hola”)</a:t>
            </a:r>
          </a:p>
          <a:p>
            <a:r>
              <a:rPr lang="es-ES" sz="2000" dirty="0">
                <a:latin typeface="Consolas"/>
                <a:cs typeface="Consolas"/>
              </a:rPr>
              <a:t>	hola()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653872" y="2850213"/>
            <a:ext cx="2954704" cy="29791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7618827" y="2060021"/>
            <a:ext cx="2335973" cy="333982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7583426" y="1690688"/>
            <a:ext cx="8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00B0F0"/>
                </a:solidFill>
                <a:latin typeface="DIN Condensed Bold"/>
                <a:cs typeface="DIN Condensed Bold"/>
              </a:rPr>
              <a:t>Screen</a:t>
            </a:r>
            <a:endParaRPr lang="es-ES" dirty="0">
              <a:solidFill>
                <a:srgbClr val="00B0F0"/>
              </a:solidFill>
              <a:latin typeface="DIN Condensed Bold"/>
              <a:cs typeface="DIN Condensed Bold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618827" y="2084472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hola</a:t>
            </a:r>
          </a:p>
          <a:p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379593A-D5F5-4D62-9A60-6F28FC5C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Función recursiva: ejemplo</a:t>
            </a:r>
          </a:p>
        </p:txBody>
      </p:sp>
    </p:spTree>
    <p:extLst>
      <p:ext uri="{BB962C8B-B14F-4D97-AF65-F5344CB8AC3E}">
        <p14:creationId xmlns:p14="http://schemas.microsoft.com/office/powerpoint/2010/main" val="3654042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1653872" y="2465201"/>
            <a:ext cx="2954704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hola():</a:t>
            </a:r>
          </a:p>
          <a:p>
            <a:r>
              <a:rPr lang="es-ES" sz="2000" dirty="0">
                <a:latin typeface="Consolas"/>
                <a:cs typeface="Consolas"/>
              </a:rPr>
              <a:t>	</a:t>
            </a:r>
            <a:r>
              <a:rPr lang="es-ES" sz="2000" dirty="0" err="1">
                <a:latin typeface="Consolas"/>
                <a:cs typeface="Consolas"/>
              </a:rPr>
              <a:t>print</a:t>
            </a:r>
            <a:r>
              <a:rPr lang="es-ES" sz="2000" dirty="0">
                <a:latin typeface="Consolas"/>
                <a:cs typeface="Consolas"/>
              </a:rPr>
              <a:t>(“hola”)</a:t>
            </a:r>
          </a:p>
          <a:p>
            <a:r>
              <a:rPr lang="es-ES" sz="2000" dirty="0">
                <a:latin typeface="Consolas"/>
                <a:cs typeface="Consolas"/>
              </a:rPr>
              <a:t>	hola()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653872" y="3142821"/>
            <a:ext cx="2954704" cy="29791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7618827" y="2060021"/>
            <a:ext cx="2335973" cy="333982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7583426" y="1690688"/>
            <a:ext cx="8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00B0F0"/>
                </a:solidFill>
                <a:latin typeface="DIN Condensed Bold"/>
                <a:cs typeface="DIN Condensed Bold"/>
              </a:rPr>
              <a:t>Screen</a:t>
            </a:r>
            <a:endParaRPr lang="es-ES" dirty="0">
              <a:solidFill>
                <a:srgbClr val="00B0F0"/>
              </a:solidFill>
              <a:latin typeface="DIN Condensed Bold"/>
              <a:cs typeface="DIN Condensed Bold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618827" y="2084472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hola</a:t>
            </a:r>
          </a:p>
          <a:p>
            <a:r>
              <a:rPr lang="es-ES" dirty="0"/>
              <a:t>hola</a:t>
            </a:r>
          </a:p>
          <a:p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379593A-D5F5-4D62-9A60-6F28FC5C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Función recursiva: ejemplo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74917B76-1CBF-8B21-0B21-E2D58E2A83D1}"/>
              </a:ext>
            </a:extLst>
          </p:cNvPr>
          <p:cNvSpPr txBox="1"/>
          <p:nvPr/>
        </p:nvSpPr>
        <p:spPr>
          <a:xfrm>
            <a:off x="2237200" y="2921168"/>
            <a:ext cx="2954704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hola():</a:t>
            </a:r>
          </a:p>
          <a:p>
            <a:r>
              <a:rPr lang="es-ES" sz="2000" dirty="0">
                <a:latin typeface="Consolas"/>
                <a:cs typeface="Consolas"/>
              </a:rPr>
              <a:t>	</a:t>
            </a:r>
            <a:r>
              <a:rPr lang="es-ES" sz="2000" dirty="0" err="1">
                <a:latin typeface="Consolas"/>
                <a:cs typeface="Consolas"/>
              </a:rPr>
              <a:t>print</a:t>
            </a:r>
            <a:r>
              <a:rPr lang="es-ES" sz="2000" dirty="0">
                <a:latin typeface="Consolas"/>
                <a:cs typeface="Consolas"/>
              </a:rPr>
              <a:t>(“hola”)</a:t>
            </a:r>
          </a:p>
          <a:p>
            <a:r>
              <a:rPr lang="es-ES" sz="2000" dirty="0">
                <a:latin typeface="Consolas"/>
                <a:cs typeface="Consolas"/>
              </a:rPr>
              <a:t>	hola()</a:t>
            </a:r>
          </a:p>
        </p:txBody>
      </p:sp>
      <p:sp>
        <p:nvSpPr>
          <p:cNvPr id="4" name="Rectángulo 1">
            <a:extLst>
              <a:ext uri="{FF2B5EF4-FFF2-40B4-BE49-F238E27FC236}">
                <a16:creationId xmlns:a16="http://schemas.microsoft.com/office/drawing/2014/main" id="{D284A723-6DEA-4C86-12C5-FC9BEB4F8AD6}"/>
              </a:ext>
            </a:extLst>
          </p:cNvPr>
          <p:cNvSpPr/>
          <p:nvPr/>
        </p:nvSpPr>
        <p:spPr>
          <a:xfrm>
            <a:off x="2237200" y="3306180"/>
            <a:ext cx="2954704" cy="29791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575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1653872" y="2465201"/>
            <a:ext cx="2954704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hola():</a:t>
            </a:r>
          </a:p>
          <a:p>
            <a:r>
              <a:rPr lang="es-ES" sz="2000" dirty="0">
                <a:latin typeface="Consolas"/>
                <a:cs typeface="Consolas"/>
              </a:rPr>
              <a:t>	</a:t>
            </a:r>
            <a:r>
              <a:rPr lang="es-ES" sz="2000" dirty="0" err="1">
                <a:latin typeface="Consolas"/>
                <a:cs typeface="Consolas"/>
              </a:rPr>
              <a:t>print</a:t>
            </a:r>
            <a:r>
              <a:rPr lang="es-ES" sz="2000" dirty="0">
                <a:latin typeface="Consolas"/>
                <a:cs typeface="Consolas"/>
              </a:rPr>
              <a:t>(“hola”)</a:t>
            </a:r>
          </a:p>
          <a:p>
            <a:r>
              <a:rPr lang="es-ES" sz="2000" dirty="0">
                <a:latin typeface="Consolas"/>
                <a:cs typeface="Consolas"/>
              </a:rPr>
              <a:t>	hola()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653872" y="3142821"/>
            <a:ext cx="2954704" cy="29791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7618827" y="2060021"/>
            <a:ext cx="2335973" cy="333982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7583426" y="1690688"/>
            <a:ext cx="8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00B0F0"/>
                </a:solidFill>
                <a:latin typeface="DIN Condensed Bold"/>
                <a:cs typeface="DIN Condensed Bold"/>
              </a:rPr>
              <a:t>Screen</a:t>
            </a:r>
            <a:endParaRPr lang="es-ES" dirty="0">
              <a:solidFill>
                <a:srgbClr val="00B0F0"/>
              </a:solidFill>
              <a:latin typeface="DIN Condensed Bold"/>
              <a:cs typeface="DIN Condensed Bold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618827" y="2084472"/>
            <a:ext cx="614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hola</a:t>
            </a:r>
          </a:p>
          <a:p>
            <a:r>
              <a:rPr lang="es-ES" dirty="0"/>
              <a:t>hola</a:t>
            </a:r>
          </a:p>
          <a:p>
            <a:r>
              <a:rPr lang="es-ES" dirty="0"/>
              <a:t>hola</a:t>
            </a:r>
          </a:p>
          <a:p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379593A-D5F5-4D62-9A60-6F28FC5C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Función recursiva: ejemplo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74917B76-1CBF-8B21-0B21-E2D58E2A83D1}"/>
              </a:ext>
            </a:extLst>
          </p:cNvPr>
          <p:cNvSpPr txBox="1"/>
          <p:nvPr/>
        </p:nvSpPr>
        <p:spPr>
          <a:xfrm>
            <a:off x="2237200" y="2921168"/>
            <a:ext cx="2954704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hola():</a:t>
            </a:r>
          </a:p>
          <a:p>
            <a:r>
              <a:rPr lang="es-ES" sz="2000" dirty="0">
                <a:latin typeface="Consolas"/>
                <a:cs typeface="Consolas"/>
              </a:rPr>
              <a:t>	</a:t>
            </a:r>
            <a:r>
              <a:rPr lang="es-ES" sz="2000" dirty="0" err="1">
                <a:latin typeface="Consolas"/>
                <a:cs typeface="Consolas"/>
              </a:rPr>
              <a:t>print</a:t>
            </a:r>
            <a:r>
              <a:rPr lang="es-ES" sz="2000" dirty="0">
                <a:latin typeface="Consolas"/>
                <a:cs typeface="Consolas"/>
              </a:rPr>
              <a:t>(“hola”)</a:t>
            </a:r>
          </a:p>
          <a:p>
            <a:r>
              <a:rPr lang="es-ES" sz="2000" dirty="0">
                <a:latin typeface="Consolas"/>
                <a:cs typeface="Consolas"/>
              </a:rPr>
              <a:t>	hola()</a:t>
            </a:r>
          </a:p>
        </p:txBody>
      </p:sp>
      <p:sp>
        <p:nvSpPr>
          <p:cNvPr id="4" name="Rectángulo 1">
            <a:extLst>
              <a:ext uri="{FF2B5EF4-FFF2-40B4-BE49-F238E27FC236}">
                <a16:creationId xmlns:a16="http://schemas.microsoft.com/office/drawing/2014/main" id="{D284A723-6DEA-4C86-12C5-FC9BEB4F8AD6}"/>
              </a:ext>
            </a:extLst>
          </p:cNvPr>
          <p:cNvSpPr/>
          <p:nvPr/>
        </p:nvSpPr>
        <p:spPr>
          <a:xfrm>
            <a:off x="2237200" y="3598788"/>
            <a:ext cx="2954704" cy="29791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7">
            <a:extLst>
              <a:ext uri="{FF2B5EF4-FFF2-40B4-BE49-F238E27FC236}">
                <a16:creationId xmlns:a16="http://schemas.microsoft.com/office/drawing/2014/main" id="{FC135D2A-7AD8-315E-0987-A1EC7B8C9FE0}"/>
              </a:ext>
            </a:extLst>
          </p:cNvPr>
          <p:cNvSpPr txBox="1"/>
          <p:nvPr/>
        </p:nvSpPr>
        <p:spPr>
          <a:xfrm>
            <a:off x="2820528" y="3428999"/>
            <a:ext cx="2954704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hola():</a:t>
            </a:r>
          </a:p>
          <a:p>
            <a:r>
              <a:rPr lang="es-ES" sz="2000" dirty="0">
                <a:latin typeface="Consolas"/>
                <a:cs typeface="Consolas"/>
              </a:rPr>
              <a:t>	</a:t>
            </a:r>
            <a:r>
              <a:rPr lang="es-ES" sz="2000" dirty="0" err="1">
                <a:latin typeface="Consolas"/>
                <a:cs typeface="Consolas"/>
              </a:rPr>
              <a:t>print</a:t>
            </a:r>
            <a:r>
              <a:rPr lang="es-ES" sz="2000" dirty="0">
                <a:latin typeface="Consolas"/>
                <a:cs typeface="Consolas"/>
              </a:rPr>
              <a:t>(“hola”)</a:t>
            </a:r>
          </a:p>
          <a:p>
            <a:r>
              <a:rPr lang="es-ES" sz="2000" dirty="0">
                <a:latin typeface="Consolas"/>
                <a:cs typeface="Consolas"/>
              </a:rPr>
              <a:t>	hola()</a:t>
            </a:r>
          </a:p>
        </p:txBody>
      </p:sp>
      <p:sp>
        <p:nvSpPr>
          <p:cNvPr id="7" name="Rectángulo 1">
            <a:extLst>
              <a:ext uri="{FF2B5EF4-FFF2-40B4-BE49-F238E27FC236}">
                <a16:creationId xmlns:a16="http://schemas.microsoft.com/office/drawing/2014/main" id="{F33EC2A5-772D-CB08-363E-9348318F2B44}"/>
              </a:ext>
            </a:extLst>
          </p:cNvPr>
          <p:cNvSpPr/>
          <p:nvPr/>
        </p:nvSpPr>
        <p:spPr>
          <a:xfrm>
            <a:off x="2820528" y="3814011"/>
            <a:ext cx="2954704" cy="29791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7A190C-2647-3C39-DAC9-E9B4CB12EB44}"/>
              </a:ext>
            </a:extLst>
          </p:cNvPr>
          <p:cNvSpPr txBox="1"/>
          <p:nvPr/>
        </p:nvSpPr>
        <p:spPr>
          <a:xfrm>
            <a:off x="2820528" y="5219175"/>
            <a:ext cx="284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800" dirty="0">
                <a:solidFill>
                  <a:schemeClr val="accent2">
                    <a:lumMod val="75000"/>
                  </a:schemeClr>
                </a:solidFill>
              </a:rPr>
              <a:t>¿Algún problema?</a:t>
            </a:r>
          </a:p>
        </p:txBody>
      </p:sp>
    </p:spTree>
    <p:extLst>
      <p:ext uri="{BB962C8B-B14F-4D97-AF65-F5344CB8AC3E}">
        <p14:creationId xmlns:p14="http://schemas.microsoft.com/office/powerpoint/2010/main" val="315495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73A71-7E61-475A-B61F-B9A800143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Función recursiva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7DFD43-A7BA-4565-9224-98B5F74F0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  <a:p>
            <a:endParaRPr lang="es-CL" dirty="0"/>
          </a:p>
          <a:p>
            <a:r>
              <a:rPr lang="es-CL" dirty="0"/>
              <a:t>Una función recursiva tiene dos partes:</a:t>
            </a:r>
          </a:p>
          <a:p>
            <a:pPr lvl="1"/>
            <a:r>
              <a:rPr lang="es-CL" dirty="0"/>
              <a:t>Una o más llamadas recursivas</a:t>
            </a:r>
          </a:p>
          <a:p>
            <a:pPr lvl="1"/>
            <a:r>
              <a:rPr lang="es-CL" dirty="0"/>
              <a:t>Una o más condiciones de término</a:t>
            </a:r>
          </a:p>
          <a:p>
            <a:pPr lvl="1"/>
            <a:endParaRPr lang="es-CL" dirty="0"/>
          </a:p>
          <a:p>
            <a:pPr lvl="1"/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1CACC18-A299-4FAB-8AFB-368FD1DD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4FA7983-ABDB-4380-B827-80BF6CE0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52657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3668474" y="2644170"/>
            <a:ext cx="4855052" cy="156966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/>
                <a:cs typeface="Consolas"/>
              </a:rPr>
              <a:t>function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suma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err="1">
                <a:latin typeface="Consolas"/>
                <a:cs typeface="Consolas"/>
              </a:rPr>
              <a:t>a,b</a:t>
            </a:r>
            <a:r>
              <a:rPr lang="en-US" sz="2400" dirty="0">
                <a:latin typeface="Consolas"/>
                <a:cs typeface="Consolas"/>
              </a:rPr>
              <a:t>):</a:t>
            </a:r>
          </a:p>
          <a:p>
            <a:r>
              <a:rPr lang="en-US" sz="2400" b="1" dirty="0">
                <a:latin typeface="Consolas"/>
                <a:cs typeface="Consolas"/>
              </a:rPr>
              <a:t>	if</a:t>
            </a:r>
            <a:r>
              <a:rPr lang="en-US" sz="2400" dirty="0">
                <a:latin typeface="Consolas"/>
                <a:cs typeface="Consolas"/>
              </a:rPr>
              <a:t>(b==0):</a:t>
            </a:r>
          </a:p>
          <a:p>
            <a:r>
              <a:rPr lang="en-US" sz="2400" dirty="0">
                <a:latin typeface="Consolas"/>
                <a:cs typeface="Consolas"/>
              </a:rPr>
              <a:t>         </a:t>
            </a:r>
            <a:r>
              <a:rPr lang="en-US" sz="2400" b="1" dirty="0">
                <a:latin typeface="Consolas"/>
                <a:cs typeface="Consolas"/>
              </a:rPr>
              <a:t>return</a:t>
            </a:r>
            <a:r>
              <a:rPr lang="en-US" sz="2400" dirty="0">
                <a:latin typeface="Consolas"/>
                <a:cs typeface="Consolas"/>
              </a:rPr>
              <a:t> a</a:t>
            </a:r>
          </a:p>
          <a:p>
            <a:r>
              <a:rPr lang="en-US" sz="2400" b="1" dirty="0">
                <a:latin typeface="Consolas"/>
                <a:cs typeface="Consolas"/>
              </a:rPr>
              <a:t>	return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suma</a:t>
            </a:r>
            <a:r>
              <a:rPr lang="en-US" sz="2400" dirty="0">
                <a:latin typeface="Consolas"/>
                <a:cs typeface="Consolas"/>
              </a:rPr>
              <a:t>(a+1,b-1)</a:t>
            </a:r>
            <a:endParaRPr lang="es-ES" sz="2400" dirty="0">
              <a:latin typeface="Consolas"/>
              <a:cs typeface="Consola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E8E7C55-A1D5-4FD2-8853-5705FC6A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3738500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2444</TotalTime>
  <Words>834</Words>
  <Application>Microsoft Macintosh PowerPoint</Application>
  <PresentationFormat>Widescreen</PresentationFormat>
  <Paragraphs>136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Consolas</vt:lpstr>
      <vt:lpstr>DIN Condensed Bold</vt:lpstr>
      <vt:lpstr>Office Theme</vt:lpstr>
      <vt:lpstr>Recursión</vt:lpstr>
      <vt:lpstr>PowerPoint Presentation</vt:lpstr>
      <vt:lpstr>¿Qué es recursión?</vt:lpstr>
      <vt:lpstr>Función recursiva: ejemplo</vt:lpstr>
      <vt:lpstr>Función recursiva: ejemplo</vt:lpstr>
      <vt:lpstr>Función recursiva: ejemplo</vt:lpstr>
      <vt:lpstr>Función recursiva: ejemplo</vt:lpstr>
      <vt:lpstr>Función recursiva</vt:lpstr>
      <vt:lpstr>Ejemplo</vt:lpstr>
      <vt:lpstr>Ejercicios #1 (Use recursión!)</vt:lpstr>
      <vt:lpstr>Ejercicios #2 (Use recursión!)</vt:lpstr>
      <vt:lpstr>Complejidad tiempo</vt:lpstr>
      <vt:lpstr>Ecuaciones recursivas</vt:lpstr>
      <vt:lpstr>Ecuaciones recursivas: ejemplos</vt:lpstr>
      <vt:lpstr>Ecuaciones recursivas: ejemplos</vt:lpstr>
      <vt:lpstr>Ecuaciones recursivas: ejemplos</vt:lpstr>
      <vt:lpstr>Ejercicio #3</vt:lpstr>
      <vt:lpstr>Posible respuesta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Recursión</dc:title>
  <dc:creator>Danilo Bórquez Paredes</dc:creator>
  <cp:lastModifiedBy>Miguel Angel Romero Orth</cp:lastModifiedBy>
  <cp:revision>105</cp:revision>
  <dcterms:created xsi:type="dcterms:W3CDTF">2020-04-02T23:37:14Z</dcterms:created>
  <dcterms:modified xsi:type="dcterms:W3CDTF">2023-03-28T12:46:47Z</dcterms:modified>
</cp:coreProperties>
</file>