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2"/>
  </p:notesMasterIdLst>
  <p:sldIdLst>
    <p:sldId id="256" r:id="rId2"/>
    <p:sldId id="320" r:id="rId3"/>
    <p:sldId id="321" r:id="rId4"/>
    <p:sldId id="324" r:id="rId5"/>
    <p:sldId id="322" r:id="rId6"/>
    <p:sldId id="323" r:id="rId7"/>
    <p:sldId id="326" r:id="rId8"/>
    <p:sldId id="327" r:id="rId9"/>
    <p:sldId id="329" r:id="rId10"/>
    <p:sldId id="330" r:id="rId11"/>
    <p:sldId id="331" r:id="rId12"/>
    <p:sldId id="332" r:id="rId13"/>
    <p:sldId id="334" r:id="rId14"/>
    <p:sldId id="335" r:id="rId15"/>
    <p:sldId id="336" r:id="rId16"/>
    <p:sldId id="337" r:id="rId17"/>
    <p:sldId id="339" r:id="rId18"/>
    <p:sldId id="341" r:id="rId19"/>
    <p:sldId id="344" r:id="rId20"/>
    <p:sldId id="345" r:id="rId21"/>
    <p:sldId id="346" r:id="rId22"/>
    <p:sldId id="347" r:id="rId23"/>
    <p:sldId id="349" r:id="rId24"/>
    <p:sldId id="350" r:id="rId25"/>
    <p:sldId id="351" r:id="rId26"/>
    <p:sldId id="353" r:id="rId27"/>
    <p:sldId id="354" r:id="rId28"/>
    <p:sldId id="306" r:id="rId29"/>
    <p:sldId id="356" r:id="rId30"/>
    <p:sldId id="357" r:id="rId31"/>
    <p:sldId id="362" r:id="rId32"/>
    <p:sldId id="361" r:id="rId33"/>
    <p:sldId id="364" r:id="rId34"/>
    <p:sldId id="372" r:id="rId35"/>
    <p:sldId id="363" r:id="rId36"/>
    <p:sldId id="376" r:id="rId37"/>
    <p:sldId id="378" r:id="rId38"/>
    <p:sldId id="379" r:id="rId39"/>
    <p:sldId id="365" r:id="rId40"/>
    <p:sldId id="380" r:id="rId4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FF2F92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EE22FF-CC47-4502-98D9-EA177686A54B}" v="2" dt="2021-08-01T20:58:42.2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95"/>
    <p:restoredTop sz="94859"/>
  </p:normalViewPr>
  <p:slideViewPr>
    <p:cSldViewPr snapToGrid="0">
      <p:cViewPr varScale="1">
        <p:scale>
          <a:sx n="101" d="100"/>
          <a:sy n="101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Ignacio Saez San Juan" userId="S::sebastian.saez@edu.uai.cl::63f3e4e4-e07a-4a9d-914f-e1ffa3cc8989" providerId="AD" clId="Web-{2C0220CC-76EE-A3E4-55A0-91FF33C94ED6}"/>
    <pc:docChg chg="modSld">
      <pc:chgData name="Sebastian Ignacio Saez San Juan" userId="S::sebastian.saez@edu.uai.cl::63f3e4e4-e07a-4a9d-914f-e1ffa3cc8989" providerId="AD" clId="Web-{2C0220CC-76EE-A3E4-55A0-91FF33C94ED6}" dt="2021-03-05T19:30:39.850" v="13" actId="1076"/>
      <pc:docMkLst>
        <pc:docMk/>
      </pc:docMkLst>
      <pc:sldChg chg="addSp delSp modSp">
        <pc:chgData name="Sebastian Ignacio Saez San Juan" userId="S::sebastian.saez@edu.uai.cl::63f3e4e4-e07a-4a9d-914f-e1ffa3cc8989" providerId="AD" clId="Web-{2C0220CC-76EE-A3E4-55A0-91FF33C94ED6}" dt="2021-03-05T19:30:39.850" v="13" actId="1076"/>
        <pc:sldMkLst>
          <pc:docMk/>
          <pc:sldMk cId="1483321011" sldId="258"/>
        </pc:sldMkLst>
        <pc:spChg chg="mod">
          <ac:chgData name="Sebastian Ignacio Saez San Juan" userId="S::sebastian.saez@edu.uai.cl::63f3e4e4-e07a-4a9d-914f-e1ffa3cc8989" providerId="AD" clId="Web-{2C0220CC-76EE-A3E4-55A0-91FF33C94ED6}" dt="2021-03-05T19:29:57.380" v="1" actId="1076"/>
          <ac:spMkLst>
            <pc:docMk/>
            <pc:sldMk cId="1483321011" sldId="258"/>
            <ac:spMk id="3" creationId="{60AEBE7F-F4E6-461B-854C-74A93F076063}"/>
          </ac:spMkLst>
        </pc:spChg>
        <pc:spChg chg="add mod">
          <ac:chgData name="Sebastian Ignacio Saez San Juan" userId="S::sebastian.saez@edu.uai.cl::63f3e4e4-e07a-4a9d-914f-e1ffa3cc8989" providerId="AD" clId="Web-{2C0220CC-76EE-A3E4-55A0-91FF33C94ED6}" dt="2021-03-05T19:30:39.850" v="13" actId="1076"/>
          <ac:spMkLst>
            <pc:docMk/>
            <pc:sldMk cId="1483321011" sldId="258"/>
            <ac:spMk id="7" creationId="{6706BDFE-9D97-42D0-81D8-C7C2C1446916}"/>
          </ac:spMkLst>
        </pc:spChg>
        <pc:spChg chg="add del">
          <ac:chgData name="Sebastian Ignacio Saez San Juan" userId="S::sebastian.saez@edu.uai.cl::63f3e4e4-e07a-4a9d-914f-e1ffa3cc8989" providerId="AD" clId="Web-{2C0220CC-76EE-A3E4-55A0-91FF33C94ED6}" dt="2021-03-05T19:30:06.115" v="4"/>
          <ac:spMkLst>
            <pc:docMk/>
            <pc:sldMk cId="1483321011" sldId="258"/>
            <ac:spMk id="8" creationId="{8DA2E1C9-1DD5-4B31-A3E7-BADDD4168C46}"/>
          </ac:spMkLst>
        </pc:spChg>
      </pc:sldChg>
    </pc:docChg>
  </pc:docChgLst>
  <pc:docChgLst>
    <pc:chgData name="Danilo Bórquez Paredes" userId="a389b8938e5de1e4" providerId="LiveId" clId="{8805E4E5-3AAE-4A0F-88EA-4A3ABC9176FB}"/>
    <pc:docChg chg="delSld modSld">
      <pc:chgData name="Danilo Bórquez Paredes" userId="a389b8938e5de1e4" providerId="LiveId" clId="{8805E4E5-3AAE-4A0F-88EA-4A3ABC9176FB}" dt="2021-02-19T13:23:18.445" v="31" actId="47"/>
      <pc:docMkLst>
        <pc:docMk/>
      </pc:docMkLst>
      <pc:sldChg chg="modSp">
        <pc:chgData name="Danilo Bórquez Paredes" userId="a389b8938e5de1e4" providerId="LiveId" clId="{8805E4E5-3AAE-4A0F-88EA-4A3ABC9176FB}" dt="2021-02-19T13:22:29.492" v="30" actId="122"/>
        <pc:sldMkLst>
          <pc:docMk/>
          <pc:sldMk cId="1483321011" sldId="258"/>
        </pc:sldMkLst>
        <pc:spChg chg="mod">
          <ac:chgData name="Danilo Bórquez Paredes" userId="a389b8938e5de1e4" providerId="LiveId" clId="{8805E4E5-3AAE-4A0F-88EA-4A3ABC9176FB}" dt="2021-02-19T13:22:29.492" v="30" actId="122"/>
          <ac:spMkLst>
            <pc:docMk/>
            <pc:sldMk cId="1483321011" sldId="258"/>
            <ac:spMk id="3" creationId="{60AEBE7F-F4E6-461B-854C-74A93F076063}"/>
          </ac:spMkLst>
        </pc:spChg>
      </pc:sldChg>
      <pc:sldChg chg="del">
        <pc:chgData name="Danilo Bórquez Paredes" userId="a389b8938e5de1e4" providerId="LiveId" clId="{8805E4E5-3AAE-4A0F-88EA-4A3ABC9176FB}" dt="2021-02-19T13:23:18.445" v="31" actId="47"/>
        <pc:sldMkLst>
          <pc:docMk/>
          <pc:sldMk cId="2829969047" sldId="259"/>
        </pc:sldMkLst>
      </pc:sldChg>
    </pc:docChg>
  </pc:docChgLst>
  <pc:docChgLst>
    <pc:chgData name="Danilo Bórquez Paredes" userId="a389b8938e5de1e4" providerId="LiveId" clId="{6B465591-089C-40CD-97B0-BDFB30E3255D}"/>
    <pc:docChg chg="custSel modSld">
      <pc:chgData name="Danilo Bórquez Paredes" userId="a389b8938e5de1e4" providerId="LiveId" clId="{6B465591-089C-40CD-97B0-BDFB30E3255D}" dt="2020-03-09T01:51:39.404" v="13" actId="20577"/>
      <pc:docMkLst>
        <pc:docMk/>
      </pc:docMkLst>
      <pc:sldChg chg="modSp mod">
        <pc:chgData name="Danilo Bórquez Paredes" userId="a389b8938e5de1e4" providerId="LiveId" clId="{6B465591-089C-40CD-97B0-BDFB30E3255D}" dt="2020-03-09T01:51:39.404" v="13" actId="20577"/>
        <pc:sldMkLst>
          <pc:docMk/>
          <pc:sldMk cId="3467162960" sldId="256"/>
        </pc:sldMkLst>
        <pc:spChg chg="mod">
          <ac:chgData name="Danilo Bórquez Paredes" userId="a389b8938e5de1e4" providerId="LiveId" clId="{6B465591-089C-40CD-97B0-BDFB30E3255D}" dt="2020-03-09T01:51:39.404" v="13" actId="20577"/>
          <ac:spMkLst>
            <pc:docMk/>
            <pc:sldMk cId="3467162960" sldId="256"/>
            <ac:spMk id="2" creationId="{FC53305F-346E-4733-AE05-DB3727BFF1A7}"/>
          </ac:spMkLst>
        </pc:spChg>
      </pc:sldChg>
    </pc:docChg>
  </pc:docChgLst>
  <pc:docChgLst>
    <pc:chgData name="Sebastian Ignacio Saez San Juan" userId="S::sebastian.saez@edu.uai.cl::63f3e4e4-e07a-4a9d-914f-e1ffa3cc8989" providerId="AD" clId="Web-{D960B19F-B06F-B000-FB21-F1380A865E0C}"/>
    <pc:docChg chg="modSld">
      <pc:chgData name="Sebastian Ignacio Saez San Juan" userId="S::sebastian.saez@edu.uai.cl::63f3e4e4-e07a-4a9d-914f-e1ffa3cc8989" providerId="AD" clId="Web-{D960B19F-B06F-B000-FB21-F1380A865E0C}" dt="2021-03-05T19:33:40.595" v="7" actId="20577"/>
      <pc:docMkLst>
        <pc:docMk/>
      </pc:docMkLst>
      <pc:sldChg chg="delSp">
        <pc:chgData name="Sebastian Ignacio Saez San Juan" userId="S::sebastian.saez@edu.uai.cl::63f3e4e4-e07a-4a9d-914f-e1ffa3cc8989" providerId="AD" clId="Web-{D960B19F-B06F-B000-FB21-F1380A865E0C}" dt="2021-03-05T19:33:04.516" v="1"/>
        <pc:sldMkLst>
          <pc:docMk/>
          <pc:sldMk cId="3467162960" sldId="256"/>
        </pc:sldMkLst>
        <pc:spChg chg="del">
          <ac:chgData name="Sebastian Ignacio Saez San Juan" userId="S::sebastian.saez@edu.uai.cl::63f3e4e4-e07a-4a9d-914f-e1ffa3cc8989" providerId="AD" clId="Web-{D960B19F-B06F-B000-FB21-F1380A865E0C}" dt="2021-03-05T19:33:04.516" v="1"/>
          <ac:spMkLst>
            <pc:docMk/>
            <pc:sldMk cId="3467162960" sldId="256"/>
            <ac:spMk id="3" creationId="{A02A22E8-60CF-4BEE-A1E7-E339F7A07D40}"/>
          </ac:spMkLst>
        </pc:spChg>
      </pc:sldChg>
      <pc:sldChg chg="delSp">
        <pc:chgData name="Sebastian Ignacio Saez San Juan" userId="S::sebastian.saez@edu.uai.cl::63f3e4e4-e07a-4a9d-914f-e1ffa3cc8989" providerId="AD" clId="Web-{D960B19F-B06F-B000-FB21-F1380A865E0C}" dt="2021-03-05T19:33:00.313" v="0"/>
        <pc:sldMkLst>
          <pc:docMk/>
          <pc:sldMk cId="4171591013" sldId="260"/>
        </pc:sldMkLst>
        <pc:spChg chg="del">
          <ac:chgData name="Sebastian Ignacio Saez San Juan" userId="S::sebastian.saez@edu.uai.cl::63f3e4e4-e07a-4a9d-914f-e1ffa3cc8989" providerId="AD" clId="Web-{D960B19F-B06F-B000-FB21-F1380A865E0C}" dt="2021-03-05T19:33:00.313" v="0"/>
          <ac:spMkLst>
            <pc:docMk/>
            <pc:sldMk cId="4171591013" sldId="260"/>
            <ac:spMk id="7" creationId="{394DCE35-299E-4DCB-83EB-3519FB5F519F}"/>
          </ac:spMkLst>
        </pc:spChg>
      </pc:sldChg>
      <pc:sldChg chg="modSp">
        <pc:chgData name="Sebastian Ignacio Saez San Juan" userId="S::sebastian.saez@edu.uai.cl::63f3e4e4-e07a-4a9d-914f-e1ffa3cc8989" providerId="AD" clId="Web-{D960B19F-B06F-B000-FB21-F1380A865E0C}" dt="2021-03-05T19:33:40.595" v="7" actId="20577"/>
        <pc:sldMkLst>
          <pc:docMk/>
          <pc:sldMk cId="1303614106" sldId="262"/>
        </pc:sldMkLst>
        <pc:spChg chg="mod">
          <ac:chgData name="Sebastian Ignacio Saez San Juan" userId="S::sebastian.saez@edu.uai.cl::63f3e4e4-e07a-4a9d-914f-e1ffa3cc8989" providerId="AD" clId="Web-{D960B19F-B06F-B000-FB21-F1380A865E0C}" dt="2021-03-05T19:33:40.595" v="7" actId="20577"/>
          <ac:spMkLst>
            <pc:docMk/>
            <pc:sldMk cId="1303614106" sldId="262"/>
            <ac:spMk id="7" creationId="{9E5FC61D-8654-4381-80F1-4C10529228F8}"/>
          </ac:spMkLst>
        </pc:spChg>
      </pc:sldChg>
    </pc:docChg>
  </pc:docChgLst>
  <pc:docChgLst>
    <pc:chgData name="Danilo  Eduardo Borquez Paredes" userId="f7672ff8-f758-4983-b174-3e9dba56af4d" providerId="ADAL" clId="{77EE22FF-CC47-4502-98D9-EA177686A54B}"/>
    <pc:docChg chg="custSel addSld modSld">
      <pc:chgData name="Danilo  Eduardo Borquez Paredes" userId="f7672ff8-f758-4983-b174-3e9dba56af4d" providerId="ADAL" clId="{77EE22FF-CC47-4502-98D9-EA177686A54B}" dt="2021-08-02T12:15:31.416" v="192" actId="478"/>
      <pc:docMkLst>
        <pc:docMk/>
      </pc:docMkLst>
      <pc:sldChg chg="delSp modSp add mod">
        <pc:chgData name="Danilo  Eduardo Borquez Paredes" userId="f7672ff8-f758-4983-b174-3e9dba56af4d" providerId="ADAL" clId="{77EE22FF-CC47-4502-98D9-EA177686A54B}" dt="2021-08-02T12:15:31.416" v="192" actId="478"/>
        <pc:sldMkLst>
          <pc:docMk/>
          <pc:sldMk cId="81803779" sldId="274"/>
        </pc:sldMkLst>
        <pc:spChg chg="mod">
          <ac:chgData name="Danilo  Eduardo Borquez Paredes" userId="f7672ff8-f758-4983-b174-3e9dba56af4d" providerId="ADAL" clId="{77EE22FF-CC47-4502-98D9-EA177686A54B}" dt="2021-08-01T20:58:09.564" v="21" actId="20577"/>
          <ac:spMkLst>
            <pc:docMk/>
            <pc:sldMk cId="81803779" sldId="274"/>
            <ac:spMk id="2" creationId="{1414B347-D4A9-4286-B777-0A435E984B1E}"/>
          </ac:spMkLst>
        </pc:spChg>
        <pc:spChg chg="mod">
          <ac:chgData name="Danilo  Eduardo Borquez Paredes" userId="f7672ff8-f758-4983-b174-3e9dba56af4d" providerId="ADAL" clId="{77EE22FF-CC47-4502-98D9-EA177686A54B}" dt="2021-08-01T20:59:40.301" v="191" actId="20577"/>
          <ac:spMkLst>
            <pc:docMk/>
            <pc:sldMk cId="81803779" sldId="274"/>
            <ac:spMk id="3" creationId="{60AEBE7F-F4E6-461B-854C-74A93F076063}"/>
          </ac:spMkLst>
        </pc:spChg>
        <pc:spChg chg="del">
          <ac:chgData name="Danilo  Eduardo Borquez Paredes" userId="f7672ff8-f758-4983-b174-3e9dba56af4d" providerId="ADAL" clId="{77EE22FF-CC47-4502-98D9-EA177686A54B}" dt="2021-08-01T20:59:12.913" v="133" actId="478"/>
          <ac:spMkLst>
            <pc:docMk/>
            <pc:sldMk cId="81803779" sldId="274"/>
            <ac:spMk id="6" creationId="{D6921924-8AF7-439E-B9CF-10D558CB9111}"/>
          </ac:spMkLst>
        </pc:spChg>
        <pc:spChg chg="del">
          <ac:chgData name="Danilo  Eduardo Borquez Paredes" userId="f7672ff8-f758-4983-b174-3e9dba56af4d" providerId="ADAL" clId="{77EE22FF-CC47-4502-98D9-EA177686A54B}" dt="2021-08-02T12:15:31.416" v="192" actId="478"/>
          <ac:spMkLst>
            <pc:docMk/>
            <pc:sldMk cId="81803779" sldId="274"/>
            <ac:spMk id="7" creationId="{6706BDFE-9D97-42D0-81D8-C7C2C1446916}"/>
          </ac:spMkLst>
        </pc:spChg>
      </pc:sldChg>
    </pc:docChg>
  </pc:docChgLst>
  <pc:docChgLst>
    <pc:chgData name="Danilo Borquez Paredes" userId="4cf6673e-e8a8-4ddd-851d-6bf0086853e3" providerId="ADAL" clId="{047E42AD-259C-462F-984F-DE5840CFC7E5}"/>
    <pc:docChg chg="custSel modSld modNotesMaster">
      <pc:chgData name="Danilo Borquez Paredes" userId="4cf6673e-e8a8-4ddd-851d-6bf0086853e3" providerId="ADAL" clId="{047E42AD-259C-462F-984F-DE5840CFC7E5}" dt="2021-03-04T09:31:36.899" v="14" actId="478"/>
      <pc:docMkLst>
        <pc:docMk/>
      </pc:docMkLst>
      <pc:sldChg chg="addSp delSp mod">
        <pc:chgData name="Danilo Borquez Paredes" userId="4cf6673e-e8a8-4ddd-851d-6bf0086853e3" providerId="ADAL" clId="{047E42AD-259C-462F-984F-DE5840CFC7E5}" dt="2021-03-04T09:31:03.492" v="4" actId="478"/>
        <pc:sldMkLst>
          <pc:docMk/>
          <pc:sldMk cId="3467162960" sldId="256"/>
        </pc:sldMkLst>
        <pc:inkChg chg="add del">
          <ac:chgData name="Danilo Borquez Paredes" userId="4cf6673e-e8a8-4ddd-851d-6bf0086853e3" providerId="ADAL" clId="{047E42AD-259C-462F-984F-DE5840CFC7E5}" dt="2021-03-04T09:31:03.492" v="4" actId="478"/>
          <ac:inkMkLst>
            <pc:docMk/>
            <pc:sldMk cId="3467162960" sldId="256"/>
            <ac:inkMk id="6" creationId="{38209553-3A5B-44AE-937D-D7479DC5C647}"/>
          </ac:inkMkLst>
        </pc:inkChg>
      </pc:sldChg>
      <pc:sldChg chg="addSp delSp mod">
        <pc:chgData name="Danilo Borquez Paredes" userId="4cf6673e-e8a8-4ddd-851d-6bf0086853e3" providerId="ADAL" clId="{047E42AD-259C-462F-984F-DE5840CFC7E5}" dt="2021-03-04T09:31:06.208" v="5" actId="478"/>
        <pc:sldMkLst>
          <pc:docMk/>
          <pc:sldMk cId="1483321011" sldId="258"/>
        </pc:sldMkLst>
        <pc:inkChg chg="add del">
          <ac:chgData name="Danilo Borquez Paredes" userId="4cf6673e-e8a8-4ddd-851d-6bf0086853e3" providerId="ADAL" clId="{047E42AD-259C-462F-984F-DE5840CFC7E5}" dt="2021-03-04T09:31:06.208" v="5" actId="478"/>
          <ac:inkMkLst>
            <pc:docMk/>
            <pc:sldMk cId="1483321011" sldId="258"/>
            <ac:inkMk id="7" creationId="{39BA0004-3165-4137-91FE-B1A9406937A6}"/>
          </ac:inkMkLst>
        </pc:inkChg>
      </pc:sldChg>
      <pc:sldChg chg="addSp delSp mod">
        <pc:chgData name="Danilo Borquez Paredes" userId="4cf6673e-e8a8-4ddd-851d-6bf0086853e3" providerId="ADAL" clId="{047E42AD-259C-462F-984F-DE5840CFC7E5}" dt="2021-03-04T09:31:09.623" v="6" actId="478"/>
        <pc:sldMkLst>
          <pc:docMk/>
          <pc:sldMk cId="1303614106" sldId="262"/>
        </pc:sldMkLst>
        <pc:inkChg chg="add del">
          <ac:chgData name="Danilo Borquez Paredes" userId="4cf6673e-e8a8-4ddd-851d-6bf0086853e3" providerId="ADAL" clId="{047E42AD-259C-462F-984F-DE5840CFC7E5}" dt="2021-03-04T09:31:09.623" v="6" actId="478"/>
          <ac:inkMkLst>
            <pc:docMk/>
            <pc:sldMk cId="1303614106" sldId="262"/>
            <ac:inkMk id="2" creationId="{3DED49B2-F42C-4956-BC04-9FCA9E336B56}"/>
          </ac:inkMkLst>
        </pc:inkChg>
      </pc:sldChg>
      <pc:sldChg chg="addSp delSp mod">
        <pc:chgData name="Danilo Borquez Paredes" userId="4cf6673e-e8a8-4ddd-851d-6bf0086853e3" providerId="ADAL" clId="{047E42AD-259C-462F-984F-DE5840CFC7E5}" dt="2021-03-04T09:31:13.209" v="7" actId="478"/>
        <pc:sldMkLst>
          <pc:docMk/>
          <pc:sldMk cId="2104111099" sldId="264"/>
        </pc:sldMkLst>
        <pc:inkChg chg="add del">
          <ac:chgData name="Danilo Borquez Paredes" userId="4cf6673e-e8a8-4ddd-851d-6bf0086853e3" providerId="ADAL" clId="{047E42AD-259C-462F-984F-DE5840CFC7E5}" dt="2021-03-04T09:31:13.209" v="7" actId="478"/>
          <ac:inkMkLst>
            <pc:docMk/>
            <pc:sldMk cId="2104111099" sldId="264"/>
            <ac:inkMk id="11" creationId="{CAB2C8F1-8E25-40D3-B3E3-FDF8A26B3488}"/>
          </ac:inkMkLst>
        </pc:inkChg>
      </pc:sldChg>
      <pc:sldChg chg="addSp delSp mod">
        <pc:chgData name="Danilo Borquez Paredes" userId="4cf6673e-e8a8-4ddd-851d-6bf0086853e3" providerId="ADAL" clId="{047E42AD-259C-462F-984F-DE5840CFC7E5}" dt="2021-03-04T09:31:16.586" v="8" actId="478"/>
        <pc:sldMkLst>
          <pc:docMk/>
          <pc:sldMk cId="1621782704" sldId="265"/>
        </pc:sldMkLst>
        <pc:inkChg chg="add del">
          <ac:chgData name="Danilo Borquez Paredes" userId="4cf6673e-e8a8-4ddd-851d-6bf0086853e3" providerId="ADAL" clId="{047E42AD-259C-462F-984F-DE5840CFC7E5}" dt="2021-03-04T09:31:16.586" v="8" actId="478"/>
          <ac:inkMkLst>
            <pc:docMk/>
            <pc:sldMk cId="1621782704" sldId="265"/>
            <ac:inkMk id="20" creationId="{290C96D2-A71E-42E3-B919-50591218E0C9}"/>
          </ac:inkMkLst>
        </pc:inkChg>
      </pc:sldChg>
      <pc:sldChg chg="addSp delSp mod">
        <pc:chgData name="Danilo Borquez Paredes" userId="4cf6673e-e8a8-4ddd-851d-6bf0086853e3" providerId="ADAL" clId="{047E42AD-259C-462F-984F-DE5840CFC7E5}" dt="2021-03-04T09:31:19.889" v="9" actId="478"/>
        <pc:sldMkLst>
          <pc:docMk/>
          <pc:sldMk cId="1220880808" sldId="266"/>
        </pc:sldMkLst>
        <pc:inkChg chg="add del">
          <ac:chgData name="Danilo Borquez Paredes" userId="4cf6673e-e8a8-4ddd-851d-6bf0086853e3" providerId="ADAL" clId="{047E42AD-259C-462F-984F-DE5840CFC7E5}" dt="2021-03-04T09:31:19.889" v="9" actId="478"/>
          <ac:inkMkLst>
            <pc:docMk/>
            <pc:sldMk cId="1220880808" sldId="266"/>
            <ac:inkMk id="27" creationId="{433C1ED2-26CE-4FC8-87CB-02494F54D6AF}"/>
          </ac:inkMkLst>
        </pc:inkChg>
      </pc:sldChg>
      <pc:sldChg chg="addSp delSp mod">
        <pc:chgData name="Danilo Borquez Paredes" userId="4cf6673e-e8a8-4ddd-851d-6bf0086853e3" providerId="ADAL" clId="{047E42AD-259C-462F-984F-DE5840CFC7E5}" dt="2021-03-04T09:31:22.226" v="10" actId="478"/>
        <pc:sldMkLst>
          <pc:docMk/>
          <pc:sldMk cId="252637547" sldId="267"/>
        </pc:sldMkLst>
        <pc:inkChg chg="add del">
          <ac:chgData name="Danilo Borquez Paredes" userId="4cf6673e-e8a8-4ddd-851d-6bf0086853e3" providerId="ADAL" clId="{047E42AD-259C-462F-984F-DE5840CFC7E5}" dt="2021-03-04T09:31:22.226" v="10" actId="478"/>
          <ac:inkMkLst>
            <pc:docMk/>
            <pc:sldMk cId="252637547" sldId="267"/>
            <ac:inkMk id="31" creationId="{1657E017-0392-4F2C-870C-66BB7F1F8838}"/>
          </ac:inkMkLst>
        </pc:inkChg>
      </pc:sldChg>
      <pc:sldChg chg="addSp delSp mod">
        <pc:chgData name="Danilo Borquez Paredes" userId="4cf6673e-e8a8-4ddd-851d-6bf0086853e3" providerId="ADAL" clId="{047E42AD-259C-462F-984F-DE5840CFC7E5}" dt="2021-03-04T09:31:28.800" v="11" actId="478"/>
        <pc:sldMkLst>
          <pc:docMk/>
          <pc:sldMk cId="3433438528" sldId="270"/>
        </pc:sldMkLst>
        <pc:inkChg chg="add del">
          <ac:chgData name="Danilo Borquez Paredes" userId="4cf6673e-e8a8-4ddd-851d-6bf0086853e3" providerId="ADAL" clId="{047E42AD-259C-462F-984F-DE5840CFC7E5}" dt="2021-03-04T09:31:28.800" v="11" actId="478"/>
          <ac:inkMkLst>
            <pc:docMk/>
            <pc:sldMk cId="3433438528" sldId="270"/>
            <ac:inkMk id="33" creationId="{126B4258-7D7D-41E8-9D7C-CA4CD1E59F5D}"/>
          </ac:inkMkLst>
        </pc:inkChg>
      </pc:sldChg>
      <pc:sldChg chg="addSp delSp mod">
        <pc:chgData name="Danilo Borquez Paredes" userId="4cf6673e-e8a8-4ddd-851d-6bf0086853e3" providerId="ADAL" clId="{047E42AD-259C-462F-984F-DE5840CFC7E5}" dt="2021-03-04T09:31:32.373" v="12" actId="478"/>
        <pc:sldMkLst>
          <pc:docMk/>
          <pc:sldMk cId="967119178" sldId="271"/>
        </pc:sldMkLst>
        <pc:inkChg chg="add del">
          <ac:chgData name="Danilo Borquez Paredes" userId="4cf6673e-e8a8-4ddd-851d-6bf0086853e3" providerId="ADAL" clId="{047E42AD-259C-462F-984F-DE5840CFC7E5}" dt="2021-03-04T09:31:32.373" v="12" actId="478"/>
          <ac:inkMkLst>
            <pc:docMk/>
            <pc:sldMk cId="967119178" sldId="271"/>
            <ac:inkMk id="55" creationId="{4BA2ED1A-22EC-4F62-B778-47040D8805D6}"/>
          </ac:inkMkLst>
        </pc:inkChg>
      </pc:sldChg>
      <pc:sldChg chg="addSp delSp mod">
        <pc:chgData name="Danilo Borquez Paredes" userId="4cf6673e-e8a8-4ddd-851d-6bf0086853e3" providerId="ADAL" clId="{047E42AD-259C-462F-984F-DE5840CFC7E5}" dt="2021-03-04T09:31:34.751" v="13" actId="478"/>
        <pc:sldMkLst>
          <pc:docMk/>
          <pc:sldMk cId="56298075" sldId="272"/>
        </pc:sldMkLst>
        <pc:inkChg chg="add del">
          <ac:chgData name="Danilo Borquez Paredes" userId="4cf6673e-e8a8-4ddd-851d-6bf0086853e3" providerId="ADAL" clId="{047E42AD-259C-462F-984F-DE5840CFC7E5}" dt="2021-03-04T09:31:34.751" v="13" actId="478"/>
          <ac:inkMkLst>
            <pc:docMk/>
            <pc:sldMk cId="56298075" sldId="272"/>
            <ac:inkMk id="6" creationId="{86DA837D-73FF-45A0-A52C-90244D09B4DA}"/>
          </ac:inkMkLst>
        </pc:inkChg>
      </pc:sldChg>
      <pc:sldChg chg="addSp delSp mod">
        <pc:chgData name="Danilo Borquez Paredes" userId="4cf6673e-e8a8-4ddd-851d-6bf0086853e3" providerId="ADAL" clId="{047E42AD-259C-462F-984F-DE5840CFC7E5}" dt="2021-03-04T09:31:36.899" v="14" actId="478"/>
        <pc:sldMkLst>
          <pc:docMk/>
          <pc:sldMk cId="123471697" sldId="273"/>
        </pc:sldMkLst>
        <pc:inkChg chg="add del">
          <ac:chgData name="Danilo Borquez Paredes" userId="4cf6673e-e8a8-4ddd-851d-6bf0086853e3" providerId="ADAL" clId="{047E42AD-259C-462F-984F-DE5840CFC7E5}" dt="2021-03-04T09:31:36.899" v="14" actId="478"/>
          <ac:inkMkLst>
            <pc:docMk/>
            <pc:sldMk cId="123471697" sldId="273"/>
            <ac:inkMk id="6" creationId="{BA89D30E-D1C6-4AEF-9671-A8951B01AA58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7727968-55C8-4625-9C39-430F9BB97C05}" type="datetimeFigureOut">
              <a:rPr lang="es-CL" smtClean="0"/>
              <a:t>14-03-23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E6736E1-D11F-4860-982A-2C607D1951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2664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7D97-422A-EC4E-A9E6-5B072C82A35B}" type="datetimeFigureOut">
              <a:rPr lang="en-CL" smtClean="0"/>
              <a:t>3/14/23</a:t>
            </a:fld>
            <a:endParaRPr lang="en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851222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7D97-422A-EC4E-A9E6-5B072C82A35B}" type="datetimeFigureOut">
              <a:rPr lang="en-CL" smtClean="0"/>
              <a:t>3/14/23</a:t>
            </a:fld>
            <a:endParaRPr lang="en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703581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7D97-422A-EC4E-A9E6-5B072C82A35B}" type="datetimeFigureOut">
              <a:rPr lang="en-CL" smtClean="0"/>
              <a:t>3/14/23</a:t>
            </a:fld>
            <a:endParaRPr lang="en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848768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7D97-422A-EC4E-A9E6-5B072C82A35B}" type="datetimeFigureOut">
              <a:rPr lang="en-CL" smtClean="0"/>
              <a:t>3/14/23</a:t>
            </a:fld>
            <a:endParaRPr lang="en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971755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7D97-422A-EC4E-A9E6-5B072C82A35B}" type="datetimeFigureOut">
              <a:rPr lang="en-CL" smtClean="0"/>
              <a:t>3/14/23</a:t>
            </a:fld>
            <a:endParaRPr lang="en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706503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7D97-422A-EC4E-A9E6-5B072C82A35B}" type="datetimeFigureOut">
              <a:rPr lang="en-CL" smtClean="0"/>
              <a:t>3/14/23</a:t>
            </a:fld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912646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7D97-422A-EC4E-A9E6-5B072C82A35B}" type="datetimeFigureOut">
              <a:rPr lang="en-CL" smtClean="0"/>
              <a:t>3/14/23</a:t>
            </a:fld>
            <a:endParaRPr lang="en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5820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7D97-422A-EC4E-A9E6-5B072C82A35B}" type="datetimeFigureOut">
              <a:rPr lang="en-CL" smtClean="0"/>
              <a:t>3/14/23</a:t>
            </a:fld>
            <a:endParaRPr lang="en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416475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7D97-422A-EC4E-A9E6-5B072C82A35B}" type="datetimeFigureOut">
              <a:rPr lang="en-CL" smtClean="0"/>
              <a:t>3/14/23</a:t>
            </a:fld>
            <a:endParaRPr lang="en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655761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7D97-422A-EC4E-A9E6-5B072C82A35B}" type="datetimeFigureOut">
              <a:rPr lang="en-CL" smtClean="0"/>
              <a:t>3/14/23</a:t>
            </a:fld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80020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7D97-422A-EC4E-A9E6-5B072C82A35B}" type="datetimeFigureOut">
              <a:rPr lang="en-CL" smtClean="0"/>
              <a:t>3/14/23</a:t>
            </a:fld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956449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37D97-422A-EC4E-A9E6-5B072C82A35B}" type="datetimeFigureOut">
              <a:rPr lang="en-CL" smtClean="0"/>
              <a:t>3/14/23</a:t>
            </a:fld>
            <a:endParaRPr lang="en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656F1-D7F8-4934-A338-822B23BD5244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Picture 2" descr="Resultado de imagen para universidad adolfo ibañez logo">
            <a:extLst>
              <a:ext uri="{FF2B5EF4-FFF2-40B4-BE49-F238E27FC236}">
                <a16:creationId xmlns:a16="http://schemas.microsoft.com/office/drawing/2014/main" id="{1548B154-3A65-718F-EE53-4AE41E1BA2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065" y="36371"/>
            <a:ext cx="1533935" cy="57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89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3305F-346E-4733-AE05-DB3727BFF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2977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s-CL" dirty="0"/>
            </a:br>
            <a:br>
              <a:rPr lang="es-CL" dirty="0"/>
            </a:br>
            <a:r>
              <a:rPr lang="es-CL" dirty="0"/>
              <a:t>El lenguaje C (parte 2)</a:t>
            </a:r>
            <a:br>
              <a:rPr lang="es-CL" dirty="0"/>
            </a:br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A876F3-A995-4559-8DFE-BB00A66C5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5091C9-5656-437E-8C7D-C6067C0C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716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Operador *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10</a:t>
            </a:fld>
            <a:endParaRPr lang="es-C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C8AC1-825D-CABE-3B5E-17FDBE587118}"/>
              </a:ext>
            </a:extLst>
          </p:cNvPr>
          <p:cNvSpPr txBox="1"/>
          <p:nvPr/>
        </p:nvSpPr>
        <p:spPr>
          <a:xfrm>
            <a:off x="1251925" y="1771729"/>
            <a:ext cx="4134465" cy="2800767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</a:endParaRPr>
          </a:p>
          <a:p>
            <a:endParaRPr lang="en-US" sz="16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int main(int </a:t>
            </a:r>
            <a:r>
              <a:rPr lang="en-US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, char **</a:t>
            </a:r>
            <a:r>
              <a:rPr lang="en-US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	int a = 5;</a:t>
            </a:r>
          </a:p>
          <a:p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	int *p = &amp;a; </a:t>
            </a:r>
          </a:p>
          <a:p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	int b = *p; 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*p = </a:t>
            </a:r>
            <a:r>
              <a:rPr lang="en-US" sz="160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60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US" sz="160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	</a:t>
            </a:r>
            <a:r>
              <a:rPr lang="en-US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("b = %</a:t>
            </a:r>
            <a:r>
              <a:rPr lang="en-US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\n", b);</a:t>
            </a:r>
          </a:p>
          <a:p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("a = %</a:t>
            </a:r>
            <a:r>
              <a:rPr lang="en-US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\n", a);</a:t>
            </a:r>
          </a:p>
          <a:p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A43C86-629B-A9FE-9574-BC9EA7191BF9}"/>
              </a:ext>
            </a:extLst>
          </p:cNvPr>
          <p:cNvSpPr txBox="1"/>
          <p:nvPr/>
        </p:nvSpPr>
        <p:spPr>
          <a:xfrm>
            <a:off x="1384471" y="4925814"/>
            <a:ext cx="3869374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gcc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main.c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-o main</a:t>
            </a:r>
          </a:p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./main</a:t>
            </a:r>
          </a:p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b = 5</a:t>
            </a:r>
          </a:p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a = 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ECEC7E-DDB6-8E6E-F875-75EFAB502C54}"/>
              </a:ext>
            </a:extLst>
          </p:cNvPr>
          <p:cNvSpPr/>
          <p:nvPr/>
        </p:nvSpPr>
        <p:spPr>
          <a:xfrm>
            <a:off x="8431590" y="1933947"/>
            <a:ext cx="2328333" cy="3916888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996E9-C83D-F738-EFB9-C32D30808811}"/>
              </a:ext>
            </a:extLst>
          </p:cNvPr>
          <p:cNvSpPr txBox="1"/>
          <p:nvPr/>
        </p:nvSpPr>
        <p:spPr>
          <a:xfrm>
            <a:off x="9072215" y="1564615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chemeClr val="accent6">
                    <a:lumMod val="75000"/>
                  </a:schemeClr>
                </a:solidFill>
              </a:rPr>
              <a:t>Memoria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F5354-EDFE-EFA0-7472-F7E53D8CB3A7}"/>
              </a:ext>
            </a:extLst>
          </p:cNvPr>
          <p:cNvSpPr txBox="1"/>
          <p:nvPr/>
        </p:nvSpPr>
        <p:spPr>
          <a:xfrm>
            <a:off x="8526861" y="352305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 = 10</a:t>
            </a:r>
            <a:endParaRPr lang="en-CL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AC36B8-9B8D-C0F5-993E-F15449D6C460}"/>
              </a:ext>
            </a:extLst>
          </p:cNvPr>
          <p:cNvSpPr txBox="1"/>
          <p:nvPr/>
        </p:nvSpPr>
        <p:spPr>
          <a:xfrm>
            <a:off x="8526861" y="301640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 = 0x93ba1c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ADDC4C-2AAD-E820-CCF7-5C82B8F15974}"/>
              </a:ext>
            </a:extLst>
          </p:cNvPr>
          <p:cNvSpPr txBox="1"/>
          <p:nvPr/>
        </p:nvSpPr>
        <p:spPr>
          <a:xfrm>
            <a:off x="6956961" y="3018685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0x93ba10  →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4118E6-C7B1-7EAF-24A1-E32E0CC3F694}"/>
              </a:ext>
            </a:extLst>
          </p:cNvPr>
          <p:cNvSpPr txBox="1"/>
          <p:nvPr/>
        </p:nvSpPr>
        <p:spPr>
          <a:xfrm>
            <a:off x="6979900" y="352305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0x93ba1c  →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735BE0-8E58-17BD-EB08-FC7217A7DBF8}"/>
              </a:ext>
            </a:extLst>
          </p:cNvPr>
          <p:cNvSpPr txBox="1"/>
          <p:nvPr/>
        </p:nvSpPr>
        <p:spPr>
          <a:xfrm>
            <a:off x="8526861" y="2509757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2F92"/>
                </a:solidFill>
              </a:rPr>
              <a:t>b = 5</a:t>
            </a:r>
            <a:endParaRPr lang="en-CL" dirty="0">
              <a:solidFill>
                <a:srgbClr val="FF2F9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B6A83-D4B4-17EE-BA29-E9A50B6EAC73}"/>
              </a:ext>
            </a:extLst>
          </p:cNvPr>
          <p:cNvSpPr txBox="1"/>
          <p:nvPr/>
        </p:nvSpPr>
        <p:spPr>
          <a:xfrm>
            <a:off x="6963846" y="2531131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0x93ba0c  →</a:t>
            </a:r>
          </a:p>
        </p:txBody>
      </p:sp>
    </p:spTree>
    <p:extLst>
      <p:ext uri="{BB962C8B-B14F-4D97-AF65-F5344CB8AC3E}">
        <p14:creationId xmlns:p14="http://schemas.microsoft.com/office/powerpoint/2010/main" val="3803202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Puntero nulo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11</a:t>
            </a:fld>
            <a:endParaRPr lang="es-C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FAB05C-C1A8-7CC8-4F84-F01050ED1FE5}"/>
              </a:ext>
            </a:extLst>
          </p:cNvPr>
          <p:cNvSpPr txBox="1"/>
          <p:nvPr/>
        </p:nvSpPr>
        <p:spPr>
          <a:xfrm>
            <a:off x="836529" y="1689637"/>
            <a:ext cx="9584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L" sz="2400" dirty="0"/>
              <a:t>Existe un puntero especial llamado </a:t>
            </a:r>
            <a:r>
              <a:rPr lang="en-CL" sz="2400" dirty="0">
                <a:solidFill>
                  <a:srgbClr val="FF0000"/>
                </a:solidFill>
              </a:rPr>
              <a:t>puntero nulo </a:t>
            </a:r>
            <a:r>
              <a:rPr lang="en-CL" sz="2400" dirty="0"/>
              <a:t>que tiene valor </a:t>
            </a:r>
            <a:r>
              <a:rPr lang="en-CL" sz="2400" b="1" dirty="0">
                <a:solidFill>
                  <a:srgbClr val="FF0000"/>
                </a:solidFill>
              </a:rPr>
              <a:t>NULL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L" sz="2400" dirty="0"/>
              <a:t>La dirección NULL es una dirección inválida especial (0x0)</a:t>
            </a:r>
            <a:endParaRPr lang="en-CL" sz="24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L" sz="2400" dirty="0"/>
              <a:t>Muy útil para distinguir ciertos casos de bordes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L" sz="2400" dirty="0">
                <a:solidFill>
                  <a:srgbClr val="FF2F92"/>
                </a:solidFill>
              </a:rPr>
              <a:t>Importante: Nunca aplicar el operador * a un puntero nulo!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94B7D3-3BFF-E7CD-0D73-0F56CF76EAB8}"/>
              </a:ext>
            </a:extLst>
          </p:cNvPr>
          <p:cNvSpPr txBox="1"/>
          <p:nvPr/>
        </p:nvSpPr>
        <p:spPr>
          <a:xfrm>
            <a:off x="1488991" y="3583365"/>
            <a:ext cx="3621504" cy="1600438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*p = 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%p</a:t>
            </a:r>
            <a:r>
              <a:rPr lang="en-US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p);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68249-750D-B089-E7C0-77B833DBD7AC}"/>
              </a:ext>
            </a:extLst>
          </p:cNvPr>
          <p:cNvSpPr txBox="1"/>
          <p:nvPr/>
        </p:nvSpPr>
        <p:spPr>
          <a:xfrm>
            <a:off x="1365056" y="5400744"/>
            <a:ext cx="3869374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</a:t>
            </a:r>
            <a:r>
              <a:rPr lang="en-US" sz="14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gcc</a:t>
            </a:r>
            <a:r>
              <a:rPr lang="en-US" sz="14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4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main.c</a:t>
            </a:r>
            <a:r>
              <a:rPr lang="en-US" sz="14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-o main</a:t>
            </a:r>
          </a:p>
          <a:p>
            <a:r>
              <a:rPr lang="en-US" sz="14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./main</a:t>
            </a:r>
          </a:p>
          <a:p>
            <a:r>
              <a:rPr lang="en-US" sz="14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0x0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018A2D-3BEC-B735-861F-A453229430CE}"/>
              </a:ext>
            </a:extLst>
          </p:cNvPr>
          <p:cNvSpPr txBox="1"/>
          <p:nvPr/>
        </p:nvSpPr>
        <p:spPr>
          <a:xfrm>
            <a:off x="6799848" y="3598703"/>
            <a:ext cx="3621504" cy="1600438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*p = 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*p += 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8FB6D-3974-D9F7-C5E7-5ACE42DAAD8D}"/>
              </a:ext>
            </a:extLst>
          </p:cNvPr>
          <p:cNvSpPr txBox="1"/>
          <p:nvPr/>
        </p:nvSpPr>
        <p:spPr>
          <a:xfrm>
            <a:off x="6675913" y="5388001"/>
            <a:ext cx="3869374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</a:t>
            </a:r>
            <a:r>
              <a:rPr lang="en-US" sz="14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gcc</a:t>
            </a:r>
            <a:r>
              <a:rPr lang="en-US" sz="14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4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main.c</a:t>
            </a:r>
            <a:r>
              <a:rPr lang="en-US" sz="14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-o main</a:t>
            </a:r>
          </a:p>
          <a:p>
            <a:r>
              <a:rPr lang="en-US" sz="14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./main</a:t>
            </a:r>
          </a:p>
          <a:p>
            <a:r>
              <a:rPr lang="en-US" sz="14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zsh</a:t>
            </a:r>
            <a:r>
              <a:rPr lang="en-US" sz="14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: segmentation fault  ./main</a:t>
            </a:r>
          </a:p>
        </p:txBody>
      </p:sp>
    </p:spTree>
    <p:extLst>
      <p:ext uri="{BB962C8B-B14F-4D97-AF65-F5344CB8AC3E}">
        <p14:creationId xmlns:p14="http://schemas.microsoft.com/office/powerpoint/2010/main" val="371313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Punteros a punteros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12</a:t>
            </a:fld>
            <a:endParaRPr lang="es-C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B80E66-7408-0862-5E2D-D3769461B056}"/>
              </a:ext>
            </a:extLst>
          </p:cNvPr>
          <p:cNvSpPr txBox="1"/>
          <p:nvPr/>
        </p:nvSpPr>
        <p:spPr>
          <a:xfrm>
            <a:off x="838200" y="1538291"/>
            <a:ext cx="9584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L" sz="2400" dirty="0"/>
              <a:t>El tipo puntero es como cualquier otro tipo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L" sz="2400" dirty="0"/>
              <a:t>Luego es posible tener punteros a punteros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L" sz="2400" dirty="0"/>
              <a:t>Por ejemplo el tipo </a:t>
            </a:r>
            <a:r>
              <a:rPr lang="en-CL" sz="2400" b="1" dirty="0">
                <a:solidFill>
                  <a:srgbClr val="7030A0"/>
                </a:solidFill>
              </a:rPr>
              <a:t>int ** </a:t>
            </a:r>
            <a:r>
              <a:rPr lang="en-CL" sz="2400" dirty="0"/>
              <a:t>es un puntero a un puntero de 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48BD5-4ADA-9845-C9B1-6AC4BEEAD3F4}"/>
              </a:ext>
            </a:extLst>
          </p:cNvPr>
          <p:cNvSpPr txBox="1"/>
          <p:nvPr/>
        </p:nvSpPr>
        <p:spPr>
          <a:xfrm>
            <a:off x="1122438" y="2965219"/>
            <a:ext cx="4719562" cy="2308324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a = 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*p = &amp;a; 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**q = &amp;p; 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a, *p, **q);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EE2CC1-AC85-3D9E-0817-C20FB289BA61}"/>
              </a:ext>
            </a:extLst>
          </p:cNvPr>
          <p:cNvSpPr txBox="1"/>
          <p:nvPr/>
        </p:nvSpPr>
        <p:spPr>
          <a:xfrm>
            <a:off x="1547532" y="5399448"/>
            <a:ext cx="3869374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gcc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main.c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-o main</a:t>
            </a:r>
          </a:p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./main</a:t>
            </a:r>
          </a:p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5 5 5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A29590-6E43-3D50-F01E-CFD6BFD440D5}"/>
              </a:ext>
            </a:extLst>
          </p:cNvPr>
          <p:cNvSpPr/>
          <p:nvPr/>
        </p:nvSpPr>
        <p:spPr>
          <a:xfrm>
            <a:off x="8316135" y="3309404"/>
            <a:ext cx="2328333" cy="2476162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1C8C0C-D70C-0DA3-438A-09F1A5B7DDEE}"/>
              </a:ext>
            </a:extLst>
          </p:cNvPr>
          <p:cNvSpPr txBox="1"/>
          <p:nvPr/>
        </p:nvSpPr>
        <p:spPr>
          <a:xfrm>
            <a:off x="8956760" y="2940072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chemeClr val="accent6">
                    <a:lumMod val="75000"/>
                  </a:schemeClr>
                </a:solidFill>
              </a:rPr>
              <a:t>Memoria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8F2C4D-87D6-6059-74F4-08FE93193A7B}"/>
              </a:ext>
            </a:extLst>
          </p:cNvPr>
          <p:cNvSpPr txBox="1"/>
          <p:nvPr/>
        </p:nvSpPr>
        <p:spPr>
          <a:xfrm>
            <a:off x="8411406" y="489851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 = 5</a:t>
            </a:r>
            <a:endParaRPr lang="en-CL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ADA4C3-59FF-22E9-F45C-9811B199C7F3}"/>
              </a:ext>
            </a:extLst>
          </p:cNvPr>
          <p:cNvSpPr txBox="1"/>
          <p:nvPr/>
        </p:nvSpPr>
        <p:spPr>
          <a:xfrm>
            <a:off x="8411406" y="439186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 = 0x93ba1c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86460C-9185-AC9B-D7A7-659F21F3AE97}"/>
              </a:ext>
            </a:extLst>
          </p:cNvPr>
          <p:cNvSpPr txBox="1"/>
          <p:nvPr/>
        </p:nvSpPr>
        <p:spPr>
          <a:xfrm>
            <a:off x="6841506" y="4394142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0x93ba10  →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34ED79-6F4F-43B1-180C-09FA90C1FB90}"/>
              </a:ext>
            </a:extLst>
          </p:cNvPr>
          <p:cNvSpPr txBox="1"/>
          <p:nvPr/>
        </p:nvSpPr>
        <p:spPr>
          <a:xfrm>
            <a:off x="6864445" y="4898516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0x93ba1c  →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2A0E28-41B4-20F8-7B05-98CD18C53867}"/>
              </a:ext>
            </a:extLst>
          </p:cNvPr>
          <p:cNvSpPr txBox="1"/>
          <p:nvPr/>
        </p:nvSpPr>
        <p:spPr>
          <a:xfrm>
            <a:off x="8411406" y="3885214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2F92"/>
                </a:solidFill>
              </a:rPr>
              <a:t>q = 0x93ba10</a:t>
            </a:r>
            <a:endParaRPr lang="en-CL" dirty="0">
              <a:solidFill>
                <a:srgbClr val="FF2F9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E6F6AB-10EB-F7B3-4718-4C4ECD4748E1}"/>
              </a:ext>
            </a:extLst>
          </p:cNvPr>
          <p:cNvSpPr txBox="1"/>
          <p:nvPr/>
        </p:nvSpPr>
        <p:spPr>
          <a:xfrm>
            <a:off x="6848391" y="3906588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0x93ba08  →</a:t>
            </a:r>
          </a:p>
        </p:txBody>
      </p:sp>
    </p:spTree>
    <p:extLst>
      <p:ext uri="{BB962C8B-B14F-4D97-AF65-F5344CB8AC3E}">
        <p14:creationId xmlns:p14="http://schemas.microsoft.com/office/powerpoint/2010/main" val="240099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¿Para qué usaremos punteros?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13</a:t>
            </a:fld>
            <a:endParaRPr lang="es-C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B80E66-7408-0862-5E2D-D3769461B056}"/>
              </a:ext>
            </a:extLst>
          </p:cNvPr>
          <p:cNvSpPr txBox="1"/>
          <p:nvPr/>
        </p:nvSpPr>
        <p:spPr>
          <a:xfrm>
            <a:off x="1227665" y="2946356"/>
            <a:ext cx="86275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L" sz="2800" dirty="0"/>
              <a:t>Nos permiten </a:t>
            </a:r>
            <a:r>
              <a:rPr lang="en-CL" sz="2800" b="1" dirty="0">
                <a:solidFill>
                  <a:schemeClr val="accent6">
                    <a:lumMod val="75000"/>
                  </a:schemeClr>
                </a:solidFill>
              </a:rPr>
              <a:t>paso por referencia </a:t>
            </a:r>
            <a:r>
              <a:rPr lang="en-CL" sz="2800" dirty="0"/>
              <a:t>en funciones</a:t>
            </a:r>
            <a:br>
              <a:rPr lang="en-CL" sz="2800" dirty="0"/>
            </a:br>
            <a:endParaRPr lang="en-C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L" sz="2800" dirty="0"/>
              <a:t>Nos permiten el uso de </a:t>
            </a:r>
            <a:r>
              <a:rPr lang="en-CL" sz="2800" b="1" dirty="0">
                <a:solidFill>
                  <a:srgbClr val="0070C0"/>
                </a:solidFill>
              </a:rPr>
              <a:t>memoria dinámica</a:t>
            </a:r>
          </a:p>
        </p:txBody>
      </p:sp>
    </p:spTree>
    <p:extLst>
      <p:ext uri="{BB962C8B-B14F-4D97-AF65-F5344CB8AC3E}">
        <p14:creationId xmlns:p14="http://schemas.microsoft.com/office/powerpoint/2010/main" val="562533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Paso por valor vs paso por referencia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14</a:t>
            </a:fld>
            <a:endParaRPr lang="es-C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B80E66-7408-0862-5E2D-D3769461B056}"/>
              </a:ext>
            </a:extLst>
          </p:cNvPr>
          <p:cNvSpPr txBox="1"/>
          <p:nvPr/>
        </p:nvSpPr>
        <p:spPr>
          <a:xfrm>
            <a:off x="1092199" y="1841826"/>
            <a:ext cx="102616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2800" dirty="0">
                <a:solidFill>
                  <a:schemeClr val="accent6">
                    <a:lumMod val="75000"/>
                  </a:schemeClr>
                </a:solidFill>
              </a:rPr>
              <a:t>Por valor: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L" sz="2800" dirty="0"/>
              <a:t>Los parámetros de una función son </a:t>
            </a:r>
            <a:r>
              <a:rPr lang="en-CL" sz="2800" b="1" dirty="0">
                <a:solidFill>
                  <a:schemeClr val="accent2">
                    <a:lumMod val="75000"/>
                  </a:schemeClr>
                </a:solidFill>
              </a:rPr>
              <a:t>variables locales </a:t>
            </a:r>
            <a:r>
              <a:rPr lang="en-CL" sz="2800" dirty="0"/>
              <a:t>que almacenan los </a:t>
            </a:r>
            <a:r>
              <a:rPr lang="en-CL" sz="2800" dirty="0">
                <a:solidFill>
                  <a:schemeClr val="accent2">
                    <a:lumMod val="75000"/>
                  </a:schemeClr>
                </a:solidFill>
              </a:rPr>
              <a:t>valores</a:t>
            </a:r>
            <a:r>
              <a:rPr lang="en-CL" sz="2800" dirty="0"/>
              <a:t> de los argumentos pasados a la función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L" sz="2800" dirty="0"/>
              <a:t>Modificar parámetros dentro de la función </a:t>
            </a:r>
            <a:r>
              <a:rPr lang="en-CL" sz="2800" b="1" dirty="0">
                <a:solidFill>
                  <a:srgbClr val="92D050"/>
                </a:solidFill>
              </a:rPr>
              <a:t>no</a:t>
            </a:r>
            <a:r>
              <a:rPr lang="en-CL" sz="2800" dirty="0"/>
              <a:t> afecta variables </a:t>
            </a:r>
            <a:br>
              <a:rPr lang="en-CL" sz="2800" dirty="0"/>
            </a:br>
            <a:r>
              <a:rPr lang="en-CL" sz="2800" dirty="0"/>
              <a:t>fuera de la función!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85245-01F6-52F5-57A6-DB12EB475783}"/>
              </a:ext>
            </a:extLst>
          </p:cNvPr>
          <p:cNvSpPr txBox="1"/>
          <p:nvPr/>
        </p:nvSpPr>
        <p:spPr>
          <a:xfrm>
            <a:off x="1092199" y="4088595"/>
            <a:ext cx="102616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2800" dirty="0">
                <a:solidFill>
                  <a:srgbClr val="FF7E79"/>
                </a:solidFill>
              </a:rPr>
              <a:t>Por referencia: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L" sz="2800" dirty="0"/>
              <a:t>Los parámetros de una función son una</a:t>
            </a:r>
            <a:r>
              <a:rPr lang="en-CL" sz="2800" b="1" dirty="0">
                <a:solidFill>
                  <a:srgbClr val="7030A0"/>
                </a:solidFill>
              </a:rPr>
              <a:t> referencia </a:t>
            </a:r>
            <a:r>
              <a:rPr lang="en-CL" sz="2800" dirty="0"/>
              <a:t>de los argumentos pasados a la función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L" sz="2800" dirty="0"/>
              <a:t>Modificar parámetros dentro de la función</a:t>
            </a:r>
            <a:r>
              <a:rPr lang="en-CL" sz="2800" dirty="0">
                <a:solidFill>
                  <a:srgbClr val="FF7E79"/>
                </a:solidFill>
              </a:rPr>
              <a:t> </a:t>
            </a:r>
            <a:r>
              <a:rPr lang="en-CL" sz="2800" b="1" dirty="0">
                <a:solidFill>
                  <a:srgbClr val="FF7E79"/>
                </a:solidFill>
              </a:rPr>
              <a:t>sí</a:t>
            </a:r>
            <a:r>
              <a:rPr lang="en-CL" sz="2800" dirty="0">
                <a:solidFill>
                  <a:srgbClr val="FF7E79"/>
                </a:solidFill>
              </a:rPr>
              <a:t> </a:t>
            </a:r>
            <a:r>
              <a:rPr lang="en-CL" sz="2800" dirty="0"/>
              <a:t>afecta variables </a:t>
            </a:r>
            <a:br>
              <a:rPr lang="en-CL" sz="2800" dirty="0"/>
            </a:br>
            <a:r>
              <a:rPr lang="en-CL" sz="2800" dirty="0"/>
              <a:t>fuera de la función!</a:t>
            </a:r>
          </a:p>
        </p:txBody>
      </p:sp>
    </p:spTree>
    <p:extLst>
      <p:ext uri="{BB962C8B-B14F-4D97-AF65-F5344CB8AC3E}">
        <p14:creationId xmlns:p14="http://schemas.microsoft.com/office/powerpoint/2010/main" val="179411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Paso por valor vs paso por referencia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15</a:t>
            </a:fld>
            <a:endParaRPr lang="es-C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B80E66-7408-0862-5E2D-D3769461B056}"/>
              </a:ext>
            </a:extLst>
          </p:cNvPr>
          <p:cNvSpPr txBox="1"/>
          <p:nvPr/>
        </p:nvSpPr>
        <p:spPr>
          <a:xfrm>
            <a:off x="1092199" y="1573045"/>
            <a:ext cx="10261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2800" dirty="0">
                <a:solidFill>
                  <a:schemeClr val="accent1">
                    <a:lumMod val="75000"/>
                  </a:schemeClr>
                </a:solidFill>
              </a:rPr>
              <a:t>En C el paso de argumentos a las funciones es siempre por </a:t>
            </a:r>
            <a:r>
              <a:rPr lang="en-CL" sz="2800" b="1" dirty="0">
                <a:solidFill>
                  <a:schemeClr val="accent1">
                    <a:lumMod val="75000"/>
                  </a:schemeClr>
                </a:solidFill>
              </a:rPr>
              <a:t>valor </a:t>
            </a:r>
            <a:r>
              <a:rPr lang="en-CL" sz="2800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693FDF-A9C7-D67D-E3BC-34D5679C9E69}"/>
              </a:ext>
            </a:extLst>
          </p:cNvPr>
          <p:cNvSpPr txBox="1"/>
          <p:nvPr/>
        </p:nvSpPr>
        <p:spPr>
          <a:xfrm>
            <a:off x="1669714" y="2356013"/>
            <a:ext cx="3621504" cy="2893100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duplica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n *= 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x = 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duplica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(x);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"x = 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x);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FA65A-E9A0-DB0D-590B-F7E757580F0D}"/>
              </a:ext>
            </a:extLst>
          </p:cNvPr>
          <p:cNvSpPr txBox="1"/>
          <p:nvPr/>
        </p:nvSpPr>
        <p:spPr>
          <a:xfrm>
            <a:off x="1545779" y="5307410"/>
            <a:ext cx="3869374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</a:t>
            </a:r>
            <a:r>
              <a:rPr lang="en-US" sz="14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gcc</a:t>
            </a:r>
            <a:r>
              <a:rPr lang="en-US" sz="14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4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main.c</a:t>
            </a:r>
            <a:r>
              <a:rPr lang="en-US" sz="14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-o main</a:t>
            </a:r>
          </a:p>
          <a:p>
            <a:r>
              <a:rPr lang="en-US" sz="14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./main</a:t>
            </a:r>
          </a:p>
          <a:p>
            <a:r>
              <a:rPr lang="en-US" sz="14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x = 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51314-05E1-4042-12EF-1513EE403C3E}"/>
              </a:ext>
            </a:extLst>
          </p:cNvPr>
          <p:cNvSpPr txBox="1"/>
          <p:nvPr/>
        </p:nvSpPr>
        <p:spPr>
          <a:xfrm>
            <a:off x="6628959" y="5464431"/>
            <a:ext cx="3869374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</a:t>
            </a:r>
            <a:r>
              <a:rPr lang="en-US" sz="12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gcc</a:t>
            </a:r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main.c</a:t>
            </a:r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-o main</a:t>
            </a:r>
          </a:p>
          <a:p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./main</a:t>
            </a:r>
          </a:p>
          <a:p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x = 10 y = 37</a:t>
            </a:r>
          </a:p>
          <a:p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x = 10 y = 37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E59EEF-8372-DF5E-C665-2107978E42E5}"/>
              </a:ext>
            </a:extLst>
          </p:cNvPr>
          <p:cNvSpPr txBox="1"/>
          <p:nvPr/>
        </p:nvSpPr>
        <p:spPr>
          <a:xfrm>
            <a:off x="10522286" y="5689163"/>
            <a:ext cx="690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2800" dirty="0"/>
              <a:t>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38ACB-A3F5-E503-A314-9B4F46A63996}"/>
              </a:ext>
            </a:extLst>
          </p:cNvPr>
          <p:cNvSpPr txBox="1"/>
          <p:nvPr/>
        </p:nvSpPr>
        <p:spPr>
          <a:xfrm>
            <a:off x="6565342" y="2186736"/>
            <a:ext cx="3996607" cy="3231654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swap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intercambia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los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valores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de n y m 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swap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aux = n;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n = m;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m = aux;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x 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y 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37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"x =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y =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x, y);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swap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(x, y);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"x =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y =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x, y);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386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Paso por valor vs paso por referencia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16</a:t>
            </a:fld>
            <a:endParaRPr lang="es-C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B80E66-7408-0862-5E2D-D3769461B056}"/>
              </a:ext>
            </a:extLst>
          </p:cNvPr>
          <p:cNvSpPr txBox="1"/>
          <p:nvPr/>
        </p:nvSpPr>
        <p:spPr>
          <a:xfrm>
            <a:off x="1092199" y="1533669"/>
            <a:ext cx="10261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2800" dirty="0">
                <a:solidFill>
                  <a:schemeClr val="accent1">
                    <a:lumMod val="75000"/>
                  </a:schemeClr>
                </a:solidFill>
              </a:rPr>
              <a:t>Para simular paso por referencia en C podemos usar punteros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693FDF-A9C7-D67D-E3BC-34D5679C9E69}"/>
              </a:ext>
            </a:extLst>
          </p:cNvPr>
          <p:cNvSpPr txBox="1"/>
          <p:nvPr/>
        </p:nvSpPr>
        <p:spPr>
          <a:xfrm>
            <a:off x="1669714" y="2356013"/>
            <a:ext cx="3621504" cy="2893100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duplica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*n *= 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x = 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duplica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(&amp;x);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"x = 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x);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FA65A-E9A0-DB0D-590B-F7E757580F0D}"/>
              </a:ext>
            </a:extLst>
          </p:cNvPr>
          <p:cNvSpPr txBox="1"/>
          <p:nvPr/>
        </p:nvSpPr>
        <p:spPr>
          <a:xfrm>
            <a:off x="1545779" y="5307410"/>
            <a:ext cx="3869374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</a:t>
            </a:r>
            <a:r>
              <a:rPr lang="en-US" sz="14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gcc</a:t>
            </a:r>
            <a:r>
              <a:rPr lang="en-US" sz="14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4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main.c</a:t>
            </a:r>
            <a:r>
              <a:rPr lang="en-US" sz="14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-o main</a:t>
            </a:r>
          </a:p>
          <a:p>
            <a:r>
              <a:rPr lang="en-US" sz="14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./main</a:t>
            </a:r>
          </a:p>
          <a:p>
            <a:r>
              <a:rPr lang="en-US" sz="14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x = 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51314-05E1-4042-12EF-1513EE403C3E}"/>
              </a:ext>
            </a:extLst>
          </p:cNvPr>
          <p:cNvSpPr txBox="1"/>
          <p:nvPr/>
        </p:nvSpPr>
        <p:spPr>
          <a:xfrm>
            <a:off x="6628959" y="5464431"/>
            <a:ext cx="3869374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</a:t>
            </a:r>
            <a:r>
              <a:rPr lang="en-US" sz="12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gcc</a:t>
            </a:r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main.c</a:t>
            </a:r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-o main</a:t>
            </a:r>
          </a:p>
          <a:p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./main</a:t>
            </a:r>
          </a:p>
          <a:p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x = 10 y = 37</a:t>
            </a:r>
          </a:p>
          <a:p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x = </a:t>
            </a:r>
            <a:r>
              <a:rPr lang="en-US" sz="1200" dirty="0">
                <a:solidFill>
                  <a:srgbClr val="2FFF12"/>
                </a:solidFill>
                <a:latin typeface="Andale Mono" panose="020B0509000000000004" pitchFamily="49" charset="0"/>
              </a:rPr>
              <a:t>37</a:t>
            </a:r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y = </a:t>
            </a:r>
            <a:r>
              <a:rPr lang="en-US" sz="1200" dirty="0">
                <a:solidFill>
                  <a:srgbClr val="2FFF12"/>
                </a:solidFill>
                <a:latin typeface="Andale Mono" panose="020B0509000000000004" pitchFamily="49" charset="0"/>
              </a:rPr>
              <a:t>10</a:t>
            </a:r>
            <a:endParaRPr lang="en-US" sz="1200" dirty="0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E59EEF-8372-DF5E-C665-2107978E42E5}"/>
              </a:ext>
            </a:extLst>
          </p:cNvPr>
          <p:cNvSpPr txBox="1"/>
          <p:nvPr/>
        </p:nvSpPr>
        <p:spPr>
          <a:xfrm>
            <a:off x="10522286" y="5689163"/>
            <a:ext cx="690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2800" dirty="0"/>
              <a:t>😎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28CBC1-0E75-B7A3-1E2B-381B07ADB9A6}"/>
              </a:ext>
            </a:extLst>
          </p:cNvPr>
          <p:cNvSpPr txBox="1"/>
          <p:nvPr/>
        </p:nvSpPr>
        <p:spPr>
          <a:xfrm>
            <a:off x="6565342" y="2160794"/>
            <a:ext cx="3996607" cy="32316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swap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intercambia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los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valores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de n y m 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swap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aux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*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*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*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*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aux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37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"x =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y =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swap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"x =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y =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719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Paso por valor vs paso por referencia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17</a:t>
            </a:fld>
            <a:endParaRPr lang="es-C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51314-05E1-4042-12EF-1513EE403C3E}"/>
              </a:ext>
            </a:extLst>
          </p:cNvPr>
          <p:cNvSpPr txBox="1"/>
          <p:nvPr/>
        </p:nvSpPr>
        <p:spPr>
          <a:xfrm>
            <a:off x="1495693" y="5119110"/>
            <a:ext cx="386937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</a:t>
            </a:r>
            <a:r>
              <a:rPr lang="en-US" sz="12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gcc</a:t>
            </a:r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main.c</a:t>
            </a:r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-o main</a:t>
            </a:r>
          </a:p>
          <a:p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./main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28CBC1-0E75-B7A3-1E2B-381B07ADB9A6}"/>
              </a:ext>
            </a:extLst>
          </p:cNvPr>
          <p:cNvSpPr txBox="1"/>
          <p:nvPr/>
        </p:nvSpPr>
        <p:spPr>
          <a:xfrm>
            <a:off x="1432077" y="1789072"/>
            <a:ext cx="3996607" cy="32316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</a:endParaRPr>
          </a:p>
          <a:p>
            <a:endParaRPr lang="en-US" sz="12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// swap 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intercambia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los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valores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 de n y m </a:t>
            </a: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void swap(int *n, int *m) </a:t>
            </a: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	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int aux = *n;</a:t>
            </a: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	*n = *m;</a:t>
            </a: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	*m = aux;</a:t>
            </a: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int main(int 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, char **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37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("x = %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 y = %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\n", x, y);</a:t>
            </a: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	swap(&amp;x, &amp;y);</a:t>
            </a: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("x = %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 y = %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\n", x, y);</a:t>
            </a: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F70B2E-E5D3-2DF1-DE0A-2917A923FD2E}"/>
              </a:ext>
            </a:extLst>
          </p:cNvPr>
          <p:cNvSpPr/>
          <p:nvPr/>
        </p:nvSpPr>
        <p:spPr>
          <a:xfrm>
            <a:off x="8431590" y="1933947"/>
            <a:ext cx="2328333" cy="3916888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1B0B14-AAB6-D386-FAEE-05A0A3958EA8}"/>
              </a:ext>
            </a:extLst>
          </p:cNvPr>
          <p:cNvSpPr txBox="1"/>
          <p:nvPr/>
        </p:nvSpPr>
        <p:spPr>
          <a:xfrm>
            <a:off x="9072215" y="1564615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chemeClr val="accent6">
                    <a:lumMod val="75000"/>
                  </a:schemeClr>
                </a:solidFill>
              </a:rPr>
              <a:t>Memoria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7A696-95B8-C307-64EF-AC2257B49A89}"/>
              </a:ext>
            </a:extLst>
          </p:cNvPr>
          <p:cNvSpPr txBox="1"/>
          <p:nvPr/>
        </p:nvSpPr>
        <p:spPr>
          <a:xfrm>
            <a:off x="8526861" y="536608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x = 10</a:t>
            </a:r>
            <a:endParaRPr lang="en-CL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543138-A72B-095C-E35D-657005B69AF9}"/>
              </a:ext>
            </a:extLst>
          </p:cNvPr>
          <p:cNvSpPr txBox="1"/>
          <p:nvPr/>
        </p:nvSpPr>
        <p:spPr>
          <a:xfrm>
            <a:off x="6973801" y="5038317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0x93ba18  →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2E55E-2F3F-1DD0-634B-F9CA3DEB67CD}"/>
              </a:ext>
            </a:extLst>
          </p:cNvPr>
          <p:cNvSpPr txBox="1"/>
          <p:nvPr/>
        </p:nvSpPr>
        <p:spPr>
          <a:xfrm>
            <a:off x="7001619" y="5386287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0x93ba1c  →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68AF58-1F09-0A4E-F7E9-F4F169DB06F7}"/>
              </a:ext>
            </a:extLst>
          </p:cNvPr>
          <p:cNvSpPr txBox="1"/>
          <p:nvPr/>
        </p:nvSpPr>
        <p:spPr>
          <a:xfrm>
            <a:off x="8524662" y="502072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y = 37</a:t>
            </a:r>
            <a:endParaRPr lang="en-C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507A2A-3D7B-B3EA-4099-5321468099E5}"/>
              </a:ext>
            </a:extLst>
          </p:cNvPr>
          <p:cNvSpPr txBox="1"/>
          <p:nvPr/>
        </p:nvSpPr>
        <p:spPr>
          <a:xfrm>
            <a:off x="9240873" y="458386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7BA772-AD8A-E615-78BD-AD6A00DCC2E4}"/>
              </a:ext>
            </a:extLst>
          </p:cNvPr>
          <p:cNvSpPr/>
          <p:nvPr/>
        </p:nvSpPr>
        <p:spPr>
          <a:xfrm>
            <a:off x="8285499" y="4560201"/>
            <a:ext cx="2638145" cy="1325563"/>
          </a:xfrm>
          <a:prstGeom prst="rect">
            <a:avLst/>
          </a:prstGeom>
          <a:noFill/>
          <a:ln w="19050" cap="rnd" cmpd="sng">
            <a:solidFill>
              <a:schemeClr val="bg1">
                <a:lumMod val="50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14400"/>
                      <a:gd name="connsiteY0" fmla="*/ 0 h 914400"/>
                      <a:gd name="connsiteX1" fmla="*/ 914400 w 914400"/>
                      <a:gd name="connsiteY1" fmla="*/ 0 h 914400"/>
                      <a:gd name="connsiteX2" fmla="*/ 914400 w 914400"/>
                      <a:gd name="connsiteY2" fmla="*/ 914400 h 914400"/>
                      <a:gd name="connsiteX3" fmla="*/ 0 w 914400"/>
                      <a:gd name="connsiteY3" fmla="*/ 914400 h 914400"/>
                      <a:gd name="connsiteX4" fmla="*/ 0 w 914400"/>
                      <a:gd name="connsiteY4" fmla="*/ 0 h 914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00" h="914400" extrusionOk="0">
                        <a:moveTo>
                          <a:pt x="0" y="0"/>
                        </a:moveTo>
                        <a:cubicBezTo>
                          <a:pt x="326474" y="58989"/>
                          <a:pt x="554664" y="-4828"/>
                          <a:pt x="914400" y="0"/>
                        </a:cubicBezTo>
                        <a:cubicBezTo>
                          <a:pt x="853110" y="201496"/>
                          <a:pt x="967999" y="546232"/>
                          <a:pt x="914400" y="914400"/>
                        </a:cubicBezTo>
                        <a:cubicBezTo>
                          <a:pt x="483357" y="986896"/>
                          <a:pt x="124620" y="917932"/>
                          <a:pt x="0" y="914400"/>
                        </a:cubicBezTo>
                        <a:cubicBezTo>
                          <a:pt x="73629" y="751884"/>
                          <a:pt x="1864" y="26777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L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50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Paso por valor vs paso por referencia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18</a:t>
            </a:fld>
            <a:endParaRPr lang="es-C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51314-05E1-4042-12EF-1513EE403C3E}"/>
              </a:ext>
            </a:extLst>
          </p:cNvPr>
          <p:cNvSpPr txBox="1"/>
          <p:nvPr/>
        </p:nvSpPr>
        <p:spPr>
          <a:xfrm>
            <a:off x="1495693" y="5119110"/>
            <a:ext cx="386937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</a:t>
            </a:r>
            <a:r>
              <a:rPr lang="en-US" sz="12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gcc</a:t>
            </a:r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main.c</a:t>
            </a:r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-o main</a:t>
            </a:r>
          </a:p>
          <a:p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./main</a:t>
            </a:r>
          </a:p>
          <a:p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x = 10 y = 37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28CBC1-0E75-B7A3-1E2B-381B07ADB9A6}"/>
              </a:ext>
            </a:extLst>
          </p:cNvPr>
          <p:cNvSpPr txBox="1"/>
          <p:nvPr/>
        </p:nvSpPr>
        <p:spPr>
          <a:xfrm>
            <a:off x="1432077" y="1789072"/>
            <a:ext cx="3996607" cy="32316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</a:endParaRPr>
          </a:p>
          <a:p>
            <a:endParaRPr lang="en-US" sz="12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// swap 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intercambia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los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valores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 de n y m 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swap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int aux = *n;</a:t>
            </a: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	*n = *m;</a:t>
            </a: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	*m = aux;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int main(int 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, char **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int x = 10, y = 37;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("x = %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 y = %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\n", x, y);</a:t>
            </a: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swap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	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	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("x = %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 y = %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\n", x, y);</a:t>
            </a: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F70B2E-E5D3-2DF1-DE0A-2917A923FD2E}"/>
              </a:ext>
            </a:extLst>
          </p:cNvPr>
          <p:cNvSpPr/>
          <p:nvPr/>
        </p:nvSpPr>
        <p:spPr>
          <a:xfrm>
            <a:off x="8431590" y="1933947"/>
            <a:ext cx="2328333" cy="3916888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1B0B14-AAB6-D386-FAEE-05A0A3958EA8}"/>
              </a:ext>
            </a:extLst>
          </p:cNvPr>
          <p:cNvSpPr txBox="1"/>
          <p:nvPr/>
        </p:nvSpPr>
        <p:spPr>
          <a:xfrm>
            <a:off x="9072215" y="1564615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chemeClr val="accent6">
                    <a:lumMod val="75000"/>
                  </a:schemeClr>
                </a:solidFill>
              </a:rPr>
              <a:t>Memoria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7A696-95B8-C307-64EF-AC2257B49A89}"/>
              </a:ext>
            </a:extLst>
          </p:cNvPr>
          <p:cNvSpPr txBox="1"/>
          <p:nvPr/>
        </p:nvSpPr>
        <p:spPr>
          <a:xfrm>
            <a:off x="8526861" y="536608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x = 10</a:t>
            </a:r>
            <a:endParaRPr lang="en-CL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543138-A72B-095C-E35D-657005B69AF9}"/>
              </a:ext>
            </a:extLst>
          </p:cNvPr>
          <p:cNvSpPr txBox="1"/>
          <p:nvPr/>
        </p:nvSpPr>
        <p:spPr>
          <a:xfrm>
            <a:off x="6973801" y="5038317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0x93ba18  →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2E55E-2F3F-1DD0-634B-F9CA3DEB67CD}"/>
              </a:ext>
            </a:extLst>
          </p:cNvPr>
          <p:cNvSpPr txBox="1"/>
          <p:nvPr/>
        </p:nvSpPr>
        <p:spPr>
          <a:xfrm>
            <a:off x="7001619" y="5386287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0x93ba1c  →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68AF58-1F09-0A4E-F7E9-F4F169DB06F7}"/>
              </a:ext>
            </a:extLst>
          </p:cNvPr>
          <p:cNvSpPr txBox="1"/>
          <p:nvPr/>
        </p:nvSpPr>
        <p:spPr>
          <a:xfrm>
            <a:off x="8524662" y="502072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y = 37</a:t>
            </a:r>
            <a:endParaRPr lang="en-C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507A2A-3D7B-B3EA-4099-5321468099E5}"/>
              </a:ext>
            </a:extLst>
          </p:cNvPr>
          <p:cNvSpPr txBox="1"/>
          <p:nvPr/>
        </p:nvSpPr>
        <p:spPr>
          <a:xfrm>
            <a:off x="9240873" y="458386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7BA772-AD8A-E615-78BD-AD6A00DCC2E4}"/>
              </a:ext>
            </a:extLst>
          </p:cNvPr>
          <p:cNvSpPr/>
          <p:nvPr/>
        </p:nvSpPr>
        <p:spPr>
          <a:xfrm>
            <a:off x="8285499" y="4560201"/>
            <a:ext cx="2638145" cy="1325563"/>
          </a:xfrm>
          <a:prstGeom prst="rect">
            <a:avLst/>
          </a:prstGeom>
          <a:noFill/>
          <a:ln w="19050" cap="rnd" cmpd="sng">
            <a:solidFill>
              <a:schemeClr val="bg1">
                <a:lumMod val="50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14400"/>
                      <a:gd name="connsiteY0" fmla="*/ 0 h 914400"/>
                      <a:gd name="connsiteX1" fmla="*/ 914400 w 914400"/>
                      <a:gd name="connsiteY1" fmla="*/ 0 h 914400"/>
                      <a:gd name="connsiteX2" fmla="*/ 914400 w 914400"/>
                      <a:gd name="connsiteY2" fmla="*/ 914400 h 914400"/>
                      <a:gd name="connsiteX3" fmla="*/ 0 w 914400"/>
                      <a:gd name="connsiteY3" fmla="*/ 914400 h 914400"/>
                      <a:gd name="connsiteX4" fmla="*/ 0 w 914400"/>
                      <a:gd name="connsiteY4" fmla="*/ 0 h 914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00" h="914400" extrusionOk="0">
                        <a:moveTo>
                          <a:pt x="0" y="0"/>
                        </a:moveTo>
                        <a:cubicBezTo>
                          <a:pt x="326474" y="58989"/>
                          <a:pt x="554664" y="-4828"/>
                          <a:pt x="914400" y="0"/>
                        </a:cubicBezTo>
                        <a:cubicBezTo>
                          <a:pt x="853110" y="201496"/>
                          <a:pt x="967999" y="546232"/>
                          <a:pt x="914400" y="914400"/>
                        </a:cubicBezTo>
                        <a:cubicBezTo>
                          <a:pt x="483357" y="986896"/>
                          <a:pt x="124620" y="917932"/>
                          <a:pt x="0" y="914400"/>
                        </a:cubicBezTo>
                        <a:cubicBezTo>
                          <a:pt x="73629" y="751884"/>
                          <a:pt x="1864" y="26777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L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549700-3782-C67F-018F-DBAAB0F743D5}"/>
              </a:ext>
            </a:extLst>
          </p:cNvPr>
          <p:cNvSpPr/>
          <p:nvPr/>
        </p:nvSpPr>
        <p:spPr>
          <a:xfrm>
            <a:off x="8276683" y="2890179"/>
            <a:ext cx="2638145" cy="1626156"/>
          </a:xfrm>
          <a:prstGeom prst="rect">
            <a:avLst/>
          </a:prstGeom>
          <a:noFill/>
          <a:ln w="19050" cap="rnd" cmpd="sng">
            <a:solidFill>
              <a:schemeClr val="bg1">
                <a:lumMod val="50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14400"/>
                      <a:gd name="connsiteY0" fmla="*/ 0 h 914400"/>
                      <a:gd name="connsiteX1" fmla="*/ 914400 w 914400"/>
                      <a:gd name="connsiteY1" fmla="*/ 0 h 914400"/>
                      <a:gd name="connsiteX2" fmla="*/ 914400 w 914400"/>
                      <a:gd name="connsiteY2" fmla="*/ 914400 h 914400"/>
                      <a:gd name="connsiteX3" fmla="*/ 0 w 914400"/>
                      <a:gd name="connsiteY3" fmla="*/ 914400 h 914400"/>
                      <a:gd name="connsiteX4" fmla="*/ 0 w 914400"/>
                      <a:gd name="connsiteY4" fmla="*/ 0 h 914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00" h="914400" extrusionOk="0">
                        <a:moveTo>
                          <a:pt x="0" y="0"/>
                        </a:moveTo>
                        <a:cubicBezTo>
                          <a:pt x="326474" y="58989"/>
                          <a:pt x="554664" y="-4828"/>
                          <a:pt x="914400" y="0"/>
                        </a:cubicBezTo>
                        <a:cubicBezTo>
                          <a:pt x="853110" y="201496"/>
                          <a:pt x="967999" y="546232"/>
                          <a:pt x="914400" y="914400"/>
                        </a:cubicBezTo>
                        <a:cubicBezTo>
                          <a:pt x="483357" y="986896"/>
                          <a:pt x="124620" y="917932"/>
                          <a:pt x="0" y="914400"/>
                        </a:cubicBezTo>
                        <a:cubicBezTo>
                          <a:pt x="73629" y="751884"/>
                          <a:pt x="1864" y="26777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L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FDD97-E5E5-DF06-F6A7-E631E11F0FD3}"/>
              </a:ext>
            </a:extLst>
          </p:cNvPr>
          <p:cNvSpPr txBox="1"/>
          <p:nvPr/>
        </p:nvSpPr>
        <p:spPr>
          <a:xfrm>
            <a:off x="9239556" y="2928641"/>
            <a:ext cx="68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rgbClr val="7030A0"/>
                </a:solidFill>
              </a:rPr>
              <a:t>swap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07564-EBD4-F0FB-2A6E-1EAFC94C5306}"/>
              </a:ext>
            </a:extLst>
          </p:cNvPr>
          <p:cNvSpPr txBox="1"/>
          <p:nvPr/>
        </p:nvSpPr>
        <p:spPr>
          <a:xfrm>
            <a:off x="8526861" y="410410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 = 0x93ba1c</a:t>
            </a:r>
            <a:endParaRPr lang="en-C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4068D-CC80-9272-9A96-C96E987E0430}"/>
              </a:ext>
            </a:extLst>
          </p:cNvPr>
          <p:cNvSpPr txBox="1"/>
          <p:nvPr/>
        </p:nvSpPr>
        <p:spPr>
          <a:xfrm>
            <a:off x="8524662" y="3758750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2F92"/>
                </a:solidFill>
              </a:rPr>
              <a:t>m = 0x93ba18 </a:t>
            </a:r>
            <a:endParaRPr lang="en-CL" dirty="0">
              <a:solidFill>
                <a:srgbClr val="FF2F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842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Paso por valor vs paso por referencia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19</a:t>
            </a:fld>
            <a:endParaRPr lang="es-C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51314-05E1-4042-12EF-1513EE403C3E}"/>
              </a:ext>
            </a:extLst>
          </p:cNvPr>
          <p:cNvSpPr txBox="1"/>
          <p:nvPr/>
        </p:nvSpPr>
        <p:spPr>
          <a:xfrm>
            <a:off x="1495693" y="5119110"/>
            <a:ext cx="386937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</a:t>
            </a:r>
            <a:r>
              <a:rPr lang="en-US" sz="12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gcc</a:t>
            </a:r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main.c</a:t>
            </a:r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-o main</a:t>
            </a:r>
          </a:p>
          <a:p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./main</a:t>
            </a:r>
          </a:p>
          <a:p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x = 10 y = 37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28CBC1-0E75-B7A3-1E2B-381B07ADB9A6}"/>
              </a:ext>
            </a:extLst>
          </p:cNvPr>
          <p:cNvSpPr txBox="1"/>
          <p:nvPr/>
        </p:nvSpPr>
        <p:spPr>
          <a:xfrm>
            <a:off x="1432077" y="1789072"/>
            <a:ext cx="3996607" cy="32316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</a:endParaRPr>
          </a:p>
          <a:p>
            <a:endParaRPr lang="en-US" sz="12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// swap 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intercambia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los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valores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 de n y m 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swap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aux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*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	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	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*n = *m;</a:t>
            </a: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	*m = aux;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int main(int 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, char **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int x = 10, y = 37;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("x = %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 y = %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\n", x, y);</a:t>
            </a: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swap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	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	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("x = %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 y = %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\n", x, y);</a:t>
            </a: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F70B2E-E5D3-2DF1-DE0A-2917A923FD2E}"/>
              </a:ext>
            </a:extLst>
          </p:cNvPr>
          <p:cNvSpPr/>
          <p:nvPr/>
        </p:nvSpPr>
        <p:spPr>
          <a:xfrm>
            <a:off x="8431590" y="1933947"/>
            <a:ext cx="2328333" cy="3916888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1B0B14-AAB6-D386-FAEE-05A0A3958EA8}"/>
              </a:ext>
            </a:extLst>
          </p:cNvPr>
          <p:cNvSpPr txBox="1"/>
          <p:nvPr/>
        </p:nvSpPr>
        <p:spPr>
          <a:xfrm>
            <a:off x="9072215" y="1564615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chemeClr val="accent6">
                    <a:lumMod val="75000"/>
                  </a:schemeClr>
                </a:solidFill>
              </a:rPr>
              <a:t>Memoria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7A696-95B8-C307-64EF-AC2257B49A89}"/>
              </a:ext>
            </a:extLst>
          </p:cNvPr>
          <p:cNvSpPr txBox="1"/>
          <p:nvPr/>
        </p:nvSpPr>
        <p:spPr>
          <a:xfrm>
            <a:off x="8526861" y="536608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x = 10</a:t>
            </a:r>
            <a:endParaRPr lang="en-CL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543138-A72B-095C-E35D-657005B69AF9}"/>
              </a:ext>
            </a:extLst>
          </p:cNvPr>
          <p:cNvSpPr txBox="1"/>
          <p:nvPr/>
        </p:nvSpPr>
        <p:spPr>
          <a:xfrm>
            <a:off x="6973801" y="5038317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0x93ba18  →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2E55E-2F3F-1DD0-634B-F9CA3DEB67CD}"/>
              </a:ext>
            </a:extLst>
          </p:cNvPr>
          <p:cNvSpPr txBox="1"/>
          <p:nvPr/>
        </p:nvSpPr>
        <p:spPr>
          <a:xfrm>
            <a:off x="7001619" y="5386287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0x93ba1c  →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68AF58-1F09-0A4E-F7E9-F4F169DB06F7}"/>
              </a:ext>
            </a:extLst>
          </p:cNvPr>
          <p:cNvSpPr txBox="1"/>
          <p:nvPr/>
        </p:nvSpPr>
        <p:spPr>
          <a:xfrm>
            <a:off x="8524662" y="502072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y = 37</a:t>
            </a:r>
            <a:endParaRPr lang="en-C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507A2A-3D7B-B3EA-4099-5321468099E5}"/>
              </a:ext>
            </a:extLst>
          </p:cNvPr>
          <p:cNvSpPr txBox="1"/>
          <p:nvPr/>
        </p:nvSpPr>
        <p:spPr>
          <a:xfrm>
            <a:off x="9240873" y="458386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7BA772-AD8A-E615-78BD-AD6A00DCC2E4}"/>
              </a:ext>
            </a:extLst>
          </p:cNvPr>
          <p:cNvSpPr/>
          <p:nvPr/>
        </p:nvSpPr>
        <p:spPr>
          <a:xfrm>
            <a:off x="8285499" y="4560201"/>
            <a:ext cx="2638145" cy="1325563"/>
          </a:xfrm>
          <a:prstGeom prst="rect">
            <a:avLst/>
          </a:prstGeom>
          <a:noFill/>
          <a:ln w="19050" cap="rnd" cmpd="sng">
            <a:solidFill>
              <a:schemeClr val="bg1">
                <a:lumMod val="50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14400"/>
                      <a:gd name="connsiteY0" fmla="*/ 0 h 914400"/>
                      <a:gd name="connsiteX1" fmla="*/ 914400 w 914400"/>
                      <a:gd name="connsiteY1" fmla="*/ 0 h 914400"/>
                      <a:gd name="connsiteX2" fmla="*/ 914400 w 914400"/>
                      <a:gd name="connsiteY2" fmla="*/ 914400 h 914400"/>
                      <a:gd name="connsiteX3" fmla="*/ 0 w 914400"/>
                      <a:gd name="connsiteY3" fmla="*/ 914400 h 914400"/>
                      <a:gd name="connsiteX4" fmla="*/ 0 w 914400"/>
                      <a:gd name="connsiteY4" fmla="*/ 0 h 914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00" h="914400" extrusionOk="0">
                        <a:moveTo>
                          <a:pt x="0" y="0"/>
                        </a:moveTo>
                        <a:cubicBezTo>
                          <a:pt x="326474" y="58989"/>
                          <a:pt x="554664" y="-4828"/>
                          <a:pt x="914400" y="0"/>
                        </a:cubicBezTo>
                        <a:cubicBezTo>
                          <a:pt x="853110" y="201496"/>
                          <a:pt x="967999" y="546232"/>
                          <a:pt x="914400" y="914400"/>
                        </a:cubicBezTo>
                        <a:cubicBezTo>
                          <a:pt x="483357" y="986896"/>
                          <a:pt x="124620" y="917932"/>
                          <a:pt x="0" y="914400"/>
                        </a:cubicBezTo>
                        <a:cubicBezTo>
                          <a:pt x="73629" y="751884"/>
                          <a:pt x="1864" y="26777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L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549700-3782-C67F-018F-DBAAB0F743D5}"/>
              </a:ext>
            </a:extLst>
          </p:cNvPr>
          <p:cNvSpPr/>
          <p:nvPr/>
        </p:nvSpPr>
        <p:spPr>
          <a:xfrm>
            <a:off x="8276683" y="2890179"/>
            <a:ext cx="2638145" cy="1626156"/>
          </a:xfrm>
          <a:prstGeom prst="rect">
            <a:avLst/>
          </a:prstGeom>
          <a:noFill/>
          <a:ln w="19050" cap="rnd" cmpd="sng">
            <a:solidFill>
              <a:schemeClr val="bg1">
                <a:lumMod val="50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14400"/>
                      <a:gd name="connsiteY0" fmla="*/ 0 h 914400"/>
                      <a:gd name="connsiteX1" fmla="*/ 914400 w 914400"/>
                      <a:gd name="connsiteY1" fmla="*/ 0 h 914400"/>
                      <a:gd name="connsiteX2" fmla="*/ 914400 w 914400"/>
                      <a:gd name="connsiteY2" fmla="*/ 914400 h 914400"/>
                      <a:gd name="connsiteX3" fmla="*/ 0 w 914400"/>
                      <a:gd name="connsiteY3" fmla="*/ 914400 h 914400"/>
                      <a:gd name="connsiteX4" fmla="*/ 0 w 914400"/>
                      <a:gd name="connsiteY4" fmla="*/ 0 h 914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00" h="914400" extrusionOk="0">
                        <a:moveTo>
                          <a:pt x="0" y="0"/>
                        </a:moveTo>
                        <a:cubicBezTo>
                          <a:pt x="326474" y="58989"/>
                          <a:pt x="554664" y="-4828"/>
                          <a:pt x="914400" y="0"/>
                        </a:cubicBezTo>
                        <a:cubicBezTo>
                          <a:pt x="853110" y="201496"/>
                          <a:pt x="967999" y="546232"/>
                          <a:pt x="914400" y="914400"/>
                        </a:cubicBezTo>
                        <a:cubicBezTo>
                          <a:pt x="483357" y="986896"/>
                          <a:pt x="124620" y="917932"/>
                          <a:pt x="0" y="914400"/>
                        </a:cubicBezTo>
                        <a:cubicBezTo>
                          <a:pt x="73629" y="751884"/>
                          <a:pt x="1864" y="26777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L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FDD97-E5E5-DF06-F6A7-E631E11F0FD3}"/>
              </a:ext>
            </a:extLst>
          </p:cNvPr>
          <p:cNvSpPr txBox="1"/>
          <p:nvPr/>
        </p:nvSpPr>
        <p:spPr>
          <a:xfrm>
            <a:off x="9239556" y="2928641"/>
            <a:ext cx="68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rgbClr val="7030A0"/>
                </a:solidFill>
              </a:rPr>
              <a:t>swap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07564-EBD4-F0FB-2A6E-1EAFC94C5306}"/>
              </a:ext>
            </a:extLst>
          </p:cNvPr>
          <p:cNvSpPr txBox="1"/>
          <p:nvPr/>
        </p:nvSpPr>
        <p:spPr>
          <a:xfrm>
            <a:off x="8526861" y="410410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 = 0x93ba1c</a:t>
            </a:r>
            <a:endParaRPr lang="en-C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4068D-CC80-9272-9A96-C96E987E0430}"/>
              </a:ext>
            </a:extLst>
          </p:cNvPr>
          <p:cNvSpPr txBox="1"/>
          <p:nvPr/>
        </p:nvSpPr>
        <p:spPr>
          <a:xfrm>
            <a:off x="8524662" y="3758750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2F92"/>
                </a:solidFill>
              </a:rPr>
              <a:t>m = 0x93ba18 </a:t>
            </a:r>
            <a:endParaRPr lang="en-CL" dirty="0">
              <a:solidFill>
                <a:srgbClr val="FF2F9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2740C2-81E3-8C2F-D09C-8A2A08EC80B7}"/>
              </a:ext>
            </a:extLst>
          </p:cNvPr>
          <p:cNvSpPr txBox="1"/>
          <p:nvPr/>
        </p:nvSpPr>
        <p:spPr>
          <a:xfrm>
            <a:off x="8524662" y="341462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aux = 10</a:t>
            </a:r>
            <a:endParaRPr lang="en-CL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5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Recordar…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2</a:t>
            </a:fld>
            <a:endParaRPr lang="es-C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FF2C4F-51B3-019E-58AF-DA05550A9808}"/>
              </a:ext>
            </a:extLst>
          </p:cNvPr>
          <p:cNvSpPr txBox="1"/>
          <p:nvPr/>
        </p:nvSpPr>
        <p:spPr>
          <a:xfrm>
            <a:off x="1103608" y="2428726"/>
            <a:ext cx="398354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2800" dirty="0"/>
              <a:t>Cada variable en C tiene: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sz="2400" dirty="0"/>
              <a:t>Un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sz="2400" dirty="0"/>
              <a:t>Un valor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sz="2400" dirty="0"/>
              <a:t>Un </a:t>
            </a:r>
            <a:r>
              <a:rPr lang="en-CL" sz="2400" dirty="0">
                <a:solidFill>
                  <a:schemeClr val="accent2">
                    <a:lumMod val="75000"/>
                  </a:schemeClr>
                </a:solidFill>
              </a:rPr>
              <a:t>tipo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sz="2400" dirty="0"/>
              <a:t>Una </a:t>
            </a:r>
            <a:r>
              <a:rPr lang="en-CL" sz="2400" dirty="0">
                <a:solidFill>
                  <a:schemeClr val="accent6"/>
                </a:solidFill>
              </a:rPr>
              <a:t>dirección</a:t>
            </a:r>
            <a:r>
              <a:rPr lang="en-CL" sz="2400" dirty="0"/>
              <a:t> de memoria</a:t>
            </a:r>
          </a:p>
        </p:txBody>
      </p:sp>
    </p:spTree>
    <p:extLst>
      <p:ext uri="{BB962C8B-B14F-4D97-AF65-F5344CB8AC3E}">
        <p14:creationId xmlns:p14="http://schemas.microsoft.com/office/powerpoint/2010/main" val="2219231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Paso por valor vs paso por referencia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20</a:t>
            </a:fld>
            <a:endParaRPr lang="es-C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51314-05E1-4042-12EF-1513EE403C3E}"/>
              </a:ext>
            </a:extLst>
          </p:cNvPr>
          <p:cNvSpPr txBox="1"/>
          <p:nvPr/>
        </p:nvSpPr>
        <p:spPr>
          <a:xfrm>
            <a:off x="1495693" y="5119110"/>
            <a:ext cx="386937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</a:t>
            </a:r>
            <a:r>
              <a:rPr lang="en-US" sz="12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gcc</a:t>
            </a:r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main.c</a:t>
            </a:r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-o main</a:t>
            </a:r>
          </a:p>
          <a:p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./main</a:t>
            </a:r>
          </a:p>
          <a:p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x = 10 y = 37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28CBC1-0E75-B7A3-1E2B-381B07ADB9A6}"/>
              </a:ext>
            </a:extLst>
          </p:cNvPr>
          <p:cNvSpPr txBox="1"/>
          <p:nvPr/>
        </p:nvSpPr>
        <p:spPr>
          <a:xfrm>
            <a:off x="1432077" y="1789072"/>
            <a:ext cx="3996607" cy="32316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</a:endParaRPr>
          </a:p>
          <a:p>
            <a:endParaRPr lang="en-US" sz="12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// swap 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intercambia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los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valores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 de n y m 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swap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aux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*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	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	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*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	*m = aux;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int main(int 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, char **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int x = 10, y = 37;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("x = %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 y = %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\n", x, y);</a:t>
            </a: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swap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	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	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("x = %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 y = %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\n", x, y);</a:t>
            </a: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F70B2E-E5D3-2DF1-DE0A-2917A923FD2E}"/>
              </a:ext>
            </a:extLst>
          </p:cNvPr>
          <p:cNvSpPr/>
          <p:nvPr/>
        </p:nvSpPr>
        <p:spPr>
          <a:xfrm>
            <a:off x="8431590" y="1933947"/>
            <a:ext cx="2328333" cy="3916888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1B0B14-AAB6-D386-FAEE-05A0A3958EA8}"/>
              </a:ext>
            </a:extLst>
          </p:cNvPr>
          <p:cNvSpPr txBox="1"/>
          <p:nvPr/>
        </p:nvSpPr>
        <p:spPr>
          <a:xfrm>
            <a:off x="9072215" y="1564615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chemeClr val="accent6">
                    <a:lumMod val="75000"/>
                  </a:schemeClr>
                </a:solidFill>
              </a:rPr>
              <a:t>Memoria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7A696-95B8-C307-64EF-AC2257B49A89}"/>
              </a:ext>
            </a:extLst>
          </p:cNvPr>
          <p:cNvSpPr txBox="1"/>
          <p:nvPr/>
        </p:nvSpPr>
        <p:spPr>
          <a:xfrm>
            <a:off x="8526861" y="536608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x = 37</a:t>
            </a:r>
            <a:endParaRPr lang="en-CL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543138-A72B-095C-E35D-657005B69AF9}"/>
              </a:ext>
            </a:extLst>
          </p:cNvPr>
          <p:cNvSpPr txBox="1"/>
          <p:nvPr/>
        </p:nvSpPr>
        <p:spPr>
          <a:xfrm>
            <a:off x="6973801" y="5038317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0x93ba18  →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2E55E-2F3F-1DD0-634B-F9CA3DEB67CD}"/>
              </a:ext>
            </a:extLst>
          </p:cNvPr>
          <p:cNvSpPr txBox="1"/>
          <p:nvPr/>
        </p:nvSpPr>
        <p:spPr>
          <a:xfrm>
            <a:off x="7001619" y="5386287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0x93ba1c  →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68AF58-1F09-0A4E-F7E9-F4F169DB06F7}"/>
              </a:ext>
            </a:extLst>
          </p:cNvPr>
          <p:cNvSpPr txBox="1"/>
          <p:nvPr/>
        </p:nvSpPr>
        <p:spPr>
          <a:xfrm>
            <a:off x="8524662" y="502072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y = 37</a:t>
            </a:r>
            <a:endParaRPr lang="en-C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507A2A-3D7B-B3EA-4099-5321468099E5}"/>
              </a:ext>
            </a:extLst>
          </p:cNvPr>
          <p:cNvSpPr txBox="1"/>
          <p:nvPr/>
        </p:nvSpPr>
        <p:spPr>
          <a:xfrm>
            <a:off x="9240873" y="458386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7BA772-AD8A-E615-78BD-AD6A00DCC2E4}"/>
              </a:ext>
            </a:extLst>
          </p:cNvPr>
          <p:cNvSpPr/>
          <p:nvPr/>
        </p:nvSpPr>
        <p:spPr>
          <a:xfrm>
            <a:off x="8285499" y="4560201"/>
            <a:ext cx="2638145" cy="1325563"/>
          </a:xfrm>
          <a:prstGeom prst="rect">
            <a:avLst/>
          </a:prstGeom>
          <a:noFill/>
          <a:ln w="19050" cap="rnd" cmpd="sng">
            <a:solidFill>
              <a:schemeClr val="bg1">
                <a:lumMod val="50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14400"/>
                      <a:gd name="connsiteY0" fmla="*/ 0 h 914400"/>
                      <a:gd name="connsiteX1" fmla="*/ 914400 w 914400"/>
                      <a:gd name="connsiteY1" fmla="*/ 0 h 914400"/>
                      <a:gd name="connsiteX2" fmla="*/ 914400 w 914400"/>
                      <a:gd name="connsiteY2" fmla="*/ 914400 h 914400"/>
                      <a:gd name="connsiteX3" fmla="*/ 0 w 914400"/>
                      <a:gd name="connsiteY3" fmla="*/ 914400 h 914400"/>
                      <a:gd name="connsiteX4" fmla="*/ 0 w 914400"/>
                      <a:gd name="connsiteY4" fmla="*/ 0 h 914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00" h="914400" extrusionOk="0">
                        <a:moveTo>
                          <a:pt x="0" y="0"/>
                        </a:moveTo>
                        <a:cubicBezTo>
                          <a:pt x="326474" y="58989"/>
                          <a:pt x="554664" y="-4828"/>
                          <a:pt x="914400" y="0"/>
                        </a:cubicBezTo>
                        <a:cubicBezTo>
                          <a:pt x="853110" y="201496"/>
                          <a:pt x="967999" y="546232"/>
                          <a:pt x="914400" y="914400"/>
                        </a:cubicBezTo>
                        <a:cubicBezTo>
                          <a:pt x="483357" y="986896"/>
                          <a:pt x="124620" y="917932"/>
                          <a:pt x="0" y="914400"/>
                        </a:cubicBezTo>
                        <a:cubicBezTo>
                          <a:pt x="73629" y="751884"/>
                          <a:pt x="1864" y="26777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L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549700-3782-C67F-018F-DBAAB0F743D5}"/>
              </a:ext>
            </a:extLst>
          </p:cNvPr>
          <p:cNvSpPr/>
          <p:nvPr/>
        </p:nvSpPr>
        <p:spPr>
          <a:xfrm>
            <a:off x="8276683" y="2890179"/>
            <a:ext cx="2638145" cy="1626156"/>
          </a:xfrm>
          <a:prstGeom prst="rect">
            <a:avLst/>
          </a:prstGeom>
          <a:noFill/>
          <a:ln w="19050" cap="rnd" cmpd="sng">
            <a:solidFill>
              <a:schemeClr val="bg1">
                <a:lumMod val="50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14400"/>
                      <a:gd name="connsiteY0" fmla="*/ 0 h 914400"/>
                      <a:gd name="connsiteX1" fmla="*/ 914400 w 914400"/>
                      <a:gd name="connsiteY1" fmla="*/ 0 h 914400"/>
                      <a:gd name="connsiteX2" fmla="*/ 914400 w 914400"/>
                      <a:gd name="connsiteY2" fmla="*/ 914400 h 914400"/>
                      <a:gd name="connsiteX3" fmla="*/ 0 w 914400"/>
                      <a:gd name="connsiteY3" fmla="*/ 914400 h 914400"/>
                      <a:gd name="connsiteX4" fmla="*/ 0 w 914400"/>
                      <a:gd name="connsiteY4" fmla="*/ 0 h 914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00" h="914400" extrusionOk="0">
                        <a:moveTo>
                          <a:pt x="0" y="0"/>
                        </a:moveTo>
                        <a:cubicBezTo>
                          <a:pt x="326474" y="58989"/>
                          <a:pt x="554664" y="-4828"/>
                          <a:pt x="914400" y="0"/>
                        </a:cubicBezTo>
                        <a:cubicBezTo>
                          <a:pt x="853110" y="201496"/>
                          <a:pt x="967999" y="546232"/>
                          <a:pt x="914400" y="914400"/>
                        </a:cubicBezTo>
                        <a:cubicBezTo>
                          <a:pt x="483357" y="986896"/>
                          <a:pt x="124620" y="917932"/>
                          <a:pt x="0" y="914400"/>
                        </a:cubicBezTo>
                        <a:cubicBezTo>
                          <a:pt x="73629" y="751884"/>
                          <a:pt x="1864" y="26777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L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FDD97-E5E5-DF06-F6A7-E631E11F0FD3}"/>
              </a:ext>
            </a:extLst>
          </p:cNvPr>
          <p:cNvSpPr txBox="1"/>
          <p:nvPr/>
        </p:nvSpPr>
        <p:spPr>
          <a:xfrm>
            <a:off x="9239556" y="2928641"/>
            <a:ext cx="68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rgbClr val="7030A0"/>
                </a:solidFill>
              </a:rPr>
              <a:t>swap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07564-EBD4-F0FB-2A6E-1EAFC94C5306}"/>
              </a:ext>
            </a:extLst>
          </p:cNvPr>
          <p:cNvSpPr txBox="1"/>
          <p:nvPr/>
        </p:nvSpPr>
        <p:spPr>
          <a:xfrm>
            <a:off x="8526861" y="410410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 = 0x93ba1c</a:t>
            </a:r>
            <a:endParaRPr lang="en-C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4068D-CC80-9272-9A96-C96E987E0430}"/>
              </a:ext>
            </a:extLst>
          </p:cNvPr>
          <p:cNvSpPr txBox="1"/>
          <p:nvPr/>
        </p:nvSpPr>
        <p:spPr>
          <a:xfrm>
            <a:off x="8524662" y="3758750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2F92"/>
                </a:solidFill>
              </a:rPr>
              <a:t>m = 0x93ba18 </a:t>
            </a:r>
            <a:endParaRPr lang="en-CL" dirty="0">
              <a:solidFill>
                <a:srgbClr val="FF2F9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2740C2-81E3-8C2F-D09C-8A2A08EC80B7}"/>
              </a:ext>
            </a:extLst>
          </p:cNvPr>
          <p:cNvSpPr txBox="1"/>
          <p:nvPr/>
        </p:nvSpPr>
        <p:spPr>
          <a:xfrm>
            <a:off x="8524662" y="341462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aux = 10</a:t>
            </a:r>
            <a:endParaRPr lang="en-CL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87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Paso por valor vs paso por referencia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21</a:t>
            </a:fld>
            <a:endParaRPr lang="es-C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51314-05E1-4042-12EF-1513EE403C3E}"/>
              </a:ext>
            </a:extLst>
          </p:cNvPr>
          <p:cNvSpPr txBox="1"/>
          <p:nvPr/>
        </p:nvSpPr>
        <p:spPr>
          <a:xfrm>
            <a:off x="1495693" y="5119110"/>
            <a:ext cx="386937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</a:t>
            </a:r>
            <a:r>
              <a:rPr lang="en-US" sz="12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gcc</a:t>
            </a:r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main.c</a:t>
            </a:r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-o main</a:t>
            </a:r>
          </a:p>
          <a:p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./main</a:t>
            </a:r>
          </a:p>
          <a:p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x = 10 y = 37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28CBC1-0E75-B7A3-1E2B-381B07ADB9A6}"/>
              </a:ext>
            </a:extLst>
          </p:cNvPr>
          <p:cNvSpPr txBox="1"/>
          <p:nvPr/>
        </p:nvSpPr>
        <p:spPr>
          <a:xfrm>
            <a:off x="1432077" y="1789072"/>
            <a:ext cx="3996607" cy="32316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</a:endParaRPr>
          </a:p>
          <a:p>
            <a:endParaRPr lang="en-US" sz="12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// swap 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intercambia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los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valores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 de n y m 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swap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aux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*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	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	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*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aux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int main(int 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, char **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int x = 10, y = 37;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("x = %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 y = %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\n", x, y);</a:t>
            </a: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swap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	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	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("x = %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 y = %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\n", x, y);</a:t>
            </a: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F70B2E-E5D3-2DF1-DE0A-2917A923FD2E}"/>
              </a:ext>
            </a:extLst>
          </p:cNvPr>
          <p:cNvSpPr/>
          <p:nvPr/>
        </p:nvSpPr>
        <p:spPr>
          <a:xfrm>
            <a:off x="8431590" y="1933947"/>
            <a:ext cx="2328333" cy="3916888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1B0B14-AAB6-D386-FAEE-05A0A3958EA8}"/>
              </a:ext>
            </a:extLst>
          </p:cNvPr>
          <p:cNvSpPr txBox="1"/>
          <p:nvPr/>
        </p:nvSpPr>
        <p:spPr>
          <a:xfrm>
            <a:off x="9072215" y="1564615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chemeClr val="accent6">
                    <a:lumMod val="75000"/>
                  </a:schemeClr>
                </a:solidFill>
              </a:rPr>
              <a:t>Memoria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7A696-95B8-C307-64EF-AC2257B49A89}"/>
              </a:ext>
            </a:extLst>
          </p:cNvPr>
          <p:cNvSpPr txBox="1"/>
          <p:nvPr/>
        </p:nvSpPr>
        <p:spPr>
          <a:xfrm>
            <a:off x="8526861" y="536608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x = 37</a:t>
            </a:r>
            <a:endParaRPr lang="en-CL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543138-A72B-095C-E35D-657005B69AF9}"/>
              </a:ext>
            </a:extLst>
          </p:cNvPr>
          <p:cNvSpPr txBox="1"/>
          <p:nvPr/>
        </p:nvSpPr>
        <p:spPr>
          <a:xfrm>
            <a:off x="6973801" y="5038317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0x93ba18  →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2E55E-2F3F-1DD0-634B-F9CA3DEB67CD}"/>
              </a:ext>
            </a:extLst>
          </p:cNvPr>
          <p:cNvSpPr txBox="1"/>
          <p:nvPr/>
        </p:nvSpPr>
        <p:spPr>
          <a:xfrm>
            <a:off x="7001619" y="5386287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0x93ba1c  →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68AF58-1F09-0A4E-F7E9-F4F169DB06F7}"/>
              </a:ext>
            </a:extLst>
          </p:cNvPr>
          <p:cNvSpPr txBox="1"/>
          <p:nvPr/>
        </p:nvSpPr>
        <p:spPr>
          <a:xfrm>
            <a:off x="8524662" y="502072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y = 10</a:t>
            </a:r>
            <a:endParaRPr lang="en-CL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507A2A-3D7B-B3EA-4099-5321468099E5}"/>
              </a:ext>
            </a:extLst>
          </p:cNvPr>
          <p:cNvSpPr txBox="1"/>
          <p:nvPr/>
        </p:nvSpPr>
        <p:spPr>
          <a:xfrm>
            <a:off x="9240873" y="458386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7BA772-AD8A-E615-78BD-AD6A00DCC2E4}"/>
              </a:ext>
            </a:extLst>
          </p:cNvPr>
          <p:cNvSpPr/>
          <p:nvPr/>
        </p:nvSpPr>
        <p:spPr>
          <a:xfrm>
            <a:off x="8285499" y="4560201"/>
            <a:ext cx="2638145" cy="1325563"/>
          </a:xfrm>
          <a:prstGeom prst="rect">
            <a:avLst/>
          </a:prstGeom>
          <a:noFill/>
          <a:ln w="19050" cap="rnd" cmpd="sng">
            <a:solidFill>
              <a:schemeClr val="bg1">
                <a:lumMod val="50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14400"/>
                      <a:gd name="connsiteY0" fmla="*/ 0 h 914400"/>
                      <a:gd name="connsiteX1" fmla="*/ 914400 w 914400"/>
                      <a:gd name="connsiteY1" fmla="*/ 0 h 914400"/>
                      <a:gd name="connsiteX2" fmla="*/ 914400 w 914400"/>
                      <a:gd name="connsiteY2" fmla="*/ 914400 h 914400"/>
                      <a:gd name="connsiteX3" fmla="*/ 0 w 914400"/>
                      <a:gd name="connsiteY3" fmla="*/ 914400 h 914400"/>
                      <a:gd name="connsiteX4" fmla="*/ 0 w 914400"/>
                      <a:gd name="connsiteY4" fmla="*/ 0 h 914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00" h="914400" extrusionOk="0">
                        <a:moveTo>
                          <a:pt x="0" y="0"/>
                        </a:moveTo>
                        <a:cubicBezTo>
                          <a:pt x="326474" y="58989"/>
                          <a:pt x="554664" y="-4828"/>
                          <a:pt x="914400" y="0"/>
                        </a:cubicBezTo>
                        <a:cubicBezTo>
                          <a:pt x="853110" y="201496"/>
                          <a:pt x="967999" y="546232"/>
                          <a:pt x="914400" y="914400"/>
                        </a:cubicBezTo>
                        <a:cubicBezTo>
                          <a:pt x="483357" y="986896"/>
                          <a:pt x="124620" y="917932"/>
                          <a:pt x="0" y="914400"/>
                        </a:cubicBezTo>
                        <a:cubicBezTo>
                          <a:pt x="73629" y="751884"/>
                          <a:pt x="1864" y="26777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L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549700-3782-C67F-018F-DBAAB0F743D5}"/>
              </a:ext>
            </a:extLst>
          </p:cNvPr>
          <p:cNvSpPr/>
          <p:nvPr/>
        </p:nvSpPr>
        <p:spPr>
          <a:xfrm>
            <a:off x="8276683" y="2890179"/>
            <a:ext cx="2638145" cy="1626156"/>
          </a:xfrm>
          <a:prstGeom prst="rect">
            <a:avLst/>
          </a:prstGeom>
          <a:noFill/>
          <a:ln w="19050" cap="rnd" cmpd="sng">
            <a:solidFill>
              <a:schemeClr val="bg1">
                <a:lumMod val="50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14400"/>
                      <a:gd name="connsiteY0" fmla="*/ 0 h 914400"/>
                      <a:gd name="connsiteX1" fmla="*/ 914400 w 914400"/>
                      <a:gd name="connsiteY1" fmla="*/ 0 h 914400"/>
                      <a:gd name="connsiteX2" fmla="*/ 914400 w 914400"/>
                      <a:gd name="connsiteY2" fmla="*/ 914400 h 914400"/>
                      <a:gd name="connsiteX3" fmla="*/ 0 w 914400"/>
                      <a:gd name="connsiteY3" fmla="*/ 914400 h 914400"/>
                      <a:gd name="connsiteX4" fmla="*/ 0 w 914400"/>
                      <a:gd name="connsiteY4" fmla="*/ 0 h 914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00" h="914400" extrusionOk="0">
                        <a:moveTo>
                          <a:pt x="0" y="0"/>
                        </a:moveTo>
                        <a:cubicBezTo>
                          <a:pt x="326474" y="58989"/>
                          <a:pt x="554664" y="-4828"/>
                          <a:pt x="914400" y="0"/>
                        </a:cubicBezTo>
                        <a:cubicBezTo>
                          <a:pt x="853110" y="201496"/>
                          <a:pt x="967999" y="546232"/>
                          <a:pt x="914400" y="914400"/>
                        </a:cubicBezTo>
                        <a:cubicBezTo>
                          <a:pt x="483357" y="986896"/>
                          <a:pt x="124620" y="917932"/>
                          <a:pt x="0" y="914400"/>
                        </a:cubicBezTo>
                        <a:cubicBezTo>
                          <a:pt x="73629" y="751884"/>
                          <a:pt x="1864" y="26777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L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FDD97-E5E5-DF06-F6A7-E631E11F0FD3}"/>
              </a:ext>
            </a:extLst>
          </p:cNvPr>
          <p:cNvSpPr txBox="1"/>
          <p:nvPr/>
        </p:nvSpPr>
        <p:spPr>
          <a:xfrm>
            <a:off x="9239556" y="2928641"/>
            <a:ext cx="68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rgbClr val="7030A0"/>
                </a:solidFill>
              </a:rPr>
              <a:t>swap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07564-EBD4-F0FB-2A6E-1EAFC94C5306}"/>
              </a:ext>
            </a:extLst>
          </p:cNvPr>
          <p:cNvSpPr txBox="1"/>
          <p:nvPr/>
        </p:nvSpPr>
        <p:spPr>
          <a:xfrm>
            <a:off x="8526861" y="410410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 = 0x93ba1c</a:t>
            </a:r>
            <a:endParaRPr lang="en-C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4068D-CC80-9272-9A96-C96E987E0430}"/>
              </a:ext>
            </a:extLst>
          </p:cNvPr>
          <p:cNvSpPr txBox="1"/>
          <p:nvPr/>
        </p:nvSpPr>
        <p:spPr>
          <a:xfrm>
            <a:off x="8524662" y="3758750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2F92"/>
                </a:solidFill>
              </a:rPr>
              <a:t>m = 0x93ba18 </a:t>
            </a:r>
            <a:endParaRPr lang="en-CL" dirty="0">
              <a:solidFill>
                <a:srgbClr val="FF2F9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2740C2-81E3-8C2F-D09C-8A2A08EC80B7}"/>
              </a:ext>
            </a:extLst>
          </p:cNvPr>
          <p:cNvSpPr txBox="1"/>
          <p:nvPr/>
        </p:nvSpPr>
        <p:spPr>
          <a:xfrm>
            <a:off x="8524662" y="341462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aux = 10</a:t>
            </a:r>
            <a:endParaRPr lang="en-CL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496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Paso por valor vs paso por referencia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22</a:t>
            </a:fld>
            <a:endParaRPr lang="es-C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51314-05E1-4042-12EF-1513EE403C3E}"/>
              </a:ext>
            </a:extLst>
          </p:cNvPr>
          <p:cNvSpPr txBox="1"/>
          <p:nvPr/>
        </p:nvSpPr>
        <p:spPr>
          <a:xfrm>
            <a:off x="1495693" y="5119110"/>
            <a:ext cx="3869374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</a:t>
            </a:r>
            <a:r>
              <a:rPr lang="en-US" sz="12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gcc</a:t>
            </a:r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main.c</a:t>
            </a:r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-o main</a:t>
            </a:r>
          </a:p>
          <a:p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./main</a:t>
            </a:r>
          </a:p>
          <a:p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x = 10 y = 37</a:t>
            </a:r>
          </a:p>
          <a:p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x = </a:t>
            </a:r>
            <a:r>
              <a:rPr lang="en-US" sz="1200" dirty="0">
                <a:solidFill>
                  <a:srgbClr val="2FFF12"/>
                </a:solidFill>
                <a:latin typeface="Andale Mono" panose="020B0509000000000004" pitchFamily="49" charset="0"/>
              </a:rPr>
              <a:t>37</a:t>
            </a:r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y = </a:t>
            </a:r>
            <a:r>
              <a:rPr lang="en-US" sz="1200" dirty="0">
                <a:solidFill>
                  <a:srgbClr val="2FFF12"/>
                </a:solidFill>
                <a:latin typeface="Andale Mono" panose="020B0509000000000004" pitchFamily="49" charset="0"/>
              </a:rPr>
              <a:t>10</a:t>
            </a:r>
            <a:endParaRPr lang="en-US" sz="1200" dirty="0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28CBC1-0E75-B7A3-1E2B-381B07ADB9A6}"/>
              </a:ext>
            </a:extLst>
          </p:cNvPr>
          <p:cNvSpPr txBox="1"/>
          <p:nvPr/>
        </p:nvSpPr>
        <p:spPr>
          <a:xfrm>
            <a:off x="1432077" y="1789072"/>
            <a:ext cx="3996607" cy="32316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</a:endParaRPr>
          </a:p>
          <a:p>
            <a:endParaRPr lang="en-US" sz="12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// swap 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intercambia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los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valores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 de n y m </a:t>
            </a: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void swap(int *n, int *m) </a:t>
            </a: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	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int aux = *n; 	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	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*n = *m;</a:t>
            </a: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	*m = aux;</a:t>
            </a: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int main(int 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, char **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int x = 10, y = 37;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("x = %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 y = %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\n", x, y);</a:t>
            </a: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	swap(&amp;x, &amp;y); 	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	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"x =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y =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x, y);</a:t>
            </a: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F70B2E-E5D3-2DF1-DE0A-2917A923FD2E}"/>
              </a:ext>
            </a:extLst>
          </p:cNvPr>
          <p:cNvSpPr/>
          <p:nvPr/>
        </p:nvSpPr>
        <p:spPr>
          <a:xfrm>
            <a:off x="8431590" y="1933947"/>
            <a:ext cx="2328333" cy="3916888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1B0B14-AAB6-D386-FAEE-05A0A3958EA8}"/>
              </a:ext>
            </a:extLst>
          </p:cNvPr>
          <p:cNvSpPr txBox="1"/>
          <p:nvPr/>
        </p:nvSpPr>
        <p:spPr>
          <a:xfrm>
            <a:off x="9072215" y="1564615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chemeClr val="accent6">
                    <a:lumMod val="75000"/>
                  </a:schemeClr>
                </a:solidFill>
              </a:rPr>
              <a:t>Memoria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7A696-95B8-C307-64EF-AC2257B49A89}"/>
              </a:ext>
            </a:extLst>
          </p:cNvPr>
          <p:cNvSpPr txBox="1"/>
          <p:nvPr/>
        </p:nvSpPr>
        <p:spPr>
          <a:xfrm>
            <a:off x="8526861" y="536608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x = 37</a:t>
            </a:r>
            <a:endParaRPr lang="en-CL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543138-A72B-095C-E35D-657005B69AF9}"/>
              </a:ext>
            </a:extLst>
          </p:cNvPr>
          <p:cNvSpPr txBox="1"/>
          <p:nvPr/>
        </p:nvSpPr>
        <p:spPr>
          <a:xfrm>
            <a:off x="6973801" y="5038317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0x93ba18  →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2E55E-2F3F-1DD0-634B-F9CA3DEB67CD}"/>
              </a:ext>
            </a:extLst>
          </p:cNvPr>
          <p:cNvSpPr txBox="1"/>
          <p:nvPr/>
        </p:nvSpPr>
        <p:spPr>
          <a:xfrm>
            <a:off x="7001619" y="5386287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0x93ba1c  →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68AF58-1F09-0A4E-F7E9-F4F169DB06F7}"/>
              </a:ext>
            </a:extLst>
          </p:cNvPr>
          <p:cNvSpPr txBox="1"/>
          <p:nvPr/>
        </p:nvSpPr>
        <p:spPr>
          <a:xfrm>
            <a:off x="8524662" y="502072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y = 10</a:t>
            </a:r>
            <a:endParaRPr lang="en-CL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507A2A-3D7B-B3EA-4099-5321468099E5}"/>
              </a:ext>
            </a:extLst>
          </p:cNvPr>
          <p:cNvSpPr txBox="1"/>
          <p:nvPr/>
        </p:nvSpPr>
        <p:spPr>
          <a:xfrm>
            <a:off x="9240873" y="458386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7BA772-AD8A-E615-78BD-AD6A00DCC2E4}"/>
              </a:ext>
            </a:extLst>
          </p:cNvPr>
          <p:cNvSpPr/>
          <p:nvPr/>
        </p:nvSpPr>
        <p:spPr>
          <a:xfrm>
            <a:off x="8285499" y="4560201"/>
            <a:ext cx="2638145" cy="1325563"/>
          </a:xfrm>
          <a:prstGeom prst="rect">
            <a:avLst/>
          </a:prstGeom>
          <a:noFill/>
          <a:ln w="19050" cap="rnd" cmpd="sng">
            <a:solidFill>
              <a:schemeClr val="bg1">
                <a:lumMod val="50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14400"/>
                      <a:gd name="connsiteY0" fmla="*/ 0 h 914400"/>
                      <a:gd name="connsiteX1" fmla="*/ 914400 w 914400"/>
                      <a:gd name="connsiteY1" fmla="*/ 0 h 914400"/>
                      <a:gd name="connsiteX2" fmla="*/ 914400 w 914400"/>
                      <a:gd name="connsiteY2" fmla="*/ 914400 h 914400"/>
                      <a:gd name="connsiteX3" fmla="*/ 0 w 914400"/>
                      <a:gd name="connsiteY3" fmla="*/ 914400 h 914400"/>
                      <a:gd name="connsiteX4" fmla="*/ 0 w 914400"/>
                      <a:gd name="connsiteY4" fmla="*/ 0 h 914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00" h="914400" extrusionOk="0">
                        <a:moveTo>
                          <a:pt x="0" y="0"/>
                        </a:moveTo>
                        <a:cubicBezTo>
                          <a:pt x="326474" y="58989"/>
                          <a:pt x="554664" y="-4828"/>
                          <a:pt x="914400" y="0"/>
                        </a:cubicBezTo>
                        <a:cubicBezTo>
                          <a:pt x="853110" y="201496"/>
                          <a:pt x="967999" y="546232"/>
                          <a:pt x="914400" y="914400"/>
                        </a:cubicBezTo>
                        <a:cubicBezTo>
                          <a:pt x="483357" y="986896"/>
                          <a:pt x="124620" y="917932"/>
                          <a:pt x="0" y="914400"/>
                        </a:cubicBezTo>
                        <a:cubicBezTo>
                          <a:pt x="73629" y="751884"/>
                          <a:pt x="1864" y="26777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L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162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Aritmética de punteros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23</a:t>
            </a:fld>
            <a:endParaRPr lang="es-C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D5B5B-5D10-C367-249A-DBBAFD0F378D}"/>
              </a:ext>
            </a:extLst>
          </p:cNvPr>
          <p:cNvSpPr txBox="1"/>
          <p:nvPr/>
        </p:nvSpPr>
        <p:spPr>
          <a:xfrm>
            <a:off x="1545778" y="4685467"/>
            <a:ext cx="3869374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gcc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main.c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-o main</a:t>
            </a:r>
          </a:p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./main</a:t>
            </a:r>
          </a:p>
          <a:p>
            <a:r>
              <a:rPr lang="en-US" sz="1600" dirty="0">
                <a:solidFill>
                  <a:srgbClr val="2FFF12"/>
                </a:solidFill>
                <a:latin typeface="Andale Mono" panose="020B0509000000000004" pitchFamily="49" charset="0"/>
              </a:rPr>
              <a:t>0x7ffeec9e9a4c</a:t>
            </a:r>
          </a:p>
          <a:p>
            <a:r>
              <a:rPr lang="en-US" sz="1600" dirty="0">
                <a:solidFill>
                  <a:srgbClr val="2FFF12"/>
                </a:solidFill>
                <a:latin typeface="Andale Mono" panose="020B0509000000000004" pitchFamily="49" charset="0"/>
              </a:rPr>
              <a:t>0x7ffeec9e9a50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89FF2-6570-1D76-6B4F-B8E6A12EAD31}"/>
              </a:ext>
            </a:extLst>
          </p:cNvPr>
          <p:cNvSpPr txBox="1"/>
          <p:nvPr/>
        </p:nvSpPr>
        <p:spPr>
          <a:xfrm>
            <a:off x="1413233" y="2104063"/>
            <a:ext cx="4134465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%p</a:t>
            </a:r>
            <a:r>
              <a:rPr lang="en-US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%p</a:t>
            </a:r>
            <a:r>
              <a:rPr lang="en-US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3347-B4D9-A674-F5F9-53707CDF36A0}"/>
              </a:ext>
            </a:extLst>
          </p:cNvPr>
          <p:cNvSpPr txBox="1"/>
          <p:nvPr/>
        </p:nvSpPr>
        <p:spPr>
          <a:xfrm>
            <a:off x="6776850" y="4715004"/>
            <a:ext cx="3869374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gcc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main.c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-o main</a:t>
            </a:r>
          </a:p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./main</a:t>
            </a:r>
          </a:p>
          <a:p>
            <a:r>
              <a:rPr lang="en-US" sz="1600" dirty="0">
                <a:solidFill>
                  <a:srgbClr val="2FFF12"/>
                </a:solidFill>
                <a:latin typeface="Andale Mono" panose="020B0509000000000004" pitchFamily="49" charset="0"/>
              </a:rPr>
              <a:t>0x7ffee9d75a4f</a:t>
            </a:r>
          </a:p>
          <a:p>
            <a:r>
              <a:rPr lang="en-US" sz="1600" dirty="0">
                <a:solidFill>
                  <a:srgbClr val="2FFF12"/>
                </a:solidFill>
                <a:latin typeface="Andale Mono" panose="020B0509000000000004" pitchFamily="49" charset="0"/>
              </a:rPr>
              <a:t>0x7ffee9d75a50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481837-EA2C-02CE-986D-7A760BA3CB36}"/>
              </a:ext>
            </a:extLst>
          </p:cNvPr>
          <p:cNvSpPr txBox="1"/>
          <p:nvPr/>
        </p:nvSpPr>
        <p:spPr>
          <a:xfrm>
            <a:off x="6644304" y="2120770"/>
            <a:ext cx="4134465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Menlo" panose="020B0609030804020204" pitchFamily="49" charset="0"/>
              </a:rPr>
              <a:t>#include</a:t>
            </a:r>
            <a:r>
              <a:rPr lang="en-US" sz="1600" dirty="0">
                <a:solidFill>
                  <a:srgbClr val="569CD6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&lt;</a:t>
            </a:r>
            <a:r>
              <a:rPr lang="en-US" sz="1600" dirty="0" err="1">
                <a:solidFill>
                  <a:srgbClr val="CE9178"/>
                </a:solidFill>
                <a:latin typeface="Menlo" panose="020B0609030804020204" pitchFamily="49" charset="0"/>
              </a:rPr>
              <a:t>stdio.h</a:t>
            </a:r>
            <a:r>
              <a:rPr 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&gt;</a:t>
            </a:r>
          </a:p>
          <a:p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Menlo" panose="020B0609030804020204" pitchFamily="49" charset="0"/>
              </a:rPr>
              <a:t>main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argc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569CD6"/>
                </a:solidFill>
                <a:latin typeface="Menlo" panose="020B0609030804020204" pitchFamily="49" charset="0"/>
              </a:rPr>
              <a:t>char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**</a:t>
            </a:r>
            <a:r>
              <a:rPr lang="en-US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</a:p>
          <a:p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569CD6"/>
                </a:solidFill>
                <a:latin typeface="Menlo" panose="020B0609030804020204" pitchFamily="49" charset="0"/>
              </a:rPr>
              <a:t>	char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Menlo" panose="020B0609030804020204" pitchFamily="49" charset="0"/>
              </a:rPr>
              <a:t>c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CL" sz="1600" dirty="0">
                <a:solidFill>
                  <a:srgbClr val="CE9178"/>
                </a:solidFill>
                <a:latin typeface="Menlo" panose="020B0609030804020204" pitchFamily="49" charset="0"/>
              </a:rPr>
              <a:t>'9'</a:t>
            </a:r>
            <a:r>
              <a:rPr lang="en-CL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569CD6"/>
                </a:solidFill>
                <a:latin typeface="Menlo" panose="020B0609030804020204" pitchFamily="49" charset="0"/>
              </a:rPr>
              <a:t>	char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*</a:t>
            </a:r>
            <a:r>
              <a:rPr lang="en-US" sz="1600" dirty="0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= &amp;</a:t>
            </a:r>
            <a:r>
              <a:rPr lang="en-US" sz="1600" dirty="0">
                <a:solidFill>
                  <a:srgbClr val="9CDCFE"/>
                </a:solidFill>
                <a:latin typeface="Menlo" panose="020B0609030804020204" pitchFamily="49" charset="0"/>
              </a:rPr>
              <a:t>c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DCDCAA"/>
                </a:solidFill>
                <a:latin typeface="Menlo" panose="020B0609030804020204" pitchFamily="49" charset="0"/>
              </a:rPr>
              <a:t>	</a:t>
            </a:r>
            <a:r>
              <a:rPr lang="en-US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9CDCFE"/>
                </a:solidFill>
                <a:latin typeface="Menlo" panose="020B0609030804020204" pitchFamily="49" charset="0"/>
              </a:rPr>
              <a:t>%p</a:t>
            </a:r>
            <a:r>
              <a:rPr lang="en-US" sz="1600" dirty="0">
                <a:solidFill>
                  <a:srgbClr val="D7BA7D"/>
                </a:solidFill>
                <a:latin typeface="Menlo" panose="020B0609030804020204" pitchFamily="49" charset="0"/>
              </a:rPr>
              <a:t>\n</a:t>
            </a:r>
            <a:r>
              <a:rPr 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DCDCAA"/>
                </a:solidFill>
                <a:latin typeface="Menlo" panose="020B0609030804020204" pitchFamily="49" charset="0"/>
              </a:rPr>
              <a:t>	</a:t>
            </a:r>
            <a:r>
              <a:rPr lang="en-US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9CDCFE"/>
                </a:solidFill>
                <a:latin typeface="Menlo" panose="020B0609030804020204" pitchFamily="49" charset="0"/>
              </a:rPr>
              <a:t>%p</a:t>
            </a:r>
            <a:r>
              <a:rPr lang="en-US" sz="1600" dirty="0">
                <a:solidFill>
                  <a:srgbClr val="D7BA7D"/>
                </a:solidFill>
                <a:latin typeface="Menlo" panose="020B0609030804020204" pitchFamily="49" charset="0"/>
              </a:rPr>
              <a:t>\n</a:t>
            </a:r>
            <a:r>
              <a:rPr 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+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FC986-C88D-D14A-C712-B1B0CCCD291C}"/>
              </a:ext>
            </a:extLst>
          </p:cNvPr>
          <p:cNvSpPr txBox="1"/>
          <p:nvPr/>
        </p:nvSpPr>
        <p:spPr>
          <a:xfrm>
            <a:off x="5566438" y="500733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800" dirty="0"/>
              <a:t>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DBD144-881C-BF89-F2E5-4517F5AFCD6E}"/>
              </a:ext>
            </a:extLst>
          </p:cNvPr>
          <p:cNvSpPr txBox="1"/>
          <p:nvPr/>
        </p:nvSpPr>
        <p:spPr>
          <a:xfrm>
            <a:off x="10813460" y="502613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800" dirty="0"/>
              <a:t>🤔</a:t>
            </a:r>
          </a:p>
        </p:txBody>
      </p:sp>
    </p:spTree>
    <p:extLst>
      <p:ext uri="{BB962C8B-B14F-4D97-AF65-F5344CB8AC3E}">
        <p14:creationId xmlns:p14="http://schemas.microsoft.com/office/powerpoint/2010/main" val="147888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Aritmética de punteros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24</a:t>
            </a:fld>
            <a:endParaRPr lang="es-C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508317-2A62-0B8C-4DB3-8753D680B1A5}"/>
              </a:ext>
            </a:extLst>
          </p:cNvPr>
          <p:cNvSpPr txBox="1"/>
          <p:nvPr/>
        </p:nvSpPr>
        <p:spPr>
          <a:xfrm>
            <a:off x="1303587" y="1993669"/>
            <a:ext cx="9584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L" sz="2400" dirty="0"/>
              <a:t>Si</a:t>
            </a:r>
            <a:r>
              <a:rPr lang="en-CL" sz="2400" b="1" dirty="0">
                <a:solidFill>
                  <a:schemeClr val="accent2">
                    <a:lumMod val="75000"/>
                  </a:schemeClr>
                </a:solidFill>
              </a:rPr>
              <a:t> p </a:t>
            </a:r>
            <a:r>
              <a:rPr lang="en-CL" sz="2400" dirty="0"/>
              <a:t>es un puntero del tipo </a:t>
            </a:r>
            <a:r>
              <a:rPr lang="en-CL" sz="2400" b="1" dirty="0">
                <a:solidFill>
                  <a:srgbClr val="7030A0"/>
                </a:solidFill>
              </a:rPr>
              <a:t>(type *) </a:t>
            </a:r>
            <a:r>
              <a:rPr lang="en-CL" sz="2400" dirty="0"/>
              <a:t>apuntando a la dirección </a:t>
            </a:r>
            <a:r>
              <a:rPr lang="en-CL" sz="2400" b="1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CL" sz="2400" dirty="0"/>
              <a:t>, entonces</a:t>
            </a:r>
            <a:br>
              <a:rPr lang="en-CL" sz="2400" dirty="0"/>
            </a:br>
            <a:r>
              <a:rPr lang="en-CL" sz="2400" b="1" dirty="0">
                <a:solidFill>
                  <a:schemeClr val="accent5">
                    <a:lumMod val="75000"/>
                  </a:schemeClr>
                </a:solidFill>
              </a:rPr>
              <a:t>p+1 </a:t>
            </a:r>
            <a:r>
              <a:rPr lang="en-CL" sz="2400" dirty="0"/>
              <a:t>es un puntero apuntando a la dirección del </a:t>
            </a:r>
            <a:r>
              <a:rPr lang="en-CL" sz="2400" dirty="0">
                <a:solidFill>
                  <a:schemeClr val="accent5">
                    <a:lumMod val="75000"/>
                  </a:schemeClr>
                </a:solidFill>
              </a:rPr>
              <a:t>“siguiente elemento”, </a:t>
            </a:r>
            <a:r>
              <a:rPr lang="en-CL" sz="2400" dirty="0"/>
              <a:t>es decir:</a:t>
            </a:r>
            <a:endParaRPr lang="en-CL" sz="2400" dirty="0">
              <a:solidFill>
                <a:srgbClr val="FF2F9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2A047-9B0D-77EA-F7D9-75DD0D1421C9}"/>
              </a:ext>
            </a:extLst>
          </p:cNvPr>
          <p:cNvSpPr txBox="1"/>
          <p:nvPr/>
        </p:nvSpPr>
        <p:spPr>
          <a:xfrm>
            <a:off x="5011052" y="3023638"/>
            <a:ext cx="2169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b="1" dirty="0">
                <a:solidFill>
                  <a:schemeClr val="accent6">
                    <a:lumMod val="75000"/>
                  </a:schemeClr>
                </a:solidFill>
              </a:rPr>
              <a:t>D + sizeof(type)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8D450E-816C-31B4-0C1C-894FE5A42179}"/>
              </a:ext>
            </a:extLst>
          </p:cNvPr>
          <p:cNvSpPr txBox="1"/>
          <p:nvPr/>
        </p:nvSpPr>
        <p:spPr>
          <a:xfrm>
            <a:off x="1303586" y="3652711"/>
            <a:ext cx="9584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L" sz="2400" dirty="0"/>
              <a:t>Por ejemplo, para </a:t>
            </a:r>
            <a:r>
              <a:rPr lang="en-CL" sz="2400" b="1" dirty="0">
                <a:solidFill>
                  <a:srgbClr val="7030A0"/>
                </a:solidFill>
              </a:rPr>
              <a:t>int * </a:t>
            </a:r>
            <a:r>
              <a:rPr lang="en-CL" sz="2400" dirty="0"/>
              <a:t>tenemos que </a:t>
            </a:r>
            <a:r>
              <a:rPr lang="en-CL" sz="2400" b="1" dirty="0">
                <a:solidFill>
                  <a:schemeClr val="accent5">
                    <a:lumMod val="75000"/>
                  </a:schemeClr>
                </a:solidFill>
              </a:rPr>
              <a:t>p+1 </a:t>
            </a:r>
            <a:r>
              <a:rPr lang="en-CL" sz="2400" dirty="0"/>
              <a:t>apunta a </a:t>
            </a:r>
            <a:r>
              <a:rPr lang="en-CL" sz="2400" b="1" dirty="0">
                <a:solidFill>
                  <a:schemeClr val="accent6">
                    <a:lumMod val="75000"/>
                  </a:schemeClr>
                </a:solidFill>
              </a:rPr>
              <a:t>D + 4</a:t>
            </a:r>
            <a:r>
              <a:rPr lang="en-CL" sz="2400" dirty="0"/>
              <a:t>, </a:t>
            </a:r>
            <a:br>
              <a:rPr lang="en-CL" sz="2400" dirty="0"/>
            </a:br>
            <a:r>
              <a:rPr lang="en-CL" sz="2400" dirty="0"/>
              <a:t>y para </a:t>
            </a:r>
            <a:r>
              <a:rPr lang="en-CL" sz="2400" b="1" dirty="0">
                <a:solidFill>
                  <a:srgbClr val="7030A0"/>
                </a:solidFill>
              </a:rPr>
              <a:t>char * </a:t>
            </a:r>
            <a:r>
              <a:rPr lang="en-CL" sz="2400" dirty="0"/>
              <a:t>apunta a </a:t>
            </a:r>
            <a:r>
              <a:rPr lang="en-CL" sz="2400" b="1" dirty="0">
                <a:solidFill>
                  <a:schemeClr val="accent6">
                    <a:lumMod val="75000"/>
                  </a:schemeClr>
                </a:solidFill>
              </a:rPr>
              <a:t>D + 1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L" sz="2400" dirty="0"/>
              <a:t>En general, para un entero </a:t>
            </a: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CL" sz="2400" dirty="0"/>
              <a:t>, el puntero </a:t>
            </a:r>
            <a:r>
              <a:rPr lang="en-CL" sz="2400" b="1" dirty="0">
                <a:solidFill>
                  <a:schemeClr val="accent5">
                    <a:lumMod val="75000"/>
                  </a:schemeClr>
                </a:solidFill>
              </a:rPr>
              <a:t>p +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CL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CL" sz="2400" dirty="0"/>
              <a:t>apunta a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A51200-7284-FC81-1263-32203892C8BC}"/>
              </a:ext>
            </a:extLst>
          </p:cNvPr>
          <p:cNvSpPr txBox="1"/>
          <p:nvPr/>
        </p:nvSpPr>
        <p:spPr>
          <a:xfrm>
            <a:off x="4896438" y="5020448"/>
            <a:ext cx="2399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b="1" dirty="0">
                <a:solidFill>
                  <a:schemeClr val="accent6">
                    <a:lumMod val="75000"/>
                  </a:schemeClr>
                </a:solidFill>
              </a:rPr>
              <a:t>D + i*sizeof(type)</a:t>
            </a:r>
          </a:p>
        </p:txBody>
      </p:sp>
    </p:spTree>
    <p:extLst>
      <p:ext uri="{BB962C8B-B14F-4D97-AF65-F5344CB8AC3E}">
        <p14:creationId xmlns:p14="http://schemas.microsoft.com/office/powerpoint/2010/main" val="209216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Arreglos vs punteros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25</a:t>
            </a:fld>
            <a:endParaRPr lang="es-C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D2C51-26F1-872B-8E3B-2A378CE2AC30}"/>
              </a:ext>
            </a:extLst>
          </p:cNvPr>
          <p:cNvSpPr txBox="1"/>
          <p:nvPr/>
        </p:nvSpPr>
        <p:spPr>
          <a:xfrm>
            <a:off x="739548" y="1650292"/>
            <a:ext cx="10061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L" sz="2400" dirty="0"/>
              <a:t>En C hay una fuerte conexión entre </a:t>
            </a:r>
            <a:r>
              <a:rPr lang="en-CL" sz="2400" dirty="0">
                <a:solidFill>
                  <a:schemeClr val="accent6">
                    <a:lumMod val="75000"/>
                  </a:schemeClr>
                </a:solidFill>
              </a:rPr>
              <a:t>arreglos</a:t>
            </a:r>
            <a:r>
              <a:rPr lang="en-CL" sz="2400" dirty="0"/>
              <a:t> y </a:t>
            </a:r>
            <a:r>
              <a:rPr lang="en-CL" sz="2400" dirty="0">
                <a:solidFill>
                  <a:schemeClr val="accent5">
                    <a:lumMod val="75000"/>
                  </a:schemeClr>
                </a:solidFill>
              </a:rPr>
              <a:t>punteros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L" sz="2400" dirty="0"/>
              <a:t>Cuando definimos un arreglo </a:t>
            </a:r>
            <a:r>
              <a:rPr lang="en-CL" sz="2400" b="1" dirty="0">
                <a:solidFill>
                  <a:schemeClr val="accent2"/>
                </a:solidFill>
              </a:rPr>
              <a:t>type A[] </a:t>
            </a:r>
            <a:r>
              <a:rPr lang="en-CL" sz="2400" dirty="0"/>
              <a:t>el lenguaje C interpreta el nombre </a:t>
            </a:r>
            <a:r>
              <a:rPr lang="en-CL" sz="2400" b="1" dirty="0">
                <a:solidFill>
                  <a:schemeClr val="accent2"/>
                </a:solidFill>
              </a:rPr>
              <a:t>A</a:t>
            </a:r>
            <a:r>
              <a:rPr lang="en-CL" sz="2400" dirty="0"/>
              <a:t> como un puntero a la primera casilla de </a:t>
            </a:r>
            <a:r>
              <a:rPr lang="en-CL" sz="2400" b="1" dirty="0">
                <a:solidFill>
                  <a:schemeClr val="accent2"/>
                </a:solidFill>
              </a:rPr>
              <a:t>A</a:t>
            </a:r>
            <a:r>
              <a:rPr lang="en-CL" sz="2400" dirty="0"/>
              <a:t> (es decir, a </a:t>
            </a:r>
            <a:r>
              <a:rPr lang="en-CL" sz="2400" dirty="0">
                <a:solidFill>
                  <a:schemeClr val="accent6">
                    <a:lumMod val="75000"/>
                  </a:schemeClr>
                </a:solidFill>
              </a:rPr>
              <a:t>A[0]</a:t>
            </a:r>
            <a:r>
              <a:rPr lang="en-CL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L" sz="2400" dirty="0"/>
              <a:t>En C, la indexación </a:t>
            </a:r>
            <a:r>
              <a:rPr lang="en-CL" sz="2400" dirty="0">
                <a:solidFill>
                  <a:schemeClr val="accent6">
                    <a:lumMod val="75000"/>
                  </a:schemeClr>
                </a:solidFill>
              </a:rPr>
              <a:t>A[i] </a:t>
            </a:r>
            <a:r>
              <a:rPr lang="en-CL" sz="2400" dirty="0"/>
              <a:t>es una abreviación de </a:t>
            </a:r>
            <a:r>
              <a:rPr lang="en-CL" sz="2400" dirty="0">
                <a:solidFill>
                  <a:schemeClr val="accent6">
                    <a:lumMod val="75000"/>
                  </a:schemeClr>
                </a:solidFill>
              </a:rPr>
              <a:t>*(A+i)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BA8D9-D0B8-C08F-0AB3-A281541E0967}"/>
              </a:ext>
            </a:extLst>
          </p:cNvPr>
          <p:cNvSpPr txBox="1"/>
          <p:nvPr/>
        </p:nvSpPr>
        <p:spPr>
          <a:xfrm>
            <a:off x="2329639" y="4971355"/>
            <a:ext cx="2749131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</a:t>
            </a:r>
            <a:r>
              <a:rPr lang="en-US" sz="14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gcc</a:t>
            </a:r>
            <a:r>
              <a:rPr lang="en-US" sz="14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4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main.c</a:t>
            </a:r>
            <a:r>
              <a:rPr lang="en-US" sz="14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-o main</a:t>
            </a:r>
          </a:p>
          <a:p>
            <a:r>
              <a:rPr lang="en-US" sz="14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./main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0x7ffee5163a4c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0x7ffee5163a4c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0x7ffee5163a50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0x7ffee5163a54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6FB75E-5E33-B5DE-3F84-E45CD38C5B25}"/>
              </a:ext>
            </a:extLst>
          </p:cNvPr>
          <p:cNvSpPr txBox="1"/>
          <p:nvPr/>
        </p:nvSpPr>
        <p:spPr>
          <a:xfrm>
            <a:off x="665888" y="3332114"/>
            <a:ext cx="6085084" cy="160043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23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40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%p</a:t>
            </a:r>
            <a:r>
              <a:rPr lang="en-US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-US" sz="1400" b="0" dirty="0" err="1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%p</a:t>
            </a:r>
            <a:r>
              <a:rPr lang="en-US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-US" sz="1400" b="0" dirty="0" err="1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%p</a:t>
            </a:r>
            <a:r>
              <a:rPr lang="en-US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-US" sz="1400" b="0" dirty="0" err="1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%p</a:t>
            </a:r>
            <a:r>
              <a:rPr lang="en-US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 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 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E3A8CD-5E4B-EA6B-9FDF-17255905C2DE}"/>
              </a:ext>
            </a:extLst>
          </p:cNvPr>
          <p:cNvSpPr/>
          <p:nvPr/>
        </p:nvSpPr>
        <p:spPr>
          <a:xfrm>
            <a:off x="8473143" y="3990109"/>
            <a:ext cx="2328333" cy="1860726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873727-2383-67EF-A511-F13565C2F1B2}"/>
              </a:ext>
            </a:extLst>
          </p:cNvPr>
          <p:cNvSpPr txBox="1"/>
          <p:nvPr/>
        </p:nvSpPr>
        <p:spPr>
          <a:xfrm>
            <a:off x="9082851" y="3600469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chemeClr val="accent6">
                    <a:lumMod val="75000"/>
                  </a:schemeClr>
                </a:solidFill>
              </a:rPr>
              <a:t>Memoria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92878F-06D5-2E0A-B329-3B5EBA5CDF95}"/>
              </a:ext>
            </a:extLst>
          </p:cNvPr>
          <p:cNvSpPr txBox="1"/>
          <p:nvPr/>
        </p:nvSpPr>
        <p:spPr>
          <a:xfrm>
            <a:off x="8568414" y="5366084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A[2] = 6</a:t>
            </a:r>
            <a:endParaRPr lang="en-CL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A990BC-738C-B459-9DBA-E8C4C4D6029C}"/>
              </a:ext>
            </a:extLst>
          </p:cNvPr>
          <p:cNvSpPr txBox="1"/>
          <p:nvPr/>
        </p:nvSpPr>
        <p:spPr>
          <a:xfrm>
            <a:off x="7040990" y="506705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0x163a50 →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9188D5-548D-95F5-4E3A-9FED8500F794}"/>
              </a:ext>
            </a:extLst>
          </p:cNvPr>
          <p:cNvSpPr txBox="1"/>
          <p:nvPr/>
        </p:nvSpPr>
        <p:spPr>
          <a:xfrm>
            <a:off x="7067331" y="473524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0x163a4c →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87E105-15AE-734C-DDFF-F1594A753023}"/>
              </a:ext>
            </a:extLst>
          </p:cNvPr>
          <p:cNvSpPr txBox="1"/>
          <p:nvPr/>
        </p:nvSpPr>
        <p:spPr>
          <a:xfrm>
            <a:off x="9266681" y="429130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4B27EC-2E8C-5C83-CF8D-C59DA4EA6CA3}"/>
              </a:ext>
            </a:extLst>
          </p:cNvPr>
          <p:cNvSpPr/>
          <p:nvPr/>
        </p:nvSpPr>
        <p:spPr>
          <a:xfrm>
            <a:off x="8327052" y="4285327"/>
            <a:ext cx="2638145" cy="1600438"/>
          </a:xfrm>
          <a:prstGeom prst="rect">
            <a:avLst/>
          </a:prstGeom>
          <a:noFill/>
          <a:ln w="19050" cap="rnd" cmpd="sng">
            <a:solidFill>
              <a:schemeClr val="bg1">
                <a:lumMod val="50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14400"/>
                      <a:gd name="connsiteY0" fmla="*/ 0 h 914400"/>
                      <a:gd name="connsiteX1" fmla="*/ 914400 w 914400"/>
                      <a:gd name="connsiteY1" fmla="*/ 0 h 914400"/>
                      <a:gd name="connsiteX2" fmla="*/ 914400 w 914400"/>
                      <a:gd name="connsiteY2" fmla="*/ 914400 h 914400"/>
                      <a:gd name="connsiteX3" fmla="*/ 0 w 914400"/>
                      <a:gd name="connsiteY3" fmla="*/ 914400 h 914400"/>
                      <a:gd name="connsiteX4" fmla="*/ 0 w 914400"/>
                      <a:gd name="connsiteY4" fmla="*/ 0 h 914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00" h="914400" extrusionOk="0">
                        <a:moveTo>
                          <a:pt x="0" y="0"/>
                        </a:moveTo>
                        <a:cubicBezTo>
                          <a:pt x="326474" y="58989"/>
                          <a:pt x="554664" y="-4828"/>
                          <a:pt x="914400" y="0"/>
                        </a:cubicBezTo>
                        <a:cubicBezTo>
                          <a:pt x="853110" y="201496"/>
                          <a:pt x="967999" y="546232"/>
                          <a:pt x="914400" y="914400"/>
                        </a:cubicBezTo>
                        <a:cubicBezTo>
                          <a:pt x="483357" y="986896"/>
                          <a:pt x="124620" y="917932"/>
                          <a:pt x="0" y="914400"/>
                        </a:cubicBezTo>
                        <a:cubicBezTo>
                          <a:pt x="73629" y="751884"/>
                          <a:pt x="1864" y="26777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L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CDF70E-3036-3A36-92E9-2A20D47BFCF9}"/>
              </a:ext>
            </a:extLst>
          </p:cNvPr>
          <p:cNvSpPr txBox="1"/>
          <p:nvPr/>
        </p:nvSpPr>
        <p:spPr>
          <a:xfrm>
            <a:off x="8568414" y="503924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A[1] = 40</a:t>
            </a:r>
            <a:endParaRPr lang="en-CL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AC2069-2DF5-A7AB-9B85-99066288CCE4}"/>
              </a:ext>
            </a:extLst>
          </p:cNvPr>
          <p:cNvSpPr txBox="1"/>
          <p:nvPr/>
        </p:nvSpPr>
        <p:spPr>
          <a:xfrm>
            <a:off x="8568414" y="470694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A[0] = 23</a:t>
            </a:r>
            <a:endParaRPr lang="en-CL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CCC3E9-1886-931B-FB30-D7B4B28BCE80}"/>
              </a:ext>
            </a:extLst>
          </p:cNvPr>
          <p:cNvSpPr txBox="1"/>
          <p:nvPr/>
        </p:nvSpPr>
        <p:spPr>
          <a:xfrm>
            <a:off x="7056004" y="539425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0x163a54 →</a:t>
            </a:r>
          </a:p>
        </p:txBody>
      </p:sp>
    </p:spTree>
    <p:extLst>
      <p:ext uri="{BB962C8B-B14F-4D97-AF65-F5344CB8AC3E}">
        <p14:creationId xmlns:p14="http://schemas.microsoft.com/office/powerpoint/2010/main" val="89555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9" grpId="0"/>
      <p:bldP spid="20" grpId="0" animBg="1"/>
      <p:bldP spid="21" grpId="0"/>
      <p:bldP spid="22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Arreglos vs punteros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26</a:t>
            </a:fld>
            <a:endParaRPr lang="es-C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D2C51-26F1-872B-8E3B-2A378CE2AC30}"/>
              </a:ext>
            </a:extLst>
          </p:cNvPr>
          <p:cNvSpPr txBox="1"/>
          <p:nvPr/>
        </p:nvSpPr>
        <p:spPr>
          <a:xfrm>
            <a:off x="739548" y="1650292"/>
            <a:ext cx="10061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L" sz="2400" dirty="0"/>
              <a:t>En C hay una fuerte conexión entre </a:t>
            </a:r>
            <a:r>
              <a:rPr lang="en-CL" sz="2400" dirty="0">
                <a:solidFill>
                  <a:schemeClr val="accent6">
                    <a:lumMod val="75000"/>
                  </a:schemeClr>
                </a:solidFill>
              </a:rPr>
              <a:t>arreglos</a:t>
            </a:r>
            <a:r>
              <a:rPr lang="en-CL" sz="2400" dirty="0"/>
              <a:t> y </a:t>
            </a:r>
            <a:r>
              <a:rPr lang="en-CL" sz="2400" dirty="0">
                <a:solidFill>
                  <a:schemeClr val="accent5">
                    <a:lumMod val="75000"/>
                  </a:schemeClr>
                </a:solidFill>
              </a:rPr>
              <a:t>punteros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L" sz="2400" dirty="0"/>
              <a:t>Cuando definimos un arreglo </a:t>
            </a:r>
            <a:r>
              <a:rPr lang="en-CL" sz="2400" b="1" dirty="0">
                <a:solidFill>
                  <a:schemeClr val="accent2"/>
                </a:solidFill>
              </a:rPr>
              <a:t>type A[] </a:t>
            </a:r>
            <a:r>
              <a:rPr lang="en-CL" sz="2400" dirty="0"/>
              <a:t>el lenguaje C interpreta el nombre </a:t>
            </a:r>
            <a:r>
              <a:rPr lang="en-CL" sz="2400" b="1" dirty="0">
                <a:solidFill>
                  <a:schemeClr val="accent2"/>
                </a:solidFill>
              </a:rPr>
              <a:t>A</a:t>
            </a:r>
            <a:r>
              <a:rPr lang="en-CL" sz="2400" dirty="0"/>
              <a:t> como un puntero a la primera casilla de </a:t>
            </a:r>
            <a:r>
              <a:rPr lang="en-CL" sz="2400" b="1" dirty="0">
                <a:solidFill>
                  <a:schemeClr val="accent2"/>
                </a:solidFill>
              </a:rPr>
              <a:t>A</a:t>
            </a:r>
            <a:r>
              <a:rPr lang="en-CL" sz="2400" dirty="0"/>
              <a:t> (es decir, a </a:t>
            </a:r>
            <a:r>
              <a:rPr lang="en-CL" sz="2400" dirty="0">
                <a:solidFill>
                  <a:schemeClr val="accent6">
                    <a:lumMod val="75000"/>
                  </a:schemeClr>
                </a:solidFill>
              </a:rPr>
              <a:t>A[0]</a:t>
            </a:r>
            <a:r>
              <a:rPr lang="en-CL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L" sz="2400" dirty="0"/>
              <a:t>En C, la indexación </a:t>
            </a:r>
            <a:r>
              <a:rPr lang="en-CL" sz="2400" dirty="0">
                <a:solidFill>
                  <a:schemeClr val="accent6">
                    <a:lumMod val="75000"/>
                  </a:schemeClr>
                </a:solidFill>
              </a:rPr>
              <a:t>A[i] </a:t>
            </a:r>
            <a:r>
              <a:rPr lang="en-CL" sz="2400" dirty="0"/>
              <a:t>es una abreviación de </a:t>
            </a:r>
            <a:r>
              <a:rPr lang="en-CL" sz="2400" dirty="0">
                <a:solidFill>
                  <a:schemeClr val="accent6">
                    <a:lumMod val="75000"/>
                  </a:schemeClr>
                </a:solidFill>
              </a:rPr>
              <a:t>*(A+i)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FFFB42-5F47-D749-C162-B80F1F17BAE7}"/>
              </a:ext>
            </a:extLst>
          </p:cNvPr>
          <p:cNvSpPr txBox="1"/>
          <p:nvPr/>
        </p:nvSpPr>
        <p:spPr>
          <a:xfrm>
            <a:off x="1800162" y="3150677"/>
            <a:ext cx="8591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2000" b="1" dirty="0">
                <a:solidFill>
                  <a:srgbClr val="FF0000"/>
                </a:solidFill>
              </a:rPr>
              <a:t>Ojo: </a:t>
            </a:r>
            <a:r>
              <a:rPr lang="en-CL" sz="2000" dirty="0"/>
              <a:t>Hay una diferencia importante entre arreglos y punteros. </a:t>
            </a:r>
            <a:br>
              <a:rPr lang="en-CL" sz="2000" dirty="0"/>
            </a:br>
            <a:r>
              <a:rPr lang="en-CL" sz="2000" dirty="0"/>
              <a:t>Un arreglo es </a:t>
            </a:r>
            <a:r>
              <a:rPr lang="en-CL" sz="2000" dirty="0">
                <a:solidFill>
                  <a:srgbClr val="FF7E79"/>
                </a:solidFill>
              </a:rPr>
              <a:t>inmutable</a:t>
            </a:r>
            <a:r>
              <a:rPr lang="en-CL" sz="2000" dirty="0"/>
              <a:t>, es decir, no podemos modificar el valor del puntero </a:t>
            </a:r>
            <a:r>
              <a:rPr lang="en-CL" sz="2000" b="1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CC6F0A-74B0-9025-9880-3E23311B4073}"/>
              </a:ext>
            </a:extLst>
          </p:cNvPr>
          <p:cNvSpPr txBox="1"/>
          <p:nvPr/>
        </p:nvSpPr>
        <p:spPr>
          <a:xfrm>
            <a:off x="1767449" y="5596141"/>
            <a:ext cx="274913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</a:t>
            </a:r>
            <a:r>
              <a:rPr lang="en-US" sz="12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gcc</a:t>
            </a:r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main.c</a:t>
            </a:r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-o main</a:t>
            </a:r>
          </a:p>
          <a:p>
            <a:r>
              <a:rPr lang="en-US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./main</a:t>
            </a:r>
          </a:p>
          <a:p>
            <a:r>
              <a:rPr lang="en-US" sz="1200" dirty="0">
                <a:solidFill>
                  <a:srgbClr val="2FFF12"/>
                </a:solidFill>
                <a:latin typeface="Andale Mono" panose="020B0509000000000004" pitchFamily="49" charset="0"/>
              </a:rPr>
              <a:t>Chao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B85137-6F22-AC43-B425-5483229BDB3E}"/>
              </a:ext>
            </a:extLst>
          </p:cNvPr>
          <p:cNvSpPr txBox="1"/>
          <p:nvPr/>
        </p:nvSpPr>
        <p:spPr>
          <a:xfrm>
            <a:off x="1272087" y="3941533"/>
            <a:ext cx="3739857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palabra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"Hola"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palabra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"Chao"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%s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palabra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55C197-BB4D-2831-FDA0-3AFC8F5C52C4}"/>
              </a:ext>
            </a:extLst>
          </p:cNvPr>
          <p:cNvSpPr txBox="1"/>
          <p:nvPr/>
        </p:nvSpPr>
        <p:spPr>
          <a:xfrm>
            <a:off x="5314765" y="5642307"/>
            <a:ext cx="494210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</a:t>
            </a:r>
            <a:r>
              <a:rPr lang="en-US" sz="10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gcc</a:t>
            </a:r>
            <a:r>
              <a:rPr lang="en-US" sz="10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0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main.c</a:t>
            </a:r>
            <a:r>
              <a:rPr lang="en-US" sz="10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-o main</a:t>
            </a:r>
          </a:p>
          <a:p>
            <a:r>
              <a:rPr lang="en-US" sz="10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./main</a:t>
            </a:r>
          </a:p>
          <a:p>
            <a:r>
              <a:rPr lang="en-US" sz="1000" dirty="0">
                <a:solidFill>
                  <a:srgbClr val="00FF00"/>
                </a:solidFill>
                <a:latin typeface="Andale Mono" panose="020B0509000000000004" pitchFamily="49" charset="0"/>
              </a:rPr>
              <a:t>main.c:6:10: </a:t>
            </a:r>
            <a:r>
              <a:rPr lang="en-US" sz="1000" dirty="0">
                <a:solidFill>
                  <a:srgbClr val="B42419"/>
                </a:solidFill>
                <a:latin typeface="Andale Mono" panose="020B0509000000000004" pitchFamily="49" charset="0"/>
              </a:rPr>
              <a:t>error: </a:t>
            </a:r>
            <a:r>
              <a:rPr lang="en-US" sz="1000" dirty="0">
                <a:solidFill>
                  <a:srgbClr val="00FF00"/>
                </a:solidFill>
                <a:latin typeface="Andale Mono" panose="020B0509000000000004" pitchFamily="49" charset="0"/>
              </a:rPr>
              <a:t>array type 'char [5]' is not assignable…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F61235-AB2C-8385-4E6B-65FFECA06D5F}"/>
              </a:ext>
            </a:extLst>
          </p:cNvPr>
          <p:cNvSpPr txBox="1"/>
          <p:nvPr/>
        </p:nvSpPr>
        <p:spPr>
          <a:xfrm>
            <a:off x="5915891" y="3973956"/>
            <a:ext cx="3739857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palabra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"Hola"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palabra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"Chao"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%s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palabra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207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Arreglos y funciones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27</a:t>
            </a:fld>
            <a:endParaRPr lang="es-C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D2C51-26F1-872B-8E3B-2A378CE2AC30}"/>
              </a:ext>
            </a:extLst>
          </p:cNvPr>
          <p:cNvSpPr txBox="1"/>
          <p:nvPr/>
        </p:nvSpPr>
        <p:spPr>
          <a:xfrm>
            <a:off x="739548" y="1650292"/>
            <a:ext cx="10061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L" sz="2400" dirty="0"/>
              <a:t>Cada vez que pasamos un arreglo como argumento a una función, </a:t>
            </a:r>
            <a:br>
              <a:rPr lang="en-CL" sz="2400" dirty="0"/>
            </a:br>
            <a:r>
              <a:rPr lang="en-CL" sz="2400" dirty="0"/>
              <a:t>estamos entregando el puntero a la primera posición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L" sz="2400" dirty="0"/>
              <a:t>Es decir, por defecto un arreglo se pasa por “referencia”</a:t>
            </a:r>
            <a:endParaRPr lang="en-CL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CC6F0A-74B0-9025-9880-3E23311B4073}"/>
              </a:ext>
            </a:extLst>
          </p:cNvPr>
          <p:cNvSpPr txBox="1"/>
          <p:nvPr/>
        </p:nvSpPr>
        <p:spPr>
          <a:xfrm>
            <a:off x="8024045" y="4064876"/>
            <a:ext cx="2749131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gcc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main.c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-o main</a:t>
            </a:r>
          </a:p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./main</a:t>
            </a:r>
          </a:p>
          <a:p>
            <a:r>
              <a:rPr lang="en-CL" sz="1600" dirty="0">
                <a:solidFill>
                  <a:srgbClr val="2FFF12"/>
                </a:solidFill>
                <a:latin typeface="Andale Mono" panose="020B0509000000000004" pitchFamily="49" charset="0"/>
              </a:rPr>
              <a:t>9 7 3</a:t>
            </a:r>
          </a:p>
          <a:p>
            <a:r>
              <a:rPr lang="en-CL" sz="1600" dirty="0">
                <a:solidFill>
                  <a:srgbClr val="2FFF12"/>
                </a:solidFill>
                <a:latin typeface="Andale Mono" panose="020B0509000000000004" pitchFamily="49" charset="0"/>
              </a:rPr>
              <a:t>90 70 30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B85137-6F22-AC43-B425-5483229BDB3E}"/>
              </a:ext>
            </a:extLst>
          </p:cNvPr>
          <p:cNvSpPr txBox="1"/>
          <p:nvPr/>
        </p:nvSpPr>
        <p:spPr>
          <a:xfrm>
            <a:off x="1418824" y="2924222"/>
            <a:ext cx="5239551" cy="3323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586C0"/>
                </a:solidFill>
                <a:latin typeface="Menlo" panose="020B0609030804020204" pitchFamily="49" charset="0"/>
              </a:rPr>
              <a:t>#include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&lt;</a:t>
            </a:r>
            <a:r>
              <a:rPr lang="en-US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stdio.h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amplifica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*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arreglo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largo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k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C586C0"/>
                </a:solidFill>
                <a:latin typeface="Menlo" panose="020B0609030804020204" pitchFamily="49" charset="0"/>
              </a:rPr>
              <a:t>	for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largo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		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arreglo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] *= </a:t>
            </a:r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k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Menlo" panose="020B060903080402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argc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**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</a:p>
          <a:p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	int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[]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= {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9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7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-US" sz="1400" dirty="0">
                <a:solidFill>
                  <a:srgbClr val="DCDCAA"/>
                </a:solidFill>
                <a:latin typeface="Menlo" panose="020B0609030804020204" pitchFamily="49" charset="0"/>
              </a:rPr>
              <a:t>	</a:t>
            </a:r>
            <a:r>
              <a:rPr lang="en-US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printf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%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%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%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D7BA7D"/>
                </a:solidFill>
                <a:latin typeface="Menlo" panose="020B0609030804020204" pitchFamily="49" charset="0"/>
              </a:rPr>
              <a:t>\n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], </a:t>
            </a:r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], </a:t>
            </a:r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en-US" sz="1400" dirty="0">
                <a:solidFill>
                  <a:srgbClr val="DCDCAA"/>
                </a:solidFill>
                <a:latin typeface="Menlo" panose="020B0609030804020204" pitchFamily="49" charset="0"/>
              </a:rPr>
              <a:t>	</a:t>
            </a:r>
            <a:r>
              <a:rPr lang="en-US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amplifica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10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DCDCAA"/>
                </a:solidFill>
                <a:latin typeface="Menlo" panose="020B0609030804020204" pitchFamily="49" charset="0"/>
              </a:rPr>
              <a:t>	</a:t>
            </a:r>
            <a:r>
              <a:rPr lang="en-US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printf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%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%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%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D7BA7D"/>
                </a:solidFill>
                <a:latin typeface="Menlo" panose="020B0609030804020204" pitchFamily="49" charset="0"/>
              </a:rPr>
              <a:t>\n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], </a:t>
            </a:r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], </a:t>
            </a:r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B731CA-FD42-B994-9269-400B8031B6ED}"/>
              </a:ext>
            </a:extLst>
          </p:cNvPr>
          <p:cNvSpPr txBox="1"/>
          <p:nvPr/>
        </p:nvSpPr>
        <p:spPr>
          <a:xfrm>
            <a:off x="7348841" y="3041309"/>
            <a:ext cx="3488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 </a:t>
            </a:r>
            <a:r>
              <a:rPr lang="en-US" dirty="0" err="1"/>
              <a:t>parámetro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CL" b="1" dirty="0">
                <a:solidFill>
                  <a:schemeClr val="accent1">
                    <a:lumMod val="75000"/>
                  </a:schemeClr>
                </a:solidFill>
              </a:rPr>
              <a:t>nt *arreglo </a:t>
            </a:r>
            <a:r>
              <a:rPr lang="en-CL" dirty="0"/>
              <a:t>también </a:t>
            </a:r>
          </a:p>
          <a:p>
            <a:r>
              <a:rPr lang="en-CL" dirty="0"/>
              <a:t>se puede escribir </a:t>
            </a:r>
            <a:r>
              <a:rPr lang="en-CL" b="1" dirty="0">
                <a:solidFill>
                  <a:schemeClr val="accent1">
                    <a:lumMod val="75000"/>
                  </a:schemeClr>
                </a:solidFill>
              </a:rPr>
              <a:t>int arreglo[]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FEB3A6-65AB-D5E5-89BC-7A984DBD454A}"/>
              </a:ext>
            </a:extLst>
          </p:cNvPr>
          <p:cNvCxnSpPr>
            <a:cxnSpLocks/>
          </p:cNvCxnSpPr>
          <p:nvPr/>
        </p:nvCxnSpPr>
        <p:spPr>
          <a:xfrm flipH="1">
            <a:off x="3920836" y="3214255"/>
            <a:ext cx="3428005" cy="15022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09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 #1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28</a:t>
            </a:fld>
            <a:endParaRPr lang="es-C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07731-256C-D8E1-DEF3-F2D4CD9D6A5E}"/>
              </a:ext>
            </a:extLst>
          </p:cNvPr>
          <p:cNvSpPr txBox="1"/>
          <p:nvPr/>
        </p:nvSpPr>
        <p:spPr>
          <a:xfrm>
            <a:off x="7603067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8F116A-84C6-497B-8876-4D5ED6AE6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9669"/>
            <a:ext cx="10515600" cy="2178339"/>
          </a:xfrm>
        </p:spPr>
        <p:txBody>
          <a:bodyPr>
            <a:normAutofit/>
          </a:bodyPr>
          <a:lstStyle/>
          <a:p>
            <a:r>
              <a:rPr lang="en-CL" dirty="0"/>
              <a:t>Escriba una función </a:t>
            </a:r>
            <a:r>
              <a:rPr lang="en-C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invertir </a:t>
            </a:r>
            <a:r>
              <a:rPr lang="en-CL" dirty="0"/>
              <a:t>que reciba un arreglo de enteros junto a su largo e invierta el contenido del arreglo</a:t>
            </a:r>
          </a:p>
          <a:p>
            <a:r>
              <a:rPr lang="en-CL" dirty="0"/>
              <a:t>Escriba una función </a:t>
            </a:r>
            <a:r>
              <a:rPr lang="en-CL" dirty="0">
                <a:solidFill>
                  <a:srgbClr val="FFC000"/>
                </a:solidFill>
              </a:rPr>
              <a:t>swap_arreglo </a:t>
            </a:r>
            <a:r>
              <a:rPr lang="en-CL" dirty="0"/>
              <a:t>que reciba un arreglo de enteros, su largo y dos posiciones </a:t>
            </a:r>
            <a:r>
              <a:rPr lang="en-US" dirty="0" err="1"/>
              <a:t>i</a:t>
            </a:r>
            <a:r>
              <a:rPr lang="en-US" dirty="0"/>
              <a:t> y j, e </a:t>
            </a:r>
            <a:r>
              <a:rPr lang="en-US" dirty="0" err="1"/>
              <a:t>intercambie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valor </a:t>
            </a:r>
            <a:r>
              <a:rPr lang="en-US" dirty="0" err="1"/>
              <a:t>i-ésimo</a:t>
            </a:r>
            <a:r>
              <a:rPr lang="en-US" dirty="0"/>
              <a:t> del 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valor j-</a:t>
            </a:r>
            <a:r>
              <a:rPr lang="en-US" dirty="0" err="1"/>
              <a:t>ésimo</a:t>
            </a:r>
            <a:r>
              <a:rPr lang="en-US" dirty="0"/>
              <a:t> del </a:t>
            </a:r>
            <a:r>
              <a:rPr lang="en-US" dirty="0" err="1"/>
              <a:t>arreglo</a:t>
            </a:r>
            <a:endParaRPr lang="en-CL" sz="2000" dirty="0"/>
          </a:p>
        </p:txBody>
      </p:sp>
    </p:spTree>
    <p:extLst>
      <p:ext uri="{BB962C8B-B14F-4D97-AF65-F5344CB8AC3E}">
        <p14:creationId xmlns:p14="http://schemas.microsoft.com/office/powerpoint/2010/main" val="200153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Structs</a:t>
            </a:r>
            <a:r>
              <a:rPr lang="es-CL" dirty="0"/>
              <a:t> y punteros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29</a:t>
            </a:fld>
            <a:endParaRPr lang="es-C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07731-256C-D8E1-DEF3-F2D4CD9D6A5E}"/>
              </a:ext>
            </a:extLst>
          </p:cNvPr>
          <p:cNvSpPr txBox="1"/>
          <p:nvPr/>
        </p:nvSpPr>
        <p:spPr>
          <a:xfrm>
            <a:off x="7603067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8F116A-84C6-497B-8876-4D5ED6AE6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334"/>
            <a:ext cx="10515600" cy="879331"/>
          </a:xfrm>
        </p:spPr>
        <p:txBody>
          <a:bodyPr>
            <a:normAutofit/>
          </a:bodyPr>
          <a:lstStyle/>
          <a:p>
            <a:r>
              <a:rPr lang="en-CL" sz="2400" dirty="0"/>
              <a:t>Recordar que un struct funciona como un tipo normal, </a:t>
            </a:r>
            <a:br>
              <a:rPr lang="en-CL" sz="2400" dirty="0"/>
            </a:br>
            <a:r>
              <a:rPr lang="en-CL" sz="2400" dirty="0"/>
              <a:t>luego podemos tener punteros a structs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5CB0A772-E20D-0BFF-6F8F-0C334B00D003}"/>
              </a:ext>
            </a:extLst>
          </p:cNvPr>
          <p:cNvSpPr txBox="1">
            <a:spLocks/>
          </p:cNvSpPr>
          <p:nvPr/>
        </p:nvSpPr>
        <p:spPr>
          <a:xfrm>
            <a:off x="949037" y="2442941"/>
            <a:ext cx="10515600" cy="87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L" sz="2400" dirty="0">
                <a:solidFill>
                  <a:srgbClr val="FF7E79"/>
                </a:solidFill>
              </a:rPr>
              <a:t>Notación útil (la usaremos harto más adelante): </a:t>
            </a:r>
          </a:p>
          <a:p>
            <a:pPr marL="0" indent="0">
              <a:buNone/>
            </a:pPr>
            <a:r>
              <a:rPr lang="en-CL" sz="2400" dirty="0"/>
              <a:t>Si </a:t>
            </a:r>
            <a:r>
              <a:rPr lang="en-CL" sz="2400" b="1" dirty="0">
                <a:solidFill>
                  <a:schemeClr val="accent2"/>
                </a:solidFill>
              </a:rPr>
              <a:t>p</a:t>
            </a:r>
            <a:r>
              <a:rPr lang="en-CL" sz="2400" dirty="0"/>
              <a:t> es un puntero a un struct </a:t>
            </a:r>
            <a:r>
              <a:rPr lang="en-CL" sz="2400" b="1" dirty="0">
                <a:solidFill>
                  <a:srgbClr val="00B0F0"/>
                </a:solidFill>
              </a:rPr>
              <a:t>s</a:t>
            </a:r>
            <a:r>
              <a:rPr lang="en-CL" sz="2400" dirty="0"/>
              <a:t>, para accede al atributo </a:t>
            </a:r>
            <a:r>
              <a:rPr lang="en-CL" sz="2400" b="1" dirty="0">
                <a:solidFill>
                  <a:srgbClr val="7030A0"/>
                </a:solidFill>
              </a:rPr>
              <a:t>x</a:t>
            </a:r>
            <a:r>
              <a:rPr lang="en-CL" sz="2400" dirty="0"/>
              <a:t> de </a:t>
            </a:r>
            <a:r>
              <a:rPr lang="en-CL" sz="2400" dirty="0">
                <a:solidFill>
                  <a:srgbClr val="00B0F0"/>
                </a:solidFill>
              </a:rPr>
              <a:t>s</a:t>
            </a:r>
            <a:r>
              <a:rPr lang="en-CL" sz="2400" dirty="0"/>
              <a:t> podemos usar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771D78A3-C39D-77F3-512D-CC695AF7B56C}"/>
              </a:ext>
            </a:extLst>
          </p:cNvPr>
          <p:cNvSpPr txBox="1">
            <a:spLocks/>
          </p:cNvSpPr>
          <p:nvPr/>
        </p:nvSpPr>
        <p:spPr>
          <a:xfrm>
            <a:off x="4229477" y="3287628"/>
            <a:ext cx="1212272" cy="572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(*p).x</a:t>
            </a:r>
            <a:endParaRPr lang="en-CL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32D1C89C-DCF0-DC1E-F0F0-F63244475D82}"/>
              </a:ext>
            </a:extLst>
          </p:cNvPr>
          <p:cNvSpPr txBox="1">
            <a:spLocks/>
          </p:cNvSpPr>
          <p:nvPr/>
        </p:nvSpPr>
        <p:spPr>
          <a:xfrm>
            <a:off x="6097921" y="3338045"/>
            <a:ext cx="644235" cy="462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o</a:t>
            </a:r>
            <a:endParaRPr lang="en-CL" sz="2400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53BE020B-7336-BDB1-864B-34459E9B9DC7}"/>
              </a:ext>
            </a:extLst>
          </p:cNvPr>
          <p:cNvSpPr txBox="1">
            <a:spLocks/>
          </p:cNvSpPr>
          <p:nvPr/>
        </p:nvSpPr>
        <p:spPr>
          <a:xfrm>
            <a:off x="7398328" y="3287628"/>
            <a:ext cx="1212272" cy="572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/>
                </a:solidFill>
              </a:rPr>
              <a:t>p-&gt;x</a:t>
            </a:r>
            <a:endParaRPr lang="en-CL" sz="2400" b="1" dirty="0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955D0C-FA20-EBA6-3553-7348A079D419}"/>
              </a:ext>
            </a:extLst>
          </p:cNvPr>
          <p:cNvSpPr txBox="1"/>
          <p:nvPr/>
        </p:nvSpPr>
        <p:spPr>
          <a:xfrm>
            <a:off x="967286" y="3781517"/>
            <a:ext cx="5239551" cy="249299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586C0"/>
                </a:solidFill>
                <a:latin typeface="Menlo" panose="020B0609030804020204" pitchFamily="49" charset="0"/>
              </a:rPr>
              <a:t>#include</a:t>
            </a:r>
            <a:r>
              <a:rPr lang="en-US" sz="1200" dirty="0">
                <a:solidFill>
                  <a:srgbClr val="569CD6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&lt;</a:t>
            </a:r>
            <a:r>
              <a:rPr lang="en-US" sz="1200" dirty="0" err="1">
                <a:solidFill>
                  <a:srgbClr val="CE9178"/>
                </a:solidFill>
                <a:latin typeface="Menlo" panose="020B0609030804020204" pitchFamily="49" charset="0"/>
              </a:rPr>
              <a:t>stdio.h</a:t>
            </a:r>
            <a:r>
              <a:rPr 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Menlo" panose="020B0609030804020204" pitchFamily="49" charset="0"/>
              </a:rPr>
              <a:t>typedef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Menlo" panose="020B0609030804020204" pitchFamily="49" charset="0"/>
              </a:rPr>
              <a:t>struct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Menlo" panose="020B0609030804020204" pitchFamily="49" charset="0"/>
              </a:rPr>
              <a:t>point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sz="1200" dirty="0">
                <a:solidFill>
                  <a:srgbClr val="569CD6"/>
                </a:solidFill>
                <a:latin typeface="Menlo" panose="020B0609030804020204" pitchFamily="49" charset="0"/>
              </a:rPr>
              <a:t>	float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Menlo" panose="020B0609030804020204" pitchFamily="49" charset="0"/>
              </a:rPr>
              <a:t>	float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} </a:t>
            </a:r>
            <a:r>
              <a:rPr lang="en-US" sz="1200" dirty="0">
                <a:solidFill>
                  <a:srgbClr val="4EC9B0"/>
                </a:solidFill>
                <a:latin typeface="Menlo" panose="020B0609030804020204" pitchFamily="49" charset="0"/>
              </a:rPr>
              <a:t>point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endParaRPr lang="en-US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Menlo" panose="020B0609030804020204" pitchFamily="49" charset="0"/>
              </a:rPr>
              <a:t>main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argc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1200" dirty="0">
                <a:solidFill>
                  <a:srgbClr val="569CD6"/>
                </a:solidFill>
                <a:latin typeface="Menlo" panose="020B0609030804020204" pitchFamily="49" charset="0"/>
              </a:rPr>
              <a:t>char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**</a:t>
            </a:r>
            <a:r>
              <a:rPr lang="en-US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</a:p>
          <a:p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4EC9B0"/>
                </a:solidFill>
                <a:latin typeface="Menlo" panose="020B0609030804020204" pitchFamily="49" charset="0"/>
              </a:rPr>
              <a:t>	point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v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= {.</a:t>
            </a:r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9.7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, .</a:t>
            </a:r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sz="1200" dirty="0">
                <a:solidFill>
                  <a:srgbClr val="B5CEA8"/>
                </a:solidFill>
                <a:latin typeface="Menlo" panose="020B0609030804020204" pitchFamily="49" charset="0"/>
              </a:rPr>
              <a:t>10.98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-US" sz="1200" dirty="0">
                <a:solidFill>
                  <a:srgbClr val="4EC9B0"/>
                </a:solidFill>
                <a:latin typeface="Menlo" panose="020B0609030804020204" pitchFamily="49" charset="0"/>
              </a:rPr>
              <a:t>	point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*</a:t>
            </a:r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= &amp;</a:t>
            </a:r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v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DCDCAA"/>
                </a:solidFill>
                <a:latin typeface="Menlo" panose="020B0609030804020204" pitchFamily="49" charset="0"/>
              </a:rPr>
              <a:t>	</a:t>
            </a:r>
            <a:r>
              <a:rPr lang="en-US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printf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"x=</a:t>
            </a:r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%f</a:t>
            </a:r>
            <a:r>
              <a:rPr 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 y=</a:t>
            </a:r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%f</a:t>
            </a:r>
            <a:r>
              <a:rPr lang="en-US" sz="1200" dirty="0">
                <a:solidFill>
                  <a:srgbClr val="D7BA7D"/>
                </a:solidFill>
                <a:latin typeface="Menlo" panose="020B0609030804020204" pitchFamily="49" charset="0"/>
              </a:rPr>
              <a:t>\n</a:t>
            </a:r>
            <a:r>
              <a:rPr 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CEE413-F759-23B7-C9B2-C7F98C09771D}"/>
              </a:ext>
            </a:extLst>
          </p:cNvPr>
          <p:cNvSpPr txBox="1"/>
          <p:nvPr/>
        </p:nvSpPr>
        <p:spPr>
          <a:xfrm>
            <a:off x="7270558" y="4612513"/>
            <a:ext cx="3203478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gcc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main.c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-o main</a:t>
            </a:r>
          </a:p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./main</a:t>
            </a:r>
          </a:p>
          <a:p>
            <a:r>
              <a:rPr lang="en-US" sz="1600" dirty="0">
                <a:solidFill>
                  <a:srgbClr val="2FFF12"/>
                </a:solidFill>
                <a:latin typeface="Andale Mono" panose="020B0509000000000004" pitchFamily="49" charset="0"/>
              </a:rPr>
              <a:t>x=9.700000 y=10.980000</a:t>
            </a:r>
          </a:p>
        </p:txBody>
      </p:sp>
    </p:spTree>
    <p:extLst>
      <p:ext uri="{BB962C8B-B14F-4D97-AF65-F5344CB8AC3E}">
        <p14:creationId xmlns:p14="http://schemas.microsoft.com/office/powerpoint/2010/main" val="35830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Direcciones de memoria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3</a:t>
            </a:fld>
            <a:endParaRPr lang="es-CL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B5F1E96-AA8C-B16B-C814-CADF1F473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943169"/>
              </p:ext>
            </p:extLst>
          </p:nvPr>
        </p:nvGraphicFramePr>
        <p:xfrm>
          <a:off x="9361698" y="1690688"/>
          <a:ext cx="1695768" cy="3948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768">
                  <a:extLst>
                    <a:ext uri="{9D8B030D-6E8A-4147-A177-3AD203B41FA5}">
                      <a16:colId xmlns:a16="http://schemas.microsoft.com/office/drawing/2014/main" val="3957639847"/>
                    </a:ext>
                  </a:extLst>
                </a:gridCol>
              </a:tblGrid>
              <a:tr h="441207"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Memoria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376363"/>
                  </a:ext>
                </a:extLst>
              </a:tr>
              <a:tr h="389656"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…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43442"/>
                  </a:ext>
                </a:extLst>
              </a:tr>
              <a:tr h="389656"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10001011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88650"/>
                  </a:ext>
                </a:extLst>
              </a:tr>
              <a:tr h="389656"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11101001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355272"/>
                  </a:ext>
                </a:extLst>
              </a:tr>
              <a:tr h="389656"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10010001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275297"/>
                  </a:ext>
                </a:extLst>
              </a:tr>
              <a:tr h="389656"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11000011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43037"/>
                  </a:ext>
                </a:extLst>
              </a:tr>
              <a:tr h="389656"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10101110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380360"/>
                  </a:ext>
                </a:extLst>
              </a:tr>
              <a:tr h="389656"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10001001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201178"/>
                  </a:ext>
                </a:extLst>
              </a:tr>
              <a:tr h="389656"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10001001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812279"/>
                  </a:ext>
                </a:extLst>
              </a:tr>
              <a:tr h="389656"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…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5583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72B8F6-A351-C94C-E99B-9CBA35D40A42}"/>
              </a:ext>
            </a:extLst>
          </p:cNvPr>
          <p:cNvSpPr txBox="1"/>
          <p:nvPr/>
        </p:nvSpPr>
        <p:spPr>
          <a:xfrm>
            <a:off x="510435" y="1798336"/>
            <a:ext cx="81001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L" sz="2400" dirty="0"/>
              <a:t>Podemos pensar la memoria como </a:t>
            </a:r>
            <a:br>
              <a:rPr lang="en-CL" sz="2400" dirty="0"/>
            </a:br>
            <a:r>
              <a:rPr lang="en-CL" sz="2400" dirty="0"/>
              <a:t>una tabla (muy grande) de bytes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L" sz="2400" dirty="0"/>
              <a:t>Una </a:t>
            </a:r>
            <a:r>
              <a:rPr lang="en-CL" sz="2400" dirty="0">
                <a:solidFill>
                  <a:schemeClr val="accent6">
                    <a:lumMod val="75000"/>
                  </a:schemeClr>
                </a:solidFill>
              </a:rPr>
              <a:t>dirección de memoria </a:t>
            </a:r>
            <a:r>
              <a:rPr lang="en-CL" sz="2400" dirty="0"/>
              <a:t>es un </a:t>
            </a:r>
            <a:br>
              <a:rPr lang="en-CL" sz="2400" dirty="0"/>
            </a:br>
            <a:r>
              <a:rPr lang="en-CL" sz="2400" dirty="0"/>
              <a:t>número indicando una posición en esta tabla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L" sz="2400" dirty="0"/>
              <a:t>En C, las direcciones ocupan 8 bytes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L" sz="2400" dirty="0"/>
              <a:t>Por convención las direcciones se escriben </a:t>
            </a:r>
            <a:br>
              <a:rPr lang="en-CL" sz="2400" dirty="0"/>
            </a:br>
            <a:r>
              <a:rPr lang="en-CL" sz="2400" dirty="0"/>
              <a:t>en hexadecimal, es decir, en base 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1920B5-0A26-71F7-1259-33D578C3BD78}"/>
              </a:ext>
            </a:extLst>
          </p:cNvPr>
          <p:cNvSpPr txBox="1"/>
          <p:nvPr/>
        </p:nvSpPr>
        <p:spPr>
          <a:xfrm>
            <a:off x="8261676" y="2542797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chemeClr val="accent2">
                    <a:lumMod val="75000"/>
                  </a:schemeClr>
                </a:solidFill>
              </a:rPr>
              <a:t>0x98be5d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0663B7-51CE-1A01-9E5B-473339DA23C3}"/>
              </a:ext>
            </a:extLst>
          </p:cNvPr>
          <p:cNvSpPr txBox="1"/>
          <p:nvPr/>
        </p:nvSpPr>
        <p:spPr>
          <a:xfrm>
            <a:off x="8261676" y="2952498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chemeClr val="accent2">
                    <a:lumMod val="75000"/>
                  </a:schemeClr>
                </a:solidFill>
              </a:rPr>
              <a:t>0x98be5e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BFEDE3-72D6-41DC-6804-4CB66B0F944B}"/>
              </a:ext>
            </a:extLst>
          </p:cNvPr>
          <p:cNvSpPr txBox="1"/>
          <p:nvPr/>
        </p:nvSpPr>
        <p:spPr>
          <a:xfrm>
            <a:off x="8261676" y="332620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chemeClr val="accent2">
                    <a:lumMod val="75000"/>
                  </a:schemeClr>
                </a:solidFill>
              </a:rPr>
              <a:t>0x98be5f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5FFED5-5E4E-EB8C-3729-ABE5C50315CD}"/>
              </a:ext>
            </a:extLst>
          </p:cNvPr>
          <p:cNvSpPr txBox="1"/>
          <p:nvPr/>
        </p:nvSpPr>
        <p:spPr>
          <a:xfrm>
            <a:off x="8261676" y="369700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chemeClr val="accent2">
                    <a:lumMod val="75000"/>
                  </a:schemeClr>
                </a:solidFill>
              </a:rPr>
              <a:t>0x98be60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56755-7301-3030-9BB2-C7E47CA41C42}"/>
              </a:ext>
            </a:extLst>
          </p:cNvPr>
          <p:cNvSpPr txBox="1"/>
          <p:nvPr/>
        </p:nvSpPr>
        <p:spPr>
          <a:xfrm>
            <a:off x="8261675" y="485168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chemeClr val="accent2">
                    <a:lumMod val="75000"/>
                  </a:schemeClr>
                </a:solidFill>
              </a:rPr>
              <a:t>0x98be63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E0A8D2-6DD9-40D4-4DE9-E44879E84853}"/>
              </a:ext>
            </a:extLst>
          </p:cNvPr>
          <p:cNvSpPr txBox="1"/>
          <p:nvPr/>
        </p:nvSpPr>
        <p:spPr>
          <a:xfrm>
            <a:off x="8261674" y="4509707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chemeClr val="accent2">
                    <a:lumMod val="75000"/>
                  </a:schemeClr>
                </a:solidFill>
              </a:rPr>
              <a:t>0x98be62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2A10E9-D74C-1FC5-D803-124DE1B436F1}"/>
              </a:ext>
            </a:extLst>
          </p:cNvPr>
          <p:cNvSpPr txBox="1"/>
          <p:nvPr/>
        </p:nvSpPr>
        <p:spPr>
          <a:xfrm>
            <a:off x="8261674" y="412358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chemeClr val="accent2">
                    <a:lumMod val="75000"/>
                  </a:schemeClr>
                </a:solidFill>
              </a:rPr>
              <a:t>0x98be61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7A2F4E-36DF-7D57-5567-2CFC3C48C992}"/>
              </a:ext>
            </a:extLst>
          </p:cNvPr>
          <p:cNvSpPr txBox="1"/>
          <p:nvPr/>
        </p:nvSpPr>
        <p:spPr>
          <a:xfrm>
            <a:off x="699742" y="5869631"/>
            <a:ext cx="7048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000" b="1" dirty="0">
                <a:solidFill>
                  <a:srgbClr val="0070C0"/>
                </a:solidFill>
              </a:rPr>
              <a:t> → 9*16</a:t>
            </a:r>
            <a:r>
              <a:rPr lang="en-CL" sz="2000" b="1" baseline="30000" dirty="0">
                <a:solidFill>
                  <a:srgbClr val="0070C0"/>
                </a:solidFill>
              </a:rPr>
              <a:t>5</a:t>
            </a:r>
            <a:r>
              <a:rPr lang="en-CL" sz="2000" b="1" dirty="0">
                <a:solidFill>
                  <a:srgbClr val="0070C0"/>
                </a:solidFill>
              </a:rPr>
              <a:t> + 8*16</a:t>
            </a:r>
            <a:r>
              <a:rPr lang="en-CL" sz="2000" b="1" baseline="30000" dirty="0">
                <a:solidFill>
                  <a:srgbClr val="0070C0"/>
                </a:solidFill>
              </a:rPr>
              <a:t>4</a:t>
            </a:r>
            <a:r>
              <a:rPr lang="en-CL" sz="2000" b="1" dirty="0">
                <a:solidFill>
                  <a:srgbClr val="0070C0"/>
                </a:solidFill>
              </a:rPr>
              <a:t> + 11*16</a:t>
            </a:r>
            <a:r>
              <a:rPr lang="en-CL" sz="2000" b="1" baseline="30000" dirty="0">
                <a:solidFill>
                  <a:srgbClr val="0070C0"/>
                </a:solidFill>
              </a:rPr>
              <a:t>3</a:t>
            </a:r>
            <a:r>
              <a:rPr lang="en-CL" sz="2000" b="1" dirty="0">
                <a:solidFill>
                  <a:srgbClr val="0070C0"/>
                </a:solidFill>
              </a:rPr>
              <a:t> + 14*16</a:t>
            </a:r>
            <a:r>
              <a:rPr lang="en-CL" sz="2000" b="1" baseline="30000" dirty="0">
                <a:solidFill>
                  <a:srgbClr val="0070C0"/>
                </a:solidFill>
              </a:rPr>
              <a:t>2</a:t>
            </a:r>
            <a:r>
              <a:rPr lang="en-CL" sz="2000" b="1" dirty="0">
                <a:solidFill>
                  <a:srgbClr val="0070C0"/>
                </a:solidFill>
              </a:rPr>
              <a:t> + 5*16</a:t>
            </a:r>
            <a:r>
              <a:rPr lang="en-CL" sz="2000" b="1" baseline="30000" dirty="0">
                <a:solidFill>
                  <a:srgbClr val="0070C0"/>
                </a:solidFill>
              </a:rPr>
              <a:t>1</a:t>
            </a:r>
            <a:r>
              <a:rPr lang="en-CL" sz="2000" b="1" dirty="0">
                <a:solidFill>
                  <a:srgbClr val="0070C0"/>
                </a:solidFill>
              </a:rPr>
              <a:t> + 13*16</a:t>
            </a:r>
            <a:r>
              <a:rPr lang="en-CL" sz="2000" b="1" baseline="30000" dirty="0">
                <a:solidFill>
                  <a:srgbClr val="0070C0"/>
                </a:solidFill>
              </a:rPr>
              <a:t>0</a:t>
            </a:r>
            <a:r>
              <a:rPr lang="en-CL" sz="2000" b="1" dirty="0">
                <a:solidFill>
                  <a:srgbClr val="0070C0"/>
                </a:solidFill>
              </a:rPr>
              <a:t> = 10010205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4C684D-1E21-CAF4-A8A9-C96B3F0A24D3}"/>
              </a:ext>
            </a:extLst>
          </p:cNvPr>
          <p:cNvSpPr txBox="1"/>
          <p:nvPr/>
        </p:nvSpPr>
        <p:spPr>
          <a:xfrm>
            <a:off x="699742" y="5407966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b="1" dirty="0">
                <a:solidFill>
                  <a:schemeClr val="accent2">
                    <a:lumMod val="75000"/>
                  </a:schemeClr>
                </a:solidFill>
              </a:rPr>
              <a:t>0x98be5d</a:t>
            </a: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E0332C6A-A5B6-19E2-235C-C00130A72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76565"/>
              </p:ext>
            </p:extLst>
          </p:nvPr>
        </p:nvGraphicFramePr>
        <p:xfrm>
          <a:off x="699742" y="4555214"/>
          <a:ext cx="64611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23">
                  <a:extLst>
                    <a:ext uri="{9D8B030D-6E8A-4147-A177-3AD203B41FA5}">
                      <a16:colId xmlns:a16="http://schemas.microsoft.com/office/drawing/2014/main" val="1032747536"/>
                    </a:ext>
                  </a:extLst>
                </a:gridCol>
                <a:gridCol w="403823">
                  <a:extLst>
                    <a:ext uri="{9D8B030D-6E8A-4147-A177-3AD203B41FA5}">
                      <a16:colId xmlns:a16="http://schemas.microsoft.com/office/drawing/2014/main" val="1229767273"/>
                    </a:ext>
                  </a:extLst>
                </a:gridCol>
                <a:gridCol w="403823">
                  <a:extLst>
                    <a:ext uri="{9D8B030D-6E8A-4147-A177-3AD203B41FA5}">
                      <a16:colId xmlns:a16="http://schemas.microsoft.com/office/drawing/2014/main" val="3339211320"/>
                    </a:ext>
                  </a:extLst>
                </a:gridCol>
                <a:gridCol w="403823">
                  <a:extLst>
                    <a:ext uri="{9D8B030D-6E8A-4147-A177-3AD203B41FA5}">
                      <a16:colId xmlns:a16="http://schemas.microsoft.com/office/drawing/2014/main" val="1755579368"/>
                    </a:ext>
                  </a:extLst>
                </a:gridCol>
                <a:gridCol w="403823">
                  <a:extLst>
                    <a:ext uri="{9D8B030D-6E8A-4147-A177-3AD203B41FA5}">
                      <a16:colId xmlns:a16="http://schemas.microsoft.com/office/drawing/2014/main" val="832821555"/>
                    </a:ext>
                  </a:extLst>
                </a:gridCol>
                <a:gridCol w="403823">
                  <a:extLst>
                    <a:ext uri="{9D8B030D-6E8A-4147-A177-3AD203B41FA5}">
                      <a16:colId xmlns:a16="http://schemas.microsoft.com/office/drawing/2014/main" val="4165103311"/>
                    </a:ext>
                  </a:extLst>
                </a:gridCol>
                <a:gridCol w="403823">
                  <a:extLst>
                    <a:ext uri="{9D8B030D-6E8A-4147-A177-3AD203B41FA5}">
                      <a16:colId xmlns:a16="http://schemas.microsoft.com/office/drawing/2014/main" val="248419749"/>
                    </a:ext>
                  </a:extLst>
                </a:gridCol>
                <a:gridCol w="403823">
                  <a:extLst>
                    <a:ext uri="{9D8B030D-6E8A-4147-A177-3AD203B41FA5}">
                      <a16:colId xmlns:a16="http://schemas.microsoft.com/office/drawing/2014/main" val="2002416247"/>
                    </a:ext>
                  </a:extLst>
                </a:gridCol>
                <a:gridCol w="403823">
                  <a:extLst>
                    <a:ext uri="{9D8B030D-6E8A-4147-A177-3AD203B41FA5}">
                      <a16:colId xmlns:a16="http://schemas.microsoft.com/office/drawing/2014/main" val="552988704"/>
                    </a:ext>
                  </a:extLst>
                </a:gridCol>
                <a:gridCol w="403823">
                  <a:extLst>
                    <a:ext uri="{9D8B030D-6E8A-4147-A177-3AD203B41FA5}">
                      <a16:colId xmlns:a16="http://schemas.microsoft.com/office/drawing/2014/main" val="1888948806"/>
                    </a:ext>
                  </a:extLst>
                </a:gridCol>
                <a:gridCol w="403823">
                  <a:extLst>
                    <a:ext uri="{9D8B030D-6E8A-4147-A177-3AD203B41FA5}">
                      <a16:colId xmlns:a16="http://schemas.microsoft.com/office/drawing/2014/main" val="3468492180"/>
                    </a:ext>
                  </a:extLst>
                </a:gridCol>
                <a:gridCol w="403823">
                  <a:extLst>
                    <a:ext uri="{9D8B030D-6E8A-4147-A177-3AD203B41FA5}">
                      <a16:colId xmlns:a16="http://schemas.microsoft.com/office/drawing/2014/main" val="1275429020"/>
                    </a:ext>
                  </a:extLst>
                </a:gridCol>
                <a:gridCol w="403823">
                  <a:extLst>
                    <a:ext uri="{9D8B030D-6E8A-4147-A177-3AD203B41FA5}">
                      <a16:colId xmlns:a16="http://schemas.microsoft.com/office/drawing/2014/main" val="3028029206"/>
                    </a:ext>
                  </a:extLst>
                </a:gridCol>
                <a:gridCol w="403823">
                  <a:extLst>
                    <a:ext uri="{9D8B030D-6E8A-4147-A177-3AD203B41FA5}">
                      <a16:colId xmlns:a16="http://schemas.microsoft.com/office/drawing/2014/main" val="3432080010"/>
                    </a:ext>
                  </a:extLst>
                </a:gridCol>
                <a:gridCol w="403823">
                  <a:extLst>
                    <a:ext uri="{9D8B030D-6E8A-4147-A177-3AD203B41FA5}">
                      <a16:colId xmlns:a16="http://schemas.microsoft.com/office/drawing/2014/main" val="4168590383"/>
                    </a:ext>
                  </a:extLst>
                </a:gridCol>
                <a:gridCol w="403823">
                  <a:extLst>
                    <a:ext uri="{9D8B030D-6E8A-4147-A177-3AD203B41FA5}">
                      <a16:colId xmlns:a16="http://schemas.microsoft.com/office/drawing/2014/main" val="649489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03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L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002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82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Structs</a:t>
            </a:r>
            <a:r>
              <a:rPr lang="es-CL" dirty="0"/>
              <a:t> y funciones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30</a:t>
            </a:fld>
            <a:endParaRPr lang="es-C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8F116A-84C6-497B-8876-4D5ED6AE6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5" y="2304560"/>
            <a:ext cx="10515600" cy="1325563"/>
          </a:xfrm>
        </p:spPr>
        <p:txBody>
          <a:bodyPr>
            <a:normAutofit/>
          </a:bodyPr>
          <a:lstStyle/>
          <a:p>
            <a:r>
              <a:rPr lang="en-CL" b="1" dirty="0">
                <a:solidFill>
                  <a:srgbClr val="FF0000"/>
                </a:solidFill>
              </a:rPr>
              <a:t>Ojo: </a:t>
            </a:r>
            <a:r>
              <a:rPr lang="en-CL" dirty="0"/>
              <a:t>en C los structs no son punteros (como los arreglos)</a:t>
            </a:r>
          </a:p>
          <a:p>
            <a:r>
              <a:rPr lang="en-CL" dirty="0"/>
              <a:t>Luego se pasan “por valor” como argumento de funciones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12DEB3F6-11A6-B8D1-A323-843BD19CF259}"/>
              </a:ext>
            </a:extLst>
          </p:cNvPr>
          <p:cNvSpPr txBox="1">
            <a:spLocks/>
          </p:cNvSpPr>
          <p:nvPr/>
        </p:nvSpPr>
        <p:spPr>
          <a:xfrm>
            <a:off x="838200" y="3913079"/>
            <a:ext cx="9624237" cy="184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L" sz="2600" dirty="0"/>
              <a:t>Ejercicio #2</a:t>
            </a:r>
          </a:p>
          <a:p>
            <a:r>
              <a:rPr lang="en-CL" sz="2600" dirty="0"/>
              <a:t>Considere el struct point anterior, y escriba una función </a:t>
            </a:r>
            <a:r>
              <a:rPr lang="en-CL" sz="2600" dirty="0">
                <a:solidFill>
                  <a:srgbClr val="FFC000"/>
                </a:solidFill>
              </a:rPr>
              <a:t>swap</a:t>
            </a:r>
            <a:r>
              <a:rPr lang="en-CL" sz="2600" dirty="0"/>
              <a:t> que intercambie los valores de dos points</a:t>
            </a:r>
          </a:p>
        </p:txBody>
      </p:sp>
    </p:spTree>
    <p:extLst>
      <p:ext uri="{BB962C8B-B14F-4D97-AF65-F5344CB8AC3E}">
        <p14:creationId xmlns:p14="http://schemas.microsoft.com/office/powerpoint/2010/main" val="362592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Memoria estática (el </a:t>
            </a:r>
            <a:r>
              <a:rPr lang="es-CL" dirty="0" err="1"/>
              <a:t>stack</a:t>
            </a:r>
            <a:r>
              <a:rPr lang="es-CL" dirty="0"/>
              <a:t>)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31</a:t>
            </a:fld>
            <a:endParaRPr lang="es-CL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978A0374-17AA-4681-9DEA-13DA9D0EA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9798"/>
            <a:ext cx="10515600" cy="3950784"/>
          </a:xfrm>
        </p:spPr>
        <p:txBody>
          <a:bodyPr>
            <a:noAutofit/>
          </a:bodyPr>
          <a:lstStyle/>
          <a:p>
            <a:r>
              <a:rPr lang="en-CL" sz="2400" dirty="0"/>
              <a:t>Un </a:t>
            </a:r>
            <a:r>
              <a:rPr lang="en-CL" sz="2400" b="1" dirty="0">
                <a:solidFill>
                  <a:schemeClr val="accent6"/>
                </a:solidFill>
              </a:rPr>
              <a:t>contexto</a:t>
            </a:r>
            <a:r>
              <a:rPr lang="en-CL" sz="2400" dirty="0"/>
              <a:t> en un programa es cualquier código entre llaves (por ejemplo, código que define una función, código dentro de while, etc…). </a:t>
            </a:r>
            <a:br>
              <a:rPr lang="en-CL" sz="2400" dirty="0"/>
            </a:br>
            <a:r>
              <a:rPr lang="en-CL" sz="2400" dirty="0">
                <a:solidFill>
                  <a:srgbClr val="FF7E79"/>
                </a:solidFill>
              </a:rPr>
              <a:t>Ojo: las variables definidas dentro de un contexto, son válidas sólo dentro de él</a:t>
            </a:r>
            <a:endParaRPr lang="en-CL" sz="2400" b="1" dirty="0">
              <a:solidFill>
                <a:srgbClr val="FF7E79"/>
              </a:solidFill>
            </a:endParaRPr>
          </a:p>
          <a:p>
            <a:r>
              <a:rPr lang="en-CL" sz="2400" dirty="0"/>
              <a:t>El </a:t>
            </a:r>
            <a:r>
              <a:rPr lang="en-CL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stack</a:t>
            </a:r>
            <a:r>
              <a:rPr lang="en-CL" sz="2400" dirty="0"/>
              <a:t> es el sector de memoria donde se almacenan y administran las llamadas</a:t>
            </a:r>
            <a:br>
              <a:rPr lang="en-CL" sz="2400" dirty="0"/>
            </a:br>
            <a:r>
              <a:rPr lang="en-CL" sz="2400" dirty="0"/>
              <a:t>a contextos y sus variables </a:t>
            </a:r>
          </a:p>
          <a:p>
            <a:r>
              <a:rPr lang="en-CL" sz="2400" dirty="0"/>
              <a:t>Durante la ejecución del programa, cada vez que entramos a un contexto, este se “agrega” al stack y cada vez que salimos de un contexto este se “saca” del stack</a:t>
            </a:r>
          </a:p>
          <a:p>
            <a:r>
              <a:rPr lang="en-CL" sz="2400" dirty="0"/>
              <a:t>En general, el espacio de memoria que necesitamos para un contexto se conoce y se asigna en </a:t>
            </a:r>
            <a:r>
              <a:rPr lang="en-CL" sz="2400" dirty="0">
                <a:solidFill>
                  <a:schemeClr val="bg2">
                    <a:lumMod val="50000"/>
                  </a:schemeClr>
                </a:solidFill>
              </a:rPr>
              <a:t>tiempo de compilación </a:t>
            </a:r>
            <a:r>
              <a:rPr lang="en-CL" sz="2400" dirty="0"/>
              <a:t>(de ahí que este tipo de memoria se conoce como </a:t>
            </a:r>
            <a:r>
              <a:rPr lang="en-CL" sz="2400" b="1" dirty="0">
                <a:solidFill>
                  <a:schemeClr val="accent5">
                    <a:lumMod val="75000"/>
                  </a:schemeClr>
                </a:solidFill>
              </a:rPr>
              <a:t>estática</a:t>
            </a:r>
            <a:r>
              <a:rPr lang="en-CL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37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Stack</a:t>
            </a:r>
            <a:r>
              <a:rPr lang="es-CL" dirty="0"/>
              <a:t>: idea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32</a:t>
            </a:fld>
            <a:endParaRPr lang="es-C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AC57E-7112-F053-AC72-B7404C29292A}"/>
              </a:ext>
            </a:extLst>
          </p:cNvPr>
          <p:cNvSpPr txBox="1"/>
          <p:nvPr/>
        </p:nvSpPr>
        <p:spPr>
          <a:xfrm>
            <a:off x="1289580" y="1580781"/>
            <a:ext cx="4114800" cy="44012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586C0"/>
                </a:solidFill>
                <a:latin typeface="Menlo" panose="020B0609030804020204" pitchFamily="49" charset="0"/>
              </a:rPr>
              <a:t>#include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&lt;</a:t>
            </a:r>
            <a:r>
              <a:rPr lang="en-US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stdio.h</a:t>
            </a:r>
            <a:r>
              <a:rPr lang="en-US" sz="1400" dirty="0">
                <a:solidFill>
                  <a:srgbClr val="CE9178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Menlo" panose="020B0609030804020204" pitchFamily="49" charset="0"/>
              </a:rPr>
              <a:t>g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(...)</a:t>
            </a:r>
          </a:p>
          <a:p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	...</a:t>
            </a:r>
          </a:p>
          <a:p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Menlo" panose="020B0609030804020204" pitchFamily="49" charset="0"/>
              </a:rPr>
              <a:t>f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(...)</a:t>
            </a:r>
          </a:p>
          <a:p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	// se llama a g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DCDCAA"/>
                </a:solidFill>
                <a:latin typeface="Menlo" panose="020B0609030804020204" pitchFamily="49" charset="0"/>
              </a:rPr>
              <a:t>	g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Menlo" panose="020B060903080402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argc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**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</a:p>
          <a:p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	// se llama a f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DCDCAA"/>
                </a:solidFill>
                <a:latin typeface="Menlo" panose="020B0609030804020204" pitchFamily="49" charset="0"/>
              </a:rPr>
              <a:t>	f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(...); </a:t>
            </a:r>
          </a:p>
          <a:p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199BF-5DF9-CA23-F435-E7C9B04FF0A4}"/>
              </a:ext>
            </a:extLst>
          </p:cNvPr>
          <p:cNvSpPr/>
          <p:nvPr/>
        </p:nvSpPr>
        <p:spPr>
          <a:xfrm>
            <a:off x="8140634" y="1690688"/>
            <a:ext cx="2328333" cy="4181393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D3E4A7-3F6D-5BF3-254B-BC07AB082F8C}"/>
              </a:ext>
            </a:extLst>
          </p:cNvPr>
          <p:cNvSpPr txBox="1"/>
          <p:nvPr/>
        </p:nvSpPr>
        <p:spPr>
          <a:xfrm>
            <a:off x="8392356" y="1321356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chemeClr val="accent6">
                    <a:lumMod val="75000"/>
                  </a:schemeClr>
                </a:solidFill>
              </a:rPr>
              <a:t>Memoria (stack)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C5957-AC91-DDB6-F284-276255C1A145}"/>
              </a:ext>
            </a:extLst>
          </p:cNvPr>
          <p:cNvSpPr txBox="1"/>
          <p:nvPr/>
        </p:nvSpPr>
        <p:spPr>
          <a:xfrm>
            <a:off x="8934170" y="478984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C50A0D-1953-11FF-72A0-6DAE543F5356}"/>
              </a:ext>
            </a:extLst>
          </p:cNvPr>
          <p:cNvSpPr/>
          <p:nvPr/>
        </p:nvSpPr>
        <p:spPr>
          <a:xfrm>
            <a:off x="7967984" y="4775996"/>
            <a:ext cx="2638145" cy="1117165"/>
          </a:xfrm>
          <a:prstGeom prst="rect">
            <a:avLst/>
          </a:prstGeom>
          <a:noFill/>
          <a:ln w="19050" cap="rnd" cmpd="sng">
            <a:solidFill>
              <a:schemeClr val="bg1">
                <a:lumMod val="50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14400"/>
                      <a:gd name="connsiteY0" fmla="*/ 0 h 914400"/>
                      <a:gd name="connsiteX1" fmla="*/ 914400 w 914400"/>
                      <a:gd name="connsiteY1" fmla="*/ 0 h 914400"/>
                      <a:gd name="connsiteX2" fmla="*/ 914400 w 914400"/>
                      <a:gd name="connsiteY2" fmla="*/ 914400 h 914400"/>
                      <a:gd name="connsiteX3" fmla="*/ 0 w 914400"/>
                      <a:gd name="connsiteY3" fmla="*/ 914400 h 914400"/>
                      <a:gd name="connsiteX4" fmla="*/ 0 w 914400"/>
                      <a:gd name="connsiteY4" fmla="*/ 0 h 914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00" h="914400" extrusionOk="0">
                        <a:moveTo>
                          <a:pt x="0" y="0"/>
                        </a:moveTo>
                        <a:cubicBezTo>
                          <a:pt x="326474" y="58989"/>
                          <a:pt x="554664" y="-4828"/>
                          <a:pt x="914400" y="0"/>
                        </a:cubicBezTo>
                        <a:cubicBezTo>
                          <a:pt x="853110" y="201496"/>
                          <a:pt x="967999" y="546232"/>
                          <a:pt x="914400" y="914400"/>
                        </a:cubicBezTo>
                        <a:cubicBezTo>
                          <a:pt x="483357" y="986896"/>
                          <a:pt x="124620" y="917932"/>
                          <a:pt x="0" y="914400"/>
                        </a:cubicBezTo>
                        <a:cubicBezTo>
                          <a:pt x="73629" y="751884"/>
                          <a:pt x="1864" y="26777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L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B95CE-E47D-6238-CE46-E04BD682FB90}"/>
              </a:ext>
            </a:extLst>
          </p:cNvPr>
          <p:cNvSpPr txBox="1"/>
          <p:nvPr/>
        </p:nvSpPr>
        <p:spPr>
          <a:xfrm>
            <a:off x="8150378" y="5209804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Variables del main</a:t>
            </a:r>
            <a:endParaRPr lang="en-CL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6DE95D-4466-0167-C5ED-40433AA8E5DE}"/>
              </a:ext>
            </a:extLst>
          </p:cNvPr>
          <p:cNvSpPr/>
          <p:nvPr/>
        </p:nvSpPr>
        <p:spPr>
          <a:xfrm>
            <a:off x="7967985" y="3562365"/>
            <a:ext cx="2638145" cy="1117165"/>
          </a:xfrm>
          <a:prstGeom prst="rect">
            <a:avLst/>
          </a:prstGeom>
          <a:noFill/>
          <a:ln w="19050" cap="rnd" cmpd="sng">
            <a:solidFill>
              <a:schemeClr val="bg1">
                <a:lumMod val="50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14400"/>
                      <a:gd name="connsiteY0" fmla="*/ 0 h 914400"/>
                      <a:gd name="connsiteX1" fmla="*/ 914400 w 914400"/>
                      <a:gd name="connsiteY1" fmla="*/ 0 h 914400"/>
                      <a:gd name="connsiteX2" fmla="*/ 914400 w 914400"/>
                      <a:gd name="connsiteY2" fmla="*/ 914400 h 914400"/>
                      <a:gd name="connsiteX3" fmla="*/ 0 w 914400"/>
                      <a:gd name="connsiteY3" fmla="*/ 914400 h 914400"/>
                      <a:gd name="connsiteX4" fmla="*/ 0 w 914400"/>
                      <a:gd name="connsiteY4" fmla="*/ 0 h 914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00" h="914400" extrusionOk="0">
                        <a:moveTo>
                          <a:pt x="0" y="0"/>
                        </a:moveTo>
                        <a:cubicBezTo>
                          <a:pt x="326474" y="58989"/>
                          <a:pt x="554664" y="-4828"/>
                          <a:pt x="914400" y="0"/>
                        </a:cubicBezTo>
                        <a:cubicBezTo>
                          <a:pt x="853110" y="201496"/>
                          <a:pt x="967999" y="546232"/>
                          <a:pt x="914400" y="914400"/>
                        </a:cubicBezTo>
                        <a:cubicBezTo>
                          <a:pt x="483357" y="986896"/>
                          <a:pt x="124620" y="917932"/>
                          <a:pt x="0" y="914400"/>
                        </a:cubicBezTo>
                        <a:cubicBezTo>
                          <a:pt x="73629" y="751884"/>
                          <a:pt x="1864" y="26777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L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EEB5D2-E632-7667-1385-F52FAC90B8E0}"/>
              </a:ext>
            </a:extLst>
          </p:cNvPr>
          <p:cNvSpPr txBox="1"/>
          <p:nvPr/>
        </p:nvSpPr>
        <p:spPr>
          <a:xfrm>
            <a:off x="9170676" y="3596718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rgbClr val="7030A0"/>
                </a:solidFill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647719-032D-05D6-66A9-EBE652931444}"/>
              </a:ext>
            </a:extLst>
          </p:cNvPr>
          <p:cNvSpPr txBox="1"/>
          <p:nvPr/>
        </p:nvSpPr>
        <p:spPr>
          <a:xfrm>
            <a:off x="8155002" y="408550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Variables de f</a:t>
            </a:r>
            <a:endParaRPr lang="en-C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2361FD-8DC2-66F4-EF2C-FABE160C8691}"/>
              </a:ext>
            </a:extLst>
          </p:cNvPr>
          <p:cNvSpPr/>
          <p:nvPr/>
        </p:nvSpPr>
        <p:spPr>
          <a:xfrm>
            <a:off x="7947202" y="2345507"/>
            <a:ext cx="2638145" cy="1117165"/>
          </a:xfrm>
          <a:prstGeom prst="rect">
            <a:avLst/>
          </a:prstGeom>
          <a:noFill/>
          <a:ln w="19050" cap="rnd" cmpd="sng">
            <a:solidFill>
              <a:schemeClr val="bg1">
                <a:lumMod val="50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14400"/>
                      <a:gd name="connsiteY0" fmla="*/ 0 h 914400"/>
                      <a:gd name="connsiteX1" fmla="*/ 914400 w 914400"/>
                      <a:gd name="connsiteY1" fmla="*/ 0 h 914400"/>
                      <a:gd name="connsiteX2" fmla="*/ 914400 w 914400"/>
                      <a:gd name="connsiteY2" fmla="*/ 914400 h 914400"/>
                      <a:gd name="connsiteX3" fmla="*/ 0 w 914400"/>
                      <a:gd name="connsiteY3" fmla="*/ 914400 h 914400"/>
                      <a:gd name="connsiteX4" fmla="*/ 0 w 914400"/>
                      <a:gd name="connsiteY4" fmla="*/ 0 h 914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00" h="914400" extrusionOk="0">
                        <a:moveTo>
                          <a:pt x="0" y="0"/>
                        </a:moveTo>
                        <a:cubicBezTo>
                          <a:pt x="326474" y="58989"/>
                          <a:pt x="554664" y="-4828"/>
                          <a:pt x="914400" y="0"/>
                        </a:cubicBezTo>
                        <a:cubicBezTo>
                          <a:pt x="853110" y="201496"/>
                          <a:pt x="967999" y="546232"/>
                          <a:pt x="914400" y="914400"/>
                        </a:cubicBezTo>
                        <a:cubicBezTo>
                          <a:pt x="483357" y="986896"/>
                          <a:pt x="124620" y="917932"/>
                          <a:pt x="0" y="914400"/>
                        </a:cubicBezTo>
                        <a:cubicBezTo>
                          <a:pt x="73629" y="751884"/>
                          <a:pt x="1864" y="26777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L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9F9205-4C7F-096C-818E-0744739E1A21}"/>
              </a:ext>
            </a:extLst>
          </p:cNvPr>
          <p:cNvSpPr txBox="1"/>
          <p:nvPr/>
        </p:nvSpPr>
        <p:spPr>
          <a:xfrm>
            <a:off x="9153043" y="238605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chemeClr val="accent2">
                    <a:lumMod val="75000"/>
                  </a:schemeClr>
                </a:solidFill>
              </a:rPr>
              <a:t>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785514-895B-D5FF-71F2-FB994ADCED64}"/>
              </a:ext>
            </a:extLst>
          </p:cNvPr>
          <p:cNvSpPr txBox="1"/>
          <p:nvPr/>
        </p:nvSpPr>
        <p:spPr>
          <a:xfrm>
            <a:off x="8140634" y="291320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Variables de g</a:t>
            </a:r>
            <a:endParaRPr lang="en-CL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2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 animBg="1"/>
      <p:bldP spid="13" grpId="1" animBg="1"/>
      <p:bldP spid="15" grpId="0"/>
      <p:bldP spid="15" grpId="1"/>
      <p:bldP spid="18" grpId="0" animBg="1"/>
      <p:bldP spid="18" grpId="1" animBg="1"/>
      <p:bldP spid="19" grpId="0"/>
      <p:bldP spid="19" grpId="1"/>
      <p:bldP spid="20" grpId="0"/>
      <p:bldP spid="20" grpId="1"/>
      <p:bldP spid="21" grpId="0" animBg="1"/>
      <p:bldP spid="21" grpId="1" animBg="1"/>
      <p:bldP spid="22" grpId="0"/>
      <p:bldP spid="22" grpId="1"/>
      <p:bldP spid="23" grpId="0"/>
      <p:bldP spid="23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Ejemplo: generación de arreglo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33</a:t>
            </a:fld>
            <a:endParaRPr lang="es-CL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C70B94AD-6576-A766-FB5D-4D63CA319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568"/>
            <a:ext cx="10515600" cy="1096747"/>
          </a:xfrm>
        </p:spPr>
        <p:txBody>
          <a:bodyPr>
            <a:noAutofit/>
          </a:bodyPr>
          <a:lstStyle/>
          <a:p>
            <a:r>
              <a:rPr lang="en-CL" sz="2400" dirty="0"/>
              <a:t>Supongamos que queremos implementar una función </a:t>
            </a:r>
            <a:r>
              <a:rPr lang="en-CL" sz="2400" dirty="0">
                <a:solidFill>
                  <a:schemeClr val="accent6">
                    <a:lumMod val="75000"/>
                  </a:schemeClr>
                </a:solidFill>
              </a:rPr>
              <a:t>genera_arreglo </a:t>
            </a:r>
            <a:r>
              <a:rPr lang="en-CL" sz="2400" dirty="0"/>
              <a:t>que recibe un </a:t>
            </a:r>
            <a:r>
              <a:rPr lang="en-CL" sz="2400" b="1" dirty="0">
                <a:solidFill>
                  <a:schemeClr val="accent2">
                    <a:lumMod val="75000"/>
                  </a:schemeClr>
                </a:solidFill>
              </a:rPr>
              <a:t>int n </a:t>
            </a:r>
            <a:r>
              <a:rPr lang="en-CL" sz="2400" dirty="0"/>
              <a:t>y entrega un arreglo de largo </a:t>
            </a:r>
            <a:r>
              <a:rPr lang="en-CL" sz="2400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CL" sz="2400" dirty="0"/>
              <a:t> con los números </a:t>
            </a:r>
            <a:r>
              <a:rPr lang="en-CL" sz="2400" dirty="0">
                <a:solidFill>
                  <a:schemeClr val="accent2">
                    <a:lumMod val="75000"/>
                  </a:schemeClr>
                </a:solidFill>
              </a:rPr>
              <a:t>1…n</a:t>
            </a:r>
            <a:br>
              <a:rPr lang="en-CL" sz="2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CL" sz="2400" dirty="0">
                <a:solidFill>
                  <a:schemeClr val="accent6">
                    <a:lumMod val="75000"/>
                  </a:schemeClr>
                </a:solidFill>
              </a:rPr>
              <a:t>¿Cómo lo hacemos?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5EB378-8C12-5A10-0952-F0089D7716EC}"/>
              </a:ext>
            </a:extLst>
          </p:cNvPr>
          <p:cNvSpPr txBox="1"/>
          <p:nvPr/>
        </p:nvSpPr>
        <p:spPr>
          <a:xfrm>
            <a:off x="838200" y="2906315"/>
            <a:ext cx="5388311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genera_arreglo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arreglo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for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arreglo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arreglo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genera_arreglo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for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endParaRPr lang="en-US" sz="12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02029B-19CF-02DD-A153-998DBAAF8394}"/>
              </a:ext>
            </a:extLst>
          </p:cNvPr>
          <p:cNvSpPr txBox="1"/>
          <p:nvPr/>
        </p:nvSpPr>
        <p:spPr>
          <a:xfrm>
            <a:off x="8035636" y="3720853"/>
            <a:ext cx="2510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b="1" dirty="0">
                <a:solidFill>
                  <a:srgbClr val="FF7E79"/>
                </a:solidFill>
              </a:rPr>
              <a:t>¿Algún problema?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17649-086A-0F48-5DCB-059CF23C56CE}"/>
              </a:ext>
            </a:extLst>
          </p:cNvPr>
          <p:cNvSpPr txBox="1"/>
          <p:nvPr/>
        </p:nvSpPr>
        <p:spPr>
          <a:xfrm>
            <a:off x="6226511" y="4396891"/>
            <a:ext cx="57483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L" dirty="0"/>
              <a:t>Cuando la llamada a la función </a:t>
            </a:r>
            <a:r>
              <a:rPr lang="en-CL" dirty="0">
                <a:solidFill>
                  <a:schemeClr val="accent6">
                    <a:lumMod val="75000"/>
                  </a:schemeClr>
                </a:solidFill>
              </a:rPr>
              <a:t>genera_arreglo </a:t>
            </a:r>
            <a:r>
              <a:rPr lang="en-CL" dirty="0"/>
              <a:t>se acaba</a:t>
            </a:r>
            <a:br>
              <a:rPr lang="en-CL" dirty="0"/>
            </a:br>
            <a:r>
              <a:rPr lang="en-CL" dirty="0"/>
              <a:t>la memoria que utilizó se desecha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L" dirty="0"/>
              <a:t>En el main, la variable</a:t>
            </a:r>
            <a:r>
              <a:rPr lang="en-CL" b="1" dirty="0">
                <a:solidFill>
                  <a:schemeClr val="accent2">
                    <a:lumMod val="75000"/>
                  </a:schemeClr>
                </a:solidFill>
              </a:rPr>
              <a:t> A </a:t>
            </a:r>
            <a:r>
              <a:rPr lang="en-CL" dirty="0"/>
              <a:t>apunta a espacios de memoria</a:t>
            </a:r>
            <a:br>
              <a:rPr lang="en-CL" dirty="0"/>
            </a:br>
            <a:r>
              <a:rPr lang="en-CL" dirty="0"/>
              <a:t>desechados! 😱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L" dirty="0"/>
              <a:t>El contenido del arreglo </a:t>
            </a:r>
            <a:r>
              <a:rPr lang="en-CL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CL" dirty="0"/>
              <a:t> será indefinido en general</a:t>
            </a:r>
          </a:p>
        </p:txBody>
      </p:sp>
    </p:spTree>
    <p:extLst>
      <p:ext uri="{BB962C8B-B14F-4D97-AF65-F5344CB8AC3E}">
        <p14:creationId xmlns:p14="http://schemas.microsoft.com/office/powerpoint/2010/main" val="11090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Ejemplo: generación de arreglo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34</a:t>
            </a:fld>
            <a:endParaRPr lang="es-CL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C70B94AD-6576-A766-FB5D-4D63CA319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568"/>
            <a:ext cx="10515600" cy="1096747"/>
          </a:xfrm>
        </p:spPr>
        <p:txBody>
          <a:bodyPr>
            <a:noAutofit/>
          </a:bodyPr>
          <a:lstStyle/>
          <a:p>
            <a:r>
              <a:rPr lang="en-CL" sz="2400" dirty="0"/>
              <a:t>Supongamos que queremos implementar una función </a:t>
            </a:r>
            <a:r>
              <a:rPr lang="en-CL" sz="2400" dirty="0">
                <a:solidFill>
                  <a:schemeClr val="accent6">
                    <a:lumMod val="75000"/>
                  </a:schemeClr>
                </a:solidFill>
              </a:rPr>
              <a:t>genera_arreglo </a:t>
            </a:r>
            <a:r>
              <a:rPr lang="en-CL" sz="2400" dirty="0"/>
              <a:t>que recibe un </a:t>
            </a:r>
            <a:r>
              <a:rPr lang="en-CL" sz="2400" b="1" dirty="0">
                <a:solidFill>
                  <a:schemeClr val="accent2">
                    <a:lumMod val="75000"/>
                  </a:schemeClr>
                </a:solidFill>
              </a:rPr>
              <a:t>int n </a:t>
            </a:r>
            <a:r>
              <a:rPr lang="en-CL" sz="2400" dirty="0"/>
              <a:t>y entrega un arreglo de largo </a:t>
            </a:r>
            <a:r>
              <a:rPr lang="en-CL" sz="2400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CL" sz="2400" dirty="0"/>
              <a:t> con los números </a:t>
            </a:r>
            <a:r>
              <a:rPr lang="en-CL" sz="2400" dirty="0">
                <a:solidFill>
                  <a:schemeClr val="accent2">
                    <a:lumMod val="75000"/>
                  </a:schemeClr>
                </a:solidFill>
              </a:rPr>
              <a:t>1…n</a:t>
            </a:r>
            <a:br>
              <a:rPr lang="en-CL" sz="2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CL" sz="2400" dirty="0">
                <a:solidFill>
                  <a:schemeClr val="accent6">
                    <a:lumMod val="75000"/>
                  </a:schemeClr>
                </a:solidFill>
              </a:rPr>
              <a:t>¿Cómo lo hacemos?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5EB378-8C12-5A10-0952-F0089D7716EC}"/>
              </a:ext>
            </a:extLst>
          </p:cNvPr>
          <p:cNvSpPr txBox="1"/>
          <p:nvPr/>
        </p:nvSpPr>
        <p:spPr>
          <a:xfrm>
            <a:off x="838200" y="2906315"/>
            <a:ext cx="5388311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genera_arreglo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arreglo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for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arreglo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arreglo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genera_arreglo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for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endParaRPr lang="en-US" sz="12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25C5BD-D2B8-35D8-2B46-F04E0B0AD122}"/>
              </a:ext>
            </a:extLst>
          </p:cNvPr>
          <p:cNvSpPr/>
          <p:nvPr/>
        </p:nvSpPr>
        <p:spPr>
          <a:xfrm>
            <a:off x="8358878" y="3104782"/>
            <a:ext cx="2328333" cy="3255781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B78E4A-CA3E-4E1A-514B-115481E08D85}"/>
              </a:ext>
            </a:extLst>
          </p:cNvPr>
          <p:cNvSpPr txBox="1"/>
          <p:nvPr/>
        </p:nvSpPr>
        <p:spPr>
          <a:xfrm>
            <a:off x="8610598" y="268506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chemeClr val="accent6">
                    <a:lumMod val="75000"/>
                  </a:schemeClr>
                </a:solidFill>
              </a:rPr>
              <a:t>Memoria (stack)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F2C374-773A-3ED1-BB42-FD4BCE7881C6}"/>
              </a:ext>
            </a:extLst>
          </p:cNvPr>
          <p:cNvSpPr txBox="1"/>
          <p:nvPr/>
        </p:nvSpPr>
        <p:spPr>
          <a:xfrm>
            <a:off x="9152414" y="527832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88235A-EAA7-0DD1-9840-F85A02275465}"/>
              </a:ext>
            </a:extLst>
          </p:cNvPr>
          <p:cNvSpPr/>
          <p:nvPr/>
        </p:nvSpPr>
        <p:spPr>
          <a:xfrm>
            <a:off x="8186228" y="5264478"/>
            <a:ext cx="2638145" cy="1117165"/>
          </a:xfrm>
          <a:prstGeom prst="rect">
            <a:avLst/>
          </a:prstGeom>
          <a:noFill/>
          <a:ln w="19050" cap="rnd" cmpd="sng">
            <a:solidFill>
              <a:schemeClr val="bg1">
                <a:lumMod val="50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14400"/>
                      <a:gd name="connsiteY0" fmla="*/ 0 h 914400"/>
                      <a:gd name="connsiteX1" fmla="*/ 914400 w 914400"/>
                      <a:gd name="connsiteY1" fmla="*/ 0 h 914400"/>
                      <a:gd name="connsiteX2" fmla="*/ 914400 w 914400"/>
                      <a:gd name="connsiteY2" fmla="*/ 914400 h 914400"/>
                      <a:gd name="connsiteX3" fmla="*/ 0 w 914400"/>
                      <a:gd name="connsiteY3" fmla="*/ 914400 h 914400"/>
                      <a:gd name="connsiteX4" fmla="*/ 0 w 914400"/>
                      <a:gd name="connsiteY4" fmla="*/ 0 h 914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00" h="914400" extrusionOk="0">
                        <a:moveTo>
                          <a:pt x="0" y="0"/>
                        </a:moveTo>
                        <a:cubicBezTo>
                          <a:pt x="326474" y="58989"/>
                          <a:pt x="554664" y="-4828"/>
                          <a:pt x="914400" y="0"/>
                        </a:cubicBezTo>
                        <a:cubicBezTo>
                          <a:pt x="853110" y="201496"/>
                          <a:pt x="967999" y="546232"/>
                          <a:pt x="914400" y="914400"/>
                        </a:cubicBezTo>
                        <a:cubicBezTo>
                          <a:pt x="483357" y="986896"/>
                          <a:pt x="124620" y="917932"/>
                          <a:pt x="0" y="914400"/>
                        </a:cubicBezTo>
                        <a:cubicBezTo>
                          <a:pt x="73629" y="751884"/>
                          <a:pt x="1864" y="26777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L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F80D6-4FD3-C11A-B097-11AD0FB5ED02}"/>
              </a:ext>
            </a:extLst>
          </p:cNvPr>
          <p:cNvSpPr txBox="1"/>
          <p:nvPr/>
        </p:nvSpPr>
        <p:spPr>
          <a:xfrm>
            <a:off x="8371644" y="596308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 = 10</a:t>
            </a:r>
            <a:endParaRPr lang="en-CL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FB957D-DF17-C144-6C97-8CE3BAE1B374}"/>
              </a:ext>
            </a:extLst>
          </p:cNvPr>
          <p:cNvSpPr/>
          <p:nvPr/>
        </p:nvSpPr>
        <p:spPr>
          <a:xfrm>
            <a:off x="8186229" y="3588433"/>
            <a:ext cx="2638145" cy="1579580"/>
          </a:xfrm>
          <a:prstGeom prst="rect">
            <a:avLst/>
          </a:prstGeom>
          <a:noFill/>
          <a:ln w="19050" cap="rnd" cmpd="sng">
            <a:solidFill>
              <a:schemeClr val="bg1">
                <a:lumMod val="50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14400"/>
                      <a:gd name="connsiteY0" fmla="*/ 0 h 914400"/>
                      <a:gd name="connsiteX1" fmla="*/ 914400 w 914400"/>
                      <a:gd name="connsiteY1" fmla="*/ 0 h 914400"/>
                      <a:gd name="connsiteX2" fmla="*/ 914400 w 914400"/>
                      <a:gd name="connsiteY2" fmla="*/ 914400 h 914400"/>
                      <a:gd name="connsiteX3" fmla="*/ 0 w 914400"/>
                      <a:gd name="connsiteY3" fmla="*/ 914400 h 914400"/>
                      <a:gd name="connsiteX4" fmla="*/ 0 w 914400"/>
                      <a:gd name="connsiteY4" fmla="*/ 0 h 914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00" h="914400" extrusionOk="0">
                        <a:moveTo>
                          <a:pt x="0" y="0"/>
                        </a:moveTo>
                        <a:cubicBezTo>
                          <a:pt x="326474" y="58989"/>
                          <a:pt x="554664" y="-4828"/>
                          <a:pt x="914400" y="0"/>
                        </a:cubicBezTo>
                        <a:cubicBezTo>
                          <a:pt x="853110" y="201496"/>
                          <a:pt x="967999" y="546232"/>
                          <a:pt x="914400" y="914400"/>
                        </a:cubicBezTo>
                        <a:cubicBezTo>
                          <a:pt x="483357" y="986896"/>
                          <a:pt x="124620" y="917932"/>
                          <a:pt x="0" y="914400"/>
                        </a:cubicBezTo>
                        <a:cubicBezTo>
                          <a:pt x="73629" y="751884"/>
                          <a:pt x="1864" y="26777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L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6C1A9A-952B-2A44-D713-853625324F0D}"/>
              </a:ext>
            </a:extLst>
          </p:cNvPr>
          <p:cNvSpPr txBox="1"/>
          <p:nvPr/>
        </p:nvSpPr>
        <p:spPr>
          <a:xfrm>
            <a:off x="8698390" y="3588433"/>
            <a:ext cx="163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g</a:t>
            </a:r>
            <a:r>
              <a:rPr lang="en-CL" b="1" dirty="0">
                <a:solidFill>
                  <a:srgbClr val="7030A0"/>
                </a:solidFill>
              </a:rPr>
              <a:t>enera_arreglo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5F39F6-B89D-4375-42A6-A930C750B2FB}"/>
              </a:ext>
            </a:extLst>
          </p:cNvPr>
          <p:cNvSpPr txBox="1"/>
          <p:nvPr/>
        </p:nvSpPr>
        <p:spPr>
          <a:xfrm>
            <a:off x="8371644" y="3951161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arreglo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[0] = 1</a:t>
            </a:r>
            <a:endParaRPr lang="en-C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EA4DAE-FF66-3CD3-7AC5-F66B9689361F}"/>
              </a:ext>
            </a:extLst>
          </p:cNvPr>
          <p:cNvSpPr txBox="1"/>
          <p:nvPr/>
        </p:nvSpPr>
        <p:spPr>
          <a:xfrm>
            <a:off x="8371644" y="5641925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 = 0x163a4c</a:t>
            </a:r>
            <a:endParaRPr lang="en-CL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F26E44-6CAF-AD19-5C5B-20380AE60D51}"/>
              </a:ext>
            </a:extLst>
          </p:cNvPr>
          <p:cNvSpPr txBox="1"/>
          <p:nvPr/>
        </p:nvSpPr>
        <p:spPr>
          <a:xfrm>
            <a:off x="8382947" y="4272103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arreglo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[1] = 2</a:t>
            </a:r>
            <a:endParaRPr lang="en-C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72A15E-3D0B-FEAC-533D-B872DE20FE3F}"/>
              </a:ext>
            </a:extLst>
          </p:cNvPr>
          <p:cNvSpPr txBox="1"/>
          <p:nvPr/>
        </p:nvSpPr>
        <p:spPr>
          <a:xfrm>
            <a:off x="8828959" y="467172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…</a:t>
            </a:r>
            <a:endParaRPr lang="en-C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803122-7C9C-5844-F4DE-95996131EDBE}"/>
              </a:ext>
            </a:extLst>
          </p:cNvPr>
          <p:cNvSpPr txBox="1"/>
          <p:nvPr/>
        </p:nvSpPr>
        <p:spPr>
          <a:xfrm>
            <a:off x="6924103" y="3968909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0x163a4c →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03AF80-20D0-0800-57DA-303DEC5C8EC9}"/>
              </a:ext>
            </a:extLst>
          </p:cNvPr>
          <p:cNvSpPr txBox="1"/>
          <p:nvPr/>
        </p:nvSpPr>
        <p:spPr>
          <a:xfrm>
            <a:off x="9190623" y="414463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4000" dirty="0"/>
              <a:t>☠️</a:t>
            </a:r>
          </a:p>
        </p:txBody>
      </p:sp>
    </p:spTree>
    <p:extLst>
      <p:ext uri="{BB962C8B-B14F-4D97-AF65-F5344CB8AC3E}">
        <p14:creationId xmlns:p14="http://schemas.microsoft.com/office/powerpoint/2010/main" val="259595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21" grpId="0"/>
      <p:bldP spid="22" grpId="0"/>
      <p:bldP spid="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Memoria dinámica (el </a:t>
            </a:r>
            <a:r>
              <a:rPr lang="es-CL" dirty="0" err="1"/>
              <a:t>heap</a:t>
            </a:r>
            <a:r>
              <a:rPr lang="es-CL" dirty="0"/>
              <a:t>)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35</a:t>
            </a:fld>
            <a:endParaRPr lang="es-CL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898C590E-072A-27B4-742C-662704E02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6717"/>
            <a:ext cx="10515600" cy="1997293"/>
          </a:xfrm>
        </p:spPr>
        <p:txBody>
          <a:bodyPr>
            <a:noAutofit/>
          </a:bodyPr>
          <a:lstStyle/>
          <a:p>
            <a:r>
              <a:rPr lang="en-CL" sz="2400" dirty="0"/>
              <a:t>Es posible pedir memoria en </a:t>
            </a:r>
            <a:r>
              <a:rPr lang="en-CL" sz="2400" b="1" dirty="0">
                <a:solidFill>
                  <a:srgbClr val="7030A0"/>
                </a:solidFill>
              </a:rPr>
              <a:t>tiempo de ejecución</a:t>
            </a:r>
          </a:p>
          <a:p>
            <a:r>
              <a:rPr lang="en-CL" sz="2400" dirty="0"/>
              <a:t>Este tipo de memoria se conoce como memoria dinámica y se ubica en un sector llamado </a:t>
            </a:r>
            <a:r>
              <a:rPr lang="en-CL" sz="2400" b="1" dirty="0">
                <a:solidFill>
                  <a:schemeClr val="accent5">
                    <a:lumMod val="75000"/>
                  </a:schemeClr>
                </a:solidFill>
              </a:rPr>
              <a:t>heap</a:t>
            </a:r>
            <a:r>
              <a:rPr lang="en-CL" sz="2400" dirty="0"/>
              <a:t> (el cual es independiente del stack)</a:t>
            </a:r>
          </a:p>
          <a:p>
            <a:r>
              <a:rPr lang="en-CL" sz="2400" dirty="0"/>
              <a:t>Si pedimos memoria dinámica dentro de una función, esta memoria persiste </a:t>
            </a:r>
            <a:br>
              <a:rPr lang="en-CL" sz="2400" dirty="0"/>
            </a:br>
            <a:r>
              <a:rPr lang="en-CL" sz="2400" dirty="0"/>
              <a:t>incluso depués de que la función se acaba!</a:t>
            </a:r>
            <a:br>
              <a:rPr lang="en-CL" sz="2400" b="1" dirty="0">
                <a:solidFill>
                  <a:srgbClr val="7030A0"/>
                </a:solidFill>
              </a:rPr>
            </a:br>
            <a:endParaRPr lang="en-CL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78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Memoria dinámica: </a:t>
            </a:r>
            <a:r>
              <a:rPr lang="es-CL" dirty="0" err="1"/>
              <a:t>malloc</a:t>
            </a:r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36</a:t>
            </a:fld>
            <a:endParaRPr lang="es-CL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898C590E-072A-27B4-742C-662704E02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9910"/>
            <a:ext cx="10515600" cy="770047"/>
          </a:xfrm>
        </p:spPr>
        <p:txBody>
          <a:bodyPr>
            <a:noAutofit/>
          </a:bodyPr>
          <a:lstStyle/>
          <a:p>
            <a:r>
              <a:rPr lang="en-CL" sz="2400" dirty="0"/>
              <a:t>La función </a:t>
            </a:r>
            <a:r>
              <a:rPr lang="en-CL" sz="2400" b="1" dirty="0">
                <a:solidFill>
                  <a:schemeClr val="accent2">
                    <a:lumMod val="75000"/>
                  </a:schemeClr>
                </a:solidFill>
              </a:rPr>
              <a:t>malloc</a:t>
            </a:r>
            <a:r>
              <a:rPr lang="en-CL" sz="2400" dirty="0"/>
              <a:t> recibe la cantidad de bytes a pedir al heap y entrega un puntero al bloque asignado (hay que incluir </a:t>
            </a:r>
            <a:r>
              <a:rPr lang="en-CL" sz="2400" dirty="0">
                <a:solidFill>
                  <a:schemeClr val="accent2">
                    <a:lumMod val="75000"/>
                  </a:schemeClr>
                </a:solidFill>
              </a:rPr>
              <a:t>&lt;stdlib.h&gt;</a:t>
            </a:r>
            <a:r>
              <a:rPr lang="en-CL" sz="2400" dirty="0"/>
              <a:t>)</a:t>
            </a:r>
          </a:p>
          <a:p>
            <a:r>
              <a:rPr lang="en-CL" sz="2400" dirty="0"/>
              <a:t>La llamada típica para pedir un arreglo de tipo </a:t>
            </a:r>
            <a:r>
              <a:rPr lang="en-CL" sz="2400" dirty="0">
                <a:solidFill>
                  <a:srgbClr val="7030A0"/>
                </a:solidFill>
              </a:rPr>
              <a:t>type</a:t>
            </a:r>
            <a:r>
              <a:rPr lang="en-CL" sz="2400" dirty="0"/>
              <a:t> y largo </a:t>
            </a:r>
            <a:r>
              <a:rPr lang="en-CL" sz="2400" dirty="0">
                <a:solidFill>
                  <a:srgbClr val="7030A0"/>
                </a:solidFill>
              </a:rPr>
              <a:t>n</a:t>
            </a:r>
            <a:r>
              <a:rPr lang="en-CL" sz="2400" dirty="0"/>
              <a:t> tiene la forma:</a:t>
            </a:r>
            <a:br>
              <a:rPr lang="en-CL" sz="2400" dirty="0"/>
            </a:br>
            <a:r>
              <a:rPr lang="en-CL" sz="2400" b="1" dirty="0">
                <a:solidFill>
                  <a:srgbClr val="7030A0"/>
                </a:solidFill>
              </a:rPr>
              <a:t>type *p = malloc (n * sizeof(type));</a:t>
            </a:r>
            <a:br>
              <a:rPr lang="en-CL" sz="2400" b="1" dirty="0"/>
            </a:br>
            <a:endParaRPr lang="en-CL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D4062-4579-D1D6-575A-855F6874F59F}"/>
              </a:ext>
            </a:extLst>
          </p:cNvPr>
          <p:cNvSpPr txBox="1"/>
          <p:nvPr/>
        </p:nvSpPr>
        <p:spPr>
          <a:xfrm>
            <a:off x="1170709" y="3373580"/>
            <a:ext cx="4925291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stdlib.h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malloc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for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A7D120-9C28-F8F4-0FE1-307BDE2CF11D}"/>
              </a:ext>
            </a:extLst>
          </p:cNvPr>
          <p:cNvSpPr txBox="1"/>
          <p:nvPr/>
        </p:nvSpPr>
        <p:spPr>
          <a:xfrm>
            <a:off x="7817813" y="3619801"/>
            <a:ext cx="3203478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gcc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main.c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-o main</a:t>
            </a:r>
          </a:p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./main</a:t>
            </a:r>
          </a:p>
          <a:p>
            <a:r>
              <a:rPr lang="en-CL" sz="1600" dirty="0">
                <a:solidFill>
                  <a:srgbClr val="2FFF12"/>
                </a:solidFill>
                <a:latin typeface="Andale Mono" panose="020B0509000000000004" pitchFamily="49" charset="0"/>
              </a:rPr>
              <a:t>0</a:t>
            </a:r>
          </a:p>
          <a:p>
            <a:r>
              <a:rPr lang="en-CL" sz="1600" dirty="0">
                <a:solidFill>
                  <a:srgbClr val="2FFF12"/>
                </a:solidFill>
                <a:latin typeface="Andale Mono" panose="020B0509000000000004" pitchFamily="49" charset="0"/>
              </a:rPr>
              <a:t>0</a:t>
            </a:r>
          </a:p>
          <a:p>
            <a:r>
              <a:rPr lang="en-CL" sz="1600" dirty="0">
                <a:solidFill>
                  <a:srgbClr val="2FFF12"/>
                </a:solidFill>
                <a:latin typeface="Andale Mono" panose="020B0509000000000004" pitchFamily="49" charset="0"/>
              </a:rPr>
              <a:t>0</a:t>
            </a:r>
          </a:p>
          <a:p>
            <a:r>
              <a:rPr lang="en-CL" sz="1600" dirty="0">
                <a:solidFill>
                  <a:srgbClr val="2FFF12"/>
                </a:solidFill>
                <a:latin typeface="Andale Mono" panose="020B0509000000000004" pitchFamily="49" charset="0"/>
              </a:rPr>
              <a:t>0</a:t>
            </a:r>
          </a:p>
          <a:p>
            <a:r>
              <a:rPr lang="en-CL" sz="1600" dirty="0">
                <a:solidFill>
                  <a:srgbClr val="2FFF12"/>
                </a:solidFill>
                <a:latin typeface="Andale Mono" panose="020B0509000000000004" pitchFamily="49" charset="0"/>
              </a:rPr>
              <a:t>0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379E2A-3EA2-4C51-C24C-DCD00D30FEF5}"/>
              </a:ext>
            </a:extLst>
          </p:cNvPr>
          <p:cNvSpPr txBox="1">
            <a:spLocks/>
          </p:cNvSpPr>
          <p:nvPr/>
        </p:nvSpPr>
        <p:spPr>
          <a:xfrm>
            <a:off x="1966480" y="5866102"/>
            <a:ext cx="8022648" cy="448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L" sz="2000" b="1" dirty="0">
                <a:solidFill>
                  <a:srgbClr val="FF0000"/>
                </a:solidFill>
              </a:rPr>
              <a:t>Ojo: </a:t>
            </a:r>
            <a:r>
              <a:rPr lang="en-CL" sz="2000" dirty="0"/>
              <a:t>al obtener un bloque del heap su contenido podría ser cualquier cosa!</a:t>
            </a:r>
            <a:endParaRPr lang="en-CL" sz="2000" b="1" dirty="0"/>
          </a:p>
        </p:txBody>
      </p:sp>
    </p:spTree>
    <p:extLst>
      <p:ext uri="{BB962C8B-B14F-4D97-AF65-F5344CB8AC3E}">
        <p14:creationId xmlns:p14="http://schemas.microsoft.com/office/powerpoint/2010/main" val="422565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Memoria dinámica: free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37</a:t>
            </a:fld>
            <a:endParaRPr lang="es-CL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898C590E-072A-27B4-742C-662704E02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6895"/>
            <a:ext cx="10515600" cy="989224"/>
          </a:xfrm>
        </p:spPr>
        <p:txBody>
          <a:bodyPr>
            <a:noAutofit/>
          </a:bodyPr>
          <a:lstStyle/>
          <a:p>
            <a:r>
              <a:rPr lang="en-CL" sz="2400" dirty="0"/>
              <a:t>La función </a:t>
            </a:r>
            <a:r>
              <a:rPr lang="en-CL" sz="2400" b="1" dirty="0">
                <a:solidFill>
                  <a:schemeClr val="accent2">
                    <a:lumMod val="75000"/>
                  </a:schemeClr>
                </a:solidFill>
              </a:rPr>
              <a:t>free </a:t>
            </a:r>
            <a:r>
              <a:rPr lang="en-CL" sz="2400" dirty="0"/>
              <a:t>libera en el heap un bloque de memoria pedido con malloc </a:t>
            </a:r>
          </a:p>
          <a:p>
            <a:r>
              <a:rPr lang="en-CL" sz="2400" dirty="0"/>
              <a:t>Es buena práctica siempre liberar todos los bloques pedidos al heap</a:t>
            </a:r>
            <a:br>
              <a:rPr lang="en-CL" sz="2400" b="1" dirty="0"/>
            </a:br>
            <a:endParaRPr lang="en-CL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D4062-4579-D1D6-575A-855F6874F59F}"/>
              </a:ext>
            </a:extLst>
          </p:cNvPr>
          <p:cNvSpPr txBox="1"/>
          <p:nvPr/>
        </p:nvSpPr>
        <p:spPr>
          <a:xfrm>
            <a:off x="1170709" y="3112326"/>
            <a:ext cx="4925291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stdlib.h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malloc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for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DCDCAA"/>
                </a:solidFill>
                <a:latin typeface="Menlo" panose="020B0609030804020204" pitchFamily="49" charset="0"/>
              </a:rPr>
              <a:t>	free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A7D120-9C28-F8F4-0FE1-307BDE2CF11D}"/>
              </a:ext>
            </a:extLst>
          </p:cNvPr>
          <p:cNvSpPr txBox="1"/>
          <p:nvPr/>
        </p:nvSpPr>
        <p:spPr>
          <a:xfrm>
            <a:off x="7817813" y="3604768"/>
            <a:ext cx="3203478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gcc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main.c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-o main</a:t>
            </a:r>
          </a:p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./main</a:t>
            </a:r>
          </a:p>
          <a:p>
            <a:r>
              <a:rPr lang="en-CL" sz="1600" dirty="0">
                <a:solidFill>
                  <a:srgbClr val="2FFF12"/>
                </a:solidFill>
                <a:latin typeface="Andale Mono" panose="020B0509000000000004" pitchFamily="49" charset="0"/>
              </a:rPr>
              <a:t>0</a:t>
            </a:r>
          </a:p>
          <a:p>
            <a:r>
              <a:rPr lang="en-CL" sz="1600" dirty="0">
                <a:solidFill>
                  <a:srgbClr val="2FFF12"/>
                </a:solidFill>
                <a:latin typeface="Andale Mono" panose="020B0509000000000004" pitchFamily="49" charset="0"/>
              </a:rPr>
              <a:t>0</a:t>
            </a:r>
          </a:p>
          <a:p>
            <a:r>
              <a:rPr lang="en-CL" sz="1600" dirty="0">
                <a:solidFill>
                  <a:srgbClr val="2FFF12"/>
                </a:solidFill>
                <a:latin typeface="Andale Mono" panose="020B0509000000000004" pitchFamily="49" charset="0"/>
              </a:rPr>
              <a:t>0</a:t>
            </a:r>
          </a:p>
          <a:p>
            <a:r>
              <a:rPr lang="en-CL" sz="1600" dirty="0">
                <a:solidFill>
                  <a:srgbClr val="2FFF12"/>
                </a:solidFill>
                <a:latin typeface="Andale Mono" panose="020B0509000000000004" pitchFamily="49" charset="0"/>
              </a:rPr>
              <a:t>0</a:t>
            </a:r>
          </a:p>
          <a:p>
            <a:r>
              <a:rPr lang="en-CL" sz="1600" dirty="0">
                <a:solidFill>
                  <a:srgbClr val="2FFF12"/>
                </a:solidFill>
                <a:latin typeface="Andale Mono" panose="020B05090000000000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0810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Generación de arreglo (como corresponde)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38</a:t>
            </a:fld>
            <a:endParaRPr lang="es-CL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C70B94AD-6576-A766-FB5D-4D63CA319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568"/>
            <a:ext cx="10515600" cy="875493"/>
          </a:xfrm>
        </p:spPr>
        <p:txBody>
          <a:bodyPr>
            <a:noAutofit/>
          </a:bodyPr>
          <a:lstStyle/>
          <a:p>
            <a:r>
              <a:rPr lang="en-CL" sz="2400" dirty="0"/>
              <a:t>Supongamos que queremos implementar una función </a:t>
            </a:r>
            <a:r>
              <a:rPr lang="en-CL" sz="2400" dirty="0">
                <a:solidFill>
                  <a:schemeClr val="accent6">
                    <a:lumMod val="75000"/>
                  </a:schemeClr>
                </a:solidFill>
              </a:rPr>
              <a:t>genera_arreglo </a:t>
            </a:r>
            <a:r>
              <a:rPr lang="en-CL" sz="2400" dirty="0"/>
              <a:t>que recibe un </a:t>
            </a:r>
            <a:r>
              <a:rPr lang="en-CL" sz="2400" b="1" dirty="0">
                <a:solidFill>
                  <a:schemeClr val="accent2">
                    <a:lumMod val="75000"/>
                  </a:schemeClr>
                </a:solidFill>
              </a:rPr>
              <a:t>int n </a:t>
            </a:r>
            <a:r>
              <a:rPr lang="en-CL" sz="2400" dirty="0"/>
              <a:t>y entrega un arreglo de largo </a:t>
            </a:r>
            <a:r>
              <a:rPr lang="en-CL" sz="2400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CL" sz="2400" dirty="0"/>
              <a:t> con los números </a:t>
            </a:r>
            <a:r>
              <a:rPr lang="en-CL" sz="2400" dirty="0">
                <a:solidFill>
                  <a:schemeClr val="accent2">
                    <a:lumMod val="75000"/>
                  </a:schemeClr>
                </a:solidFill>
              </a:rPr>
              <a:t>1…n</a:t>
            </a:r>
            <a:endParaRPr lang="en-CL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5EB378-8C12-5A10-0952-F0089D7716EC}"/>
              </a:ext>
            </a:extLst>
          </p:cNvPr>
          <p:cNvSpPr txBox="1"/>
          <p:nvPr/>
        </p:nvSpPr>
        <p:spPr>
          <a:xfrm>
            <a:off x="904729" y="2732376"/>
            <a:ext cx="5388311" cy="36009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stdlib.h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genera_arreglo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arreglo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malloc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for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arreglo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US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arreglo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genera_arreglo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for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25C5BD-D2B8-35D8-2B46-F04E0B0AD122}"/>
              </a:ext>
            </a:extLst>
          </p:cNvPr>
          <p:cNvSpPr/>
          <p:nvPr/>
        </p:nvSpPr>
        <p:spPr>
          <a:xfrm>
            <a:off x="8358878" y="2706976"/>
            <a:ext cx="2328333" cy="2531368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B78E4A-CA3E-4E1A-514B-115481E08D85}"/>
              </a:ext>
            </a:extLst>
          </p:cNvPr>
          <p:cNvSpPr txBox="1"/>
          <p:nvPr/>
        </p:nvSpPr>
        <p:spPr>
          <a:xfrm>
            <a:off x="8952038" y="2337644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chemeClr val="bg2">
                    <a:lumMod val="50000"/>
                  </a:schemeClr>
                </a:solidFill>
              </a:rPr>
              <a:t>Memoria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F2C374-773A-3ED1-BB42-FD4BCE7881C6}"/>
              </a:ext>
            </a:extLst>
          </p:cNvPr>
          <p:cNvSpPr txBox="1"/>
          <p:nvPr/>
        </p:nvSpPr>
        <p:spPr>
          <a:xfrm>
            <a:off x="9152414" y="439163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88235A-EAA7-0DD1-9840-F85A02275465}"/>
              </a:ext>
            </a:extLst>
          </p:cNvPr>
          <p:cNvSpPr/>
          <p:nvPr/>
        </p:nvSpPr>
        <p:spPr>
          <a:xfrm>
            <a:off x="8186228" y="4399648"/>
            <a:ext cx="2638145" cy="844326"/>
          </a:xfrm>
          <a:prstGeom prst="rect">
            <a:avLst/>
          </a:prstGeom>
          <a:noFill/>
          <a:ln w="19050" cap="rnd" cmpd="sng">
            <a:solidFill>
              <a:schemeClr val="bg1">
                <a:lumMod val="50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14400"/>
                      <a:gd name="connsiteY0" fmla="*/ 0 h 914400"/>
                      <a:gd name="connsiteX1" fmla="*/ 914400 w 914400"/>
                      <a:gd name="connsiteY1" fmla="*/ 0 h 914400"/>
                      <a:gd name="connsiteX2" fmla="*/ 914400 w 914400"/>
                      <a:gd name="connsiteY2" fmla="*/ 914400 h 914400"/>
                      <a:gd name="connsiteX3" fmla="*/ 0 w 914400"/>
                      <a:gd name="connsiteY3" fmla="*/ 914400 h 914400"/>
                      <a:gd name="connsiteX4" fmla="*/ 0 w 914400"/>
                      <a:gd name="connsiteY4" fmla="*/ 0 h 914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00" h="914400" extrusionOk="0">
                        <a:moveTo>
                          <a:pt x="0" y="0"/>
                        </a:moveTo>
                        <a:cubicBezTo>
                          <a:pt x="326474" y="58989"/>
                          <a:pt x="554664" y="-4828"/>
                          <a:pt x="914400" y="0"/>
                        </a:cubicBezTo>
                        <a:cubicBezTo>
                          <a:pt x="853110" y="201496"/>
                          <a:pt x="967999" y="546232"/>
                          <a:pt x="914400" y="914400"/>
                        </a:cubicBezTo>
                        <a:cubicBezTo>
                          <a:pt x="483357" y="986896"/>
                          <a:pt x="124620" y="917932"/>
                          <a:pt x="0" y="914400"/>
                        </a:cubicBezTo>
                        <a:cubicBezTo>
                          <a:pt x="73629" y="751884"/>
                          <a:pt x="1864" y="26777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L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F80D6-4FD3-C11A-B097-11AD0FB5ED02}"/>
              </a:ext>
            </a:extLst>
          </p:cNvPr>
          <p:cNvSpPr txBox="1"/>
          <p:nvPr/>
        </p:nvSpPr>
        <p:spPr>
          <a:xfrm>
            <a:off x="8371644" y="525650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 = 10</a:t>
            </a:r>
            <a:endParaRPr lang="en-CL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FB957D-DF17-C144-6C97-8CE3BAE1B374}"/>
              </a:ext>
            </a:extLst>
          </p:cNvPr>
          <p:cNvSpPr/>
          <p:nvPr/>
        </p:nvSpPr>
        <p:spPr>
          <a:xfrm>
            <a:off x="8186229" y="3383359"/>
            <a:ext cx="2638145" cy="925667"/>
          </a:xfrm>
          <a:prstGeom prst="rect">
            <a:avLst/>
          </a:prstGeom>
          <a:noFill/>
          <a:ln w="19050" cap="rnd" cmpd="sng">
            <a:solidFill>
              <a:schemeClr val="bg1">
                <a:lumMod val="50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14400"/>
                      <a:gd name="connsiteY0" fmla="*/ 0 h 914400"/>
                      <a:gd name="connsiteX1" fmla="*/ 914400 w 914400"/>
                      <a:gd name="connsiteY1" fmla="*/ 0 h 914400"/>
                      <a:gd name="connsiteX2" fmla="*/ 914400 w 914400"/>
                      <a:gd name="connsiteY2" fmla="*/ 914400 h 914400"/>
                      <a:gd name="connsiteX3" fmla="*/ 0 w 914400"/>
                      <a:gd name="connsiteY3" fmla="*/ 914400 h 914400"/>
                      <a:gd name="connsiteX4" fmla="*/ 0 w 914400"/>
                      <a:gd name="connsiteY4" fmla="*/ 0 h 914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00" h="914400" extrusionOk="0">
                        <a:moveTo>
                          <a:pt x="0" y="0"/>
                        </a:moveTo>
                        <a:cubicBezTo>
                          <a:pt x="326474" y="58989"/>
                          <a:pt x="554664" y="-4828"/>
                          <a:pt x="914400" y="0"/>
                        </a:cubicBezTo>
                        <a:cubicBezTo>
                          <a:pt x="853110" y="201496"/>
                          <a:pt x="967999" y="546232"/>
                          <a:pt x="914400" y="914400"/>
                        </a:cubicBezTo>
                        <a:cubicBezTo>
                          <a:pt x="483357" y="986896"/>
                          <a:pt x="124620" y="917932"/>
                          <a:pt x="0" y="914400"/>
                        </a:cubicBezTo>
                        <a:cubicBezTo>
                          <a:pt x="73629" y="751884"/>
                          <a:pt x="1864" y="26777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L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6C1A9A-952B-2A44-D713-853625324F0D}"/>
              </a:ext>
            </a:extLst>
          </p:cNvPr>
          <p:cNvSpPr txBox="1"/>
          <p:nvPr/>
        </p:nvSpPr>
        <p:spPr>
          <a:xfrm>
            <a:off x="8682178" y="3394450"/>
            <a:ext cx="163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g</a:t>
            </a:r>
            <a:r>
              <a:rPr lang="en-CL" b="1" dirty="0">
                <a:solidFill>
                  <a:srgbClr val="7030A0"/>
                </a:solidFill>
              </a:rPr>
              <a:t>enera_arreglo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5F39F6-B89D-4375-42A6-A930C750B2FB}"/>
              </a:ext>
            </a:extLst>
          </p:cNvPr>
          <p:cNvSpPr txBox="1"/>
          <p:nvPr/>
        </p:nvSpPr>
        <p:spPr>
          <a:xfrm>
            <a:off x="8357859" y="3799538"/>
            <a:ext cx="19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arreglo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= 0x164f87</a:t>
            </a:r>
            <a:endParaRPr lang="en-C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EA4DAE-FF66-3CD3-7AC5-F66B9689361F}"/>
              </a:ext>
            </a:extLst>
          </p:cNvPr>
          <p:cNvSpPr txBox="1"/>
          <p:nvPr/>
        </p:nvSpPr>
        <p:spPr>
          <a:xfrm>
            <a:off x="8371644" y="4668531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 = 0x163a4c</a:t>
            </a:r>
            <a:endParaRPr lang="en-CL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803122-7C9C-5844-F4DE-95996131EDBE}"/>
              </a:ext>
            </a:extLst>
          </p:cNvPr>
          <p:cNvSpPr txBox="1"/>
          <p:nvPr/>
        </p:nvSpPr>
        <p:spPr>
          <a:xfrm>
            <a:off x="6899502" y="3834300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0x163a4c →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550CC6-8755-2D28-32C6-CF7986B97F3E}"/>
              </a:ext>
            </a:extLst>
          </p:cNvPr>
          <p:cNvSpPr/>
          <p:nvPr/>
        </p:nvSpPr>
        <p:spPr>
          <a:xfrm>
            <a:off x="8358877" y="5328965"/>
            <a:ext cx="2328333" cy="1004397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L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FD76A-3C89-8DF8-ED39-C0F6B8C7DDE6}"/>
              </a:ext>
            </a:extLst>
          </p:cNvPr>
          <p:cNvSpPr txBox="1"/>
          <p:nvPr/>
        </p:nvSpPr>
        <p:spPr>
          <a:xfrm>
            <a:off x="10896621" y="398612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chemeClr val="accent6">
                    <a:lumMod val="75000"/>
                  </a:schemeClr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C27673-0B27-97B0-F9E4-28D264A1AB78}"/>
              </a:ext>
            </a:extLst>
          </p:cNvPr>
          <p:cNvSpPr txBox="1"/>
          <p:nvPr/>
        </p:nvSpPr>
        <p:spPr>
          <a:xfrm>
            <a:off x="10945052" y="563944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rgbClr val="00B0F0"/>
                </a:solidFill>
              </a:rPr>
              <a:t>Heap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7D6B23-D9BC-069E-CADE-994812A4D24D}"/>
              </a:ext>
            </a:extLst>
          </p:cNvPr>
          <p:cNvSpPr txBox="1"/>
          <p:nvPr/>
        </p:nvSpPr>
        <p:spPr>
          <a:xfrm>
            <a:off x="8371644" y="490699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 = 10</a:t>
            </a:r>
            <a:endParaRPr lang="en-CL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55DB29-F951-508E-2BE6-A61D88F00A83}"/>
              </a:ext>
            </a:extLst>
          </p:cNvPr>
          <p:cNvSpPr txBox="1"/>
          <p:nvPr/>
        </p:nvSpPr>
        <p:spPr>
          <a:xfrm>
            <a:off x="6917939" y="5359701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0x164f87 →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3B09F-32E1-5F29-9EF2-52985563CF07}"/>
              </a:ext>
            </a:extLst>
          </p:cNvPr>
          <p:cNvSpPr txBox="1"/>
          <p:nvPr/>
        </p:nvSpPr>
        <p:spPr>
          <a:xfrm>
            <a:off x="8355421" y="536612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2F92"/>
                </a:solidFill>
              </a:rPr>
              <a:t>arreglo</a:t>
            </a:r>
            <a:r>
              <a:rPr lang="en-US" dirty="0">
                <a:solidFill>
                  <a:srgbClr val="FF2F92"/>
                </a:solidFill>
              </a:rPr>
              <a:t>[0] = 1</a:t>
            </a:r>
            <a:endParaRPr lang="en-CL" dirty="0">
              <a:solidFill>
                <a:srgbClr val="FF2F9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068B26-D76D-9B11-1833-2E5032ECF71C}"/>
              </a:ext>
            </a:extLst>
          </p:cNvPr>
          <p:cNvSpPr txBox="1"/>
          <p:nvPr/>
        </p:nvSpPr>
        <p:spPr>
          <a:xfrm>
            <a:off x="8356101" y="5672936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2F92"/>
                </a:solidFill>
              </a:rPr>
              <a:t>arreglo</a:t>
            </a:r>
            <a:r>
              <a:rPr lang="en-US" dirty="0">
                <a:solidFill>
                  <a:srgbClr val="FF2F92"/>
                </a:solidFill>
              </a:rPr>
              <a:t>[1] = 2</a:t>
            </a:r>
            <a:endParaRPr lang="en-CL" dirty="0">
              <a:solidFill>
                <a:srgbClr val="FF2F9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63CDC7-34CD-027A-998D-6988F1C79A27}"/>
              </a:ext>
            </a:extLst>
          </p:cNvPr>
          <p:cNvSpPr txBox="1"/>
          <p:nvPr/>
        </p:nvSpPr>
        <p:spPr>
          <a:xfrm>
            <a:off x="8862545" y="593922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2F92"/>
                </a:solidFill>
              </a:rPr>
              <a:t>…</a:t>
            </a:r>
            <a:endParaRPr lang="en-CL" dirty="0">
              <a:solidFill>
                <a:srgbClr val="FF2F9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B7A01F-FC34-5A3E-608D-B54D0A7CCD85}"/>
              </a:ext>
            </a:extLst>
          </p:cNvPr>
          <p:cNvSpPr txBox="1"/>
          <p:nvPr/>
        </p:nvSpPr>
        <p:spPr>
          <a:xfrm>
            <a:off x="9156486" y="3250012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4000" dirty="0"/>
              <a:t>👍</a:t>
            </a:r>
          </a:p>
        </p:txBody>
      </p:sp>
    </p:spTree>
    <p:extLst>
      <p:ext uri="{BB962C8B-B14F-4D97-AF65-F5344CB8AC3E}">
        <p14:creationId xmlns:p14="http://schemas.microsoft.com/office/powerpoint/2010/main" val="127501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 animBg="1"/>
      <p:bldP spid="15" grpId="1"/>
      <p:bldP spid="16" grpId="1"/>
      <p:bldP spid="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 #3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39</a:t>
            </a:fld>
            <a:endParaRPr lang="es-CL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898C590E-072A-27B4-742C-662704E02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2674"/>
            <a:ext cx="10515600" cy="3319767"/>
          </a:xfrm>
        </p:spPr>
        <p:txBody>
          <a:bodyPr>
            <a:noAutofit/>
          </a:bodyPr>
          <a:lstStyle/>
          <a:p>
            <a:r>
              <a:rPr lang="en-CL" sz="2400" dirty="0"/>
              <a:t>Escriba una función </a:t>
            </a:r>
            <a:r>
              <a:rPr lang="en-CL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concatenar_arreglos </a:t>
            </a:r>
            <a:r>
              <a:rPr lang="en-CL" sz="2400" dirty="0"/>
              <a:t>que reciba dos arreglos de ints y sus largos y entregue un nuevo arreglo en donde la primera parte es el primer arreglo y la segunda parte es el segundo arreglo </a:t>
            </a:r>
          </a:p>
          <a:p>
            <a:r>
              <a:rPr lang="en-CL" sz="2400" dirty="0"/>
              <a:t>Escriba una función </a:t>
            </a:r>
            <a:r>
              <a:rPr lang="en-CL" sz="2400" dirty="0">
                <a:solidFill>
                  <a:srgbClr val="FF2F92"/>
                </a:solidFill>
              </a:rPr>
              <a:t>liberar_arreglo </a:t>
            </a:r>
            <a:r>
              <a:rPr lang="en-CL" sz="2400" dirty="0"/>
              <a:t>que reciba un arreglo de punteros a ints</a:t>
            </a:r>
            <a:br>
              <a:rPr lang="en-CL" sz="2400" dirty="0"/>
            </a:br>
            <a:r>
              <a:rPr lang="en-CL" sz="2400" dirty="0"/>
              <a:t>(es decir, un int **), junto con su largo, y libere su memoria</a:t>
            </a:r>
          </a:p>
          <a:p>
            <a:r>
              <a:rPr lang="en-CL" sz="2400" dirty="0"/>
              <a:t>Escriba una función </a:t>
            </a:r>
            <a:r>
              <a:rPr lang="en-CL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combinar_arreglos </a:t>
            </a:r>
            <a:r>
              <a:rPr lang="en-CL" sz="2400" dirty="0"/>
              <a:t>que reciba dos arreglos </a:t>
            </a:r>
            <a:r>
              <a:rPr lang="en-CL" sz="2400" b="1" dirty="0"/>
              <a:t>ordenados</a:t>
            </a:r>
            <a:r>
              <a:rPr lang="en-CL" sz="2400" dirty="0"/>
              <a:t> de ints y sus largos y entregue un nuevo arreglo que combina los dos arreglos de manera ordenada</a:t>
            </a:r>
          </a:p>
        </p:txBody>
      </p:sp>
    </p:spTree>
    <p:extLst>
      <p:ext uri="{BB962C8B-B14F-4D97-AF65-F5344CB8AC3E}">
        <p14:creationId xmlns:p14="http://schemas.microsoft.com/office/powerpoint/2010/main" val="1911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Operador &amp;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4</a:t>
            </a:fld>
            <a:endParaRPr lang="es-C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72B8F6-A351-C94C-E99B-9CBA35D40A42}"/>
              </a:ext>
            </a:extLst>
          </p:cNvPr>
          <p:cNvSpPr txBox="1"/>
          <p:nvPr/>
        </p:nvSpPr>
        <p:spPr>
          <a:xfrm>
            <a:off x="605088" y="1552251"/>
            <a:ext cx="10981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L" sz="2400" dirty="0"/>
              <a:t>El </a:t>
            </a:r>
            <a:r>
              <a:rPr lang="en-CL" sz="2400" dirty="0">
                <a:solidFill>
                  <a:schemeClr val="accent2">
                    <a:lumMod val="75000"/>
                  </a:schemeClr>
                </a:solidFill>
              </a:rPr>
              <a:t>operador &amp; </a:t>
            </a:r>
            <a:r>
              <a:rPr lang="en-CL" sz="2400" dirty="0"/>
              <a:t>(llamado </a:t>
            </a:r>
            <a:r>
              <a:rPr lang="en-CL" sz="2400" dirty="0">
                <a:solidFill>
                  <a:schemeClr val="bg2">
                    <a:lumMod val="50000"/>
                  </a:schemeClr>
                </a:solidFill>
              </a:rPr>
              <a:t>“address of” </a:t>
            </a:r>
            <a:r>
              <a:rPr lang="en-CL" sz="2400" dirty="0"/>
              <a:t>o </a:t>
            </a:r>
            <a:r>
              <a:rPr lang="en-CL" sz="2400" dirty="0">
                <a:solidFill>
                  <a:schemeClr val="bg2">
                    <a:lumMod val="50000"/>
                  </a:schemeClr>
                </a:solidFill>
              </a:rPr>
              <a:t>“dirección de”</a:t>
            </a:r>
            <a:r>
              <a:rPr lang="en-CL" sz="2400" dirty="0"/>
              <a:t>) nos entrega </a:t>
            </a:r>
            <a:br>
              <a:rPr lang="en-CL" sz="2400" dirty="0"/>
            </a:br>
            <a:r>
              <a:rPr lang="en-CL" sz="2400" dirty="0"/>
              <a:t>la </a:t>
            </a:r>
            <a:r>
              <a:rPr lang="en-CL" sz="2400" dirty="0">
                <a:solidFill>
                  <a:schemeClr val="accent6">
                    <a:lumMod val="75000"/>
                  </a:schemeClr>
                </a:solidFill>
              </a:rPr>
              <a:t>dirección de memoria </a:t>
            </a:r>
            <a:r>
              <a:rPr lang="en-CL" sz="2400" dirty="0"/>
              <a:t>de una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L" sz="2400" dirty="0"/>
              <a:t>Usamos </a:t>
            </a:r>
            <a:r>
              <a:rPr lang="en-CL" sz="2400" dirty="0">
                <a:solidFill>
                  <a:schemeClr val="bg2">
                    <a:lumMod val="50000"/>
                  </a:schemeClr>
                </a:solidFill>
              </a:rPr>
              <a:t>%p </a:t>
            </a:r>
            <a:r>
              <a:rPr lang="en-CL" sz="2400" dirty="0"/>
              <a:t>para imprimir un puntero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EC804-FD57-B1EA-F24B-86D0209C8B49}"/>
              </a:ext>
            </a:extLst>
          </p:cNvPr>
          <p:cNvSpPr txBox="1"/>
          <p:nvPr/>
        </p:nvSpPr>
        <p:spPr>
          <a:xfrm>
            <a:off x="1446250" y="2816321"/>
            <a:ext cx="3621504" cy="2031325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a = 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b = 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%p</a:t>
            </a:r>
            <a:r>
              <a:rPr lang="en-US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&amp;a);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%p</a:t>
            </a:r>
            <a:r>
              <a:rPr lang="en-US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&amp;b);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BC194D-23DE-27BB-7531-635EEBFA50B4}"/>
              </a:ext>
            </a:extLst>
          </p:cNvPr>
          <p:cNvSpPr txBox="1"/>
          <p:nvPr/>
        </p:nvSpPr>
        <p:spPr>
          <a:xfrm>
            <a:off x="1623978" y="5027590"/>
            <a:ext cx="3266048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</a:t>
            </a:r>
            <a:r>
              <a:rPr lang="en-US" sz="14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gcc</a:t>
            </a:r>
            <a:r>
              <a:rPr lang="en-US" sz="14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4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main.c</a:t>
            </a:r>
            <a:r>
              <a:rPr lang="en-US" sz="14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-o main</a:t>
            </a:r>
          </a:p>
          <a:p>
            <a:r>
              <a:rPr lang="en-US" sz="14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./main</a:t>
            </a:r>
          </a:p>
          <a:p>
            <a:r>
              <a:rPr lang="en-US" sz="14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0x7ffeea453a4c</a:t>
            </a:r>
          </a:p>
          <a:p>
            <a:r>
              <a:rPr lang="en-US" sz="14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0x7ffeea453a48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A695DC-0A8B-E70B-FBDB-78A095EB2F12}"/>
              </a:ext>
            </a:extLst>
          </p:cNvPr>
          <p:cNvSpPr txBox="1"/>
          <p:nvPr/>
        </p:nvSpPr>
        <p:spPr>
          <a:xfrm>
            <a:off x="7124246" y="2806060"/>
            <a:ext cx="3653564" cy="2031325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A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3010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227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6722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%p</a:t>
            </a:r>
            <a:r>
              <a:rPr lang="en-US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%p</a:t>
            </a:r>
            <a:r>
              <a:rPr lang="en-US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%p</a:t>
            </a:r>
            <a:r>
              <a:rPr lang="en-US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]); 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6E0EE2-2DFD-A9A7-D56E-392DF35A6B8F}"/>
              </a:ext>
            </a:extLst>
          </p:cNvPr>
          <p:cNvSpPr txBox="1"/>
          <p:nvPr/>
        </p:nvSpPr>
        <p:spPr>
          <a:xfrm>
            <a:off x="7301974" y="4919867"/>
            <a:ext cx="3266048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</a:t>
            </a:r>
            <a:r>
              <a:rPr lang="en-US" sz="14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gcc</a:t>
            </a:r>
            <a:r>
              <a:rPr lang="en-US" sz="14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4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main.c</a:t>
            </a:r>
            <a:r>
              <a:rPr lang="en-US" sz="14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-o main</a:t>
            </a:r>
          </a:p>
          <a:p>
            <a:r>
              <a:rPr lang="en-US" sz="14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./main</a:t>
            </a:r>
          </a:p>
          <a:p>
            <a:r>
              <a:rPr lang="en-US" sz="14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0x7ffee71eea4c</a:t>
            </a:r>
          </a:p>
          <a:p>
            <a:r>
              <a:rPr lang="en-US" sz="14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0x7ffee71eea50</a:t>
            </a:r>
          </a:p>
          <a:p>
            <a:r>
              <a:rPr lang="en-US" sz="14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0x7ffee71eea54</a:t>
            </a:r>
          </a:p>
        </p:txBody>
      </p:sp>
    </p:spTree>
    <p:extLst>
      <p:ext uri="{BB962C8B-B14F-4D97-AF65-F5344CB8AC3E}">
        <p14:creationId xmlns:p14="http://schemas.microsoft.com/office/powerpoint/2010/main" val="359629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Errores de memoria ⚠️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40</a:t>
            </a:fld>
            <a:endParaRPr lang="es-CL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898C590E-072A-27B4-742C-662704E02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370"/>
            <a:ext cx="10515600" cy="1385630"/>
          </a:xfrm>
        </p:spPr>
        <p:txBody>
          <a:bodyPr>
            <a:noAutofit/>
          </a:bodyPr>
          <a:lstStyle/>
          <a:p>
            <a:r>
              <a:rPr lang="en-CL" sz="2400" dirty="0"/>
              <a:t>En C el usuario es respons</a:t>
            </a:r>
            <a:r>
              <a:rPr lang="en-US" sz="2400" dirty="0"/>
              <a:t>a</a:t>
            </a:r>
            <a:r>
              <a:rPr lang="en-CL" sz="2400" dirty="0"/>
              <a:t>ble de que no hayan errores de manejo de memoria</a:t>
            </a:r>
          </a:p>
          <a:p>
            <a:r>
              <a:rPr lang="en-CL" sz="2400" b="1" dirty="0">
                <a:solidFill>
                  <a:srgbClr val="FF0000"/>
                </a:solidFill>
              </a:rPr>
              <a:t>Ojo: </a:t>
            </a:r>
            <a:r>
              <a:rPr lang="en-CL" sz="2400" dirty="0"/>
              <a:t>el compilador muchas veces </a:t>
            </a:r>
            <a:r>
              <a:rPr lang="en-CL" sz="2400" b="1" dirty="0"/>
              <a:t>no</a:t>
            </a:r>
            <a:r>
              <a:rPr lang="en-CL" sz="2400" dirty="0"/>
              <a:t> reclama, </a:t>
            </a:r>
            <a:br>
              <a:rPr lang="en-CL" sz="2400" dirty="0"/>
            </a:br>
            <a:r>
              <a:rPr lang="en-CL" sz="2400" dirty="0"/>
              <a:t>pero esto no implica que el programa esté correcto</a:t>
            </a:r>
            <a:br>
              <a:rPr lang="en-CL" sz="2400" dirty="0"/>
            </a:br>
            <a:br>
              <a:rPr lang="en-CL" sz="2400" dirty="0"/>
            </a:br>
            <a:endParaRPr lang="en-CL" sz="2400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504A6C31-2C8B-8FB9-897E-48BC7B3FA04D}"/>
              </a:ext>
            </a:extLst>
          </p:cNvPr>
          <p:cNvSpPr txBox="1">
            <a:spLocks/>
          </p:cNvSpPr>
          <p:nvPr/>
        </p:nvSpPr>
        <p:spPr>
          <a:xfrm>
            <a:off x="838200" y="3352981"/>
            <a:ext cx="10515600" cy="2638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L" sz="2400" b="1" dirty="0">
                <a:solidFill>
                  <a:srgbClr val="FF7E79"/>
                </a:solidFill>
              </a:rPr>
              <a:t>Errores comunes:</a:t>
            </a:r>
          </a:p>
          <a:p>
            <a:r>
              <a:rPr lang="en-CL" sz="2400" dirty="0"/>
              <a:t>Acceder/modificar la dirección NULL</a:t>
            </a:r>
          </a:p>
          <a:p>
            <a:r>
              <a:rPr lang="en-CL" sz="2400" dirty="0"/>
              <a:t>Acceder/modificar un espacio de memoria ya liberado con free</a:t>
            </a:r>
          </a:p>
          <a:p>
            <a:r>
              <a:rPr lang="en-CL" sz="2400" dirty="0"/>
              <a:t>Acceder/modificar memoria que no hemos pedido o que no nos corresponde </a:t>
            </a:r>
            <a:br>
              <a:rPr lang="en-CL" sz="2400" dirty="0"/>
            </a:br>
            <a:r>
              <a:rPr lang="en-CL" sz="2400" dirty="0"/>
              <a:t>(ya sea en el stack o en el heap)</a:t>
            </a:r>
          </a:p>
          <a:p>
            <a:r>
              <a:rPr lang="en-CL" sz="2400" dirty="0"/>
              <a:t>Dejar espacios de memoria no inicializados</a:t>
            </a:r>
          </a:p>
          <a:p>
            <a:endParaRPr lang="en-CL" sz="2400" dirty="0"/>
          </a:p>
          <a:p>
            <a:endParaRPr lang="en-CL" sz="2400" dirty="0"/>
          </a:p>
        </p:txBody>
      </p:sp>
    </p:spTree>
    <p:extLst>
      <p:ext uri="{BB962C8B-B14F-4D97-AF65-F5344CB8AC3E}">
        <p14:creationId xmlns:p14="http://schemas.microsoft.com/office/powerpoint/2010/main" val="347675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Punteros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5</a:t>
            </a:fld>
            <a:endParaRPr lang="es-C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43FB3-600D-5379-14A1-0B12709BC4D8}"/>
              </a:ext>
            </a:extLst>
          </p:cNvPr>
          <p:cNvSpPr txBox="1"/>
          <p:nvPr/>
        </p:nvSpPr>
        <p:spPr>
          <a:xfrm>
            <a:off x="650992" y="2438417"/>
            <a:ext cx="1098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CL" sz="2400" dirty="0"/>
              <a:t>n puntero en C es una variable cuyo </a:t>
            </a:r>
            <a:r>
              <a:rPr lang="en-CL" sz="2400" dirty="0">
                <a:solidFill>
                  <a:schemeClr val="accent2">
                    <a:lumMod val="75000"/>
                  </a:schemeClr>
                </a:solidFill>
              </a:rPr>
              <a:t>valor</a:t>
            </a:r>
            <a:r>
              <a:rPr lang="en-CL" sz="2400" dirty="0"/>
              <a:t> es la </a:t>
            </a:r>
            <a:r>
              <a:rPr lang="en-CL" sz="2400" dirty="0">
                <a:solidFill>
                  <a:schemeClr val="accent6">
                    <a:lumMod val="75000"/>
                  </a:schemeClr>
                </a:solidFill>
              </a:rPr>
              <a:t>dirección de memoria </a:t>
            </a:r>
            <a:r>
              <a:rPr lang="en-CL" sz="2400" dirty="0"/>
              <a:t>de otra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2B07D-D05E-A6A5-7849-B97397DC9E8F}"/>
              </a:ext>
            </a:extLst>
          </p:cNvPr>
          <p:cNvSpPr txBox="1"/>
          <p:nvPr/>
        </p:nvSpPr>
        <p:spPr>
          <a:xfrm>
            <a:off x="650992" y="3413489"/>
            <a:ext cx="5422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Dos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formas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comunes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definir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punteros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CL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19944E-B0EE-AF17-51F8-C567A5066A23}"/>
              </a:ext>
            </a:extLst>
          </p:cNvPr>
          <p:cNvSpPr txBox="1"/>
          <p:nvPr/>
        </p:nvSpPr>
        <p:spPr>
          <a:xfrm>
            <a:off x="650992" y="3853739"/>
            <a:ext cx="51914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L" sz="2400" dirty="0">
                <a:solidFill>
                  <a:schemeClr val="bg2">
                    <a:lumMod val="50000"/>
                  </a:schemeClr>
                </a:solidFill>
              </a:rPr>
              <a:t>Usando el operador &amp;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L" sz="2400" dirty="0">
                <a:solidFill>
                  <a:schemeClr val="bg2">
                    <a:lumMod val="50000"/>
                  </a:schemeClr>
                </a:solidFill>
              </a:rPr>
              <a:t>Pidiendo memoria dinámica (malloc)</a:t>
            </a:r>
          </a:p>
        </p:txBody>
      </p:sp>
    </p:spTree>
    <p:extLst>
      <p:ext uri="{BB962C8B-B14F-4D97-AF65-F5344CB8AC3E}">
        <p14:creationId xmlns:p14="http://schemas.microsoft.com/office/powerpoint/2010/main" val="171466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Punteros: </a:t>
            </a:r>
            <a:r>
              <a:rPr lang="es-CL" dirty="0" err="1"/>
              <a:t>type</a:t>
            </a:r>
            <a:r>
              <a:rPr lang="es-CL" dirty="0"/>
              <a:t> *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6</a:t>
            </a:fld>
            <a:endParaRPr lang="es-C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43EB3-6845-3641-63EE-0B854954EDC3}"/>
              </a:ext>
            </a:extLst>
          </p:cNvPr>
          <p:cNvSpPr txBox="1"/>
          <p:nvPr/>
        </p:nvSpPr>
        <p:spPr>
          <a:xfrm>
            <a:off x="1363517" y="1791693"/>
            <a:ext cx="4472699" cy="2554545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a = 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*p = &amp;a; 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%p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%p</a:t>
            </a:r>
            <a:r>
              <a:rPr lang="en-US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&amp;a, p);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%p</a:t>
            </a:r>
            <a:r>
              <a:rPr lang="en-US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&amp;p);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zu</a:t>
            </a:r>
            <a:r>
              <a:rPr lang="en-US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*));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72526-38F0-8D11-A00A-9BB0C11F9F4E}"/>
              </a:ext>
            </a:extLst>
          </p:cNvPr>
          <p:cNvSpPr txBox="1"/>
          <p:nvPr/>
        </p:nvSpPr>
        <p:spPr>
          <a:xfrm>
            <a:off x="6959109" y="2361080"/>
            <a:ext cx="3869374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gcc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main.c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-o main</a:t>
            </a:r>
          </a:p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./main</a:t>
            </a:r>
          </a:p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0x7ffee650da4c 0x7ffee650da4c</a:t>
            </a:r>
          </a:p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0x7ffee650da40</a:t>
            </a:r>
          </a:p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5AA5C-A538-A147-C929-FE1191D92057}"/>
              </a:ext>
            </a:extLst>
          </p:cNvPr>
          <p:cNvSpPr txBox="1"/>
          <p:nvPr/>
        </p:nvSpPr>
        <p:spPr>
          <a:xfrm>
            <a:off x="1265958" y="4648189"/>
            <a:ext cx="9660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sz="2400" dirty="0"/>
              <a:t>Los punteros tienen un tipo especial </a:t>
            </a:r>
            <a:r>
              <a:rPr lang="en-CL" sz="2400" b="1" dirty="0">
                <a:solidFill>
                  <a:srgbClr val="7030A0"/>
                </a:solidFill>
              </a:rPr>
              <a:t>type * </a:t>
            </a:r>
            <a:r>
              <a:rPr lang="en-CL" sz="2400" dirty="0"/>
              <a:t>donde </a:t>
            </a:r>
            <a:r>
              <a:rPr lang="en-CL" sz="2400" dirty="0">
                <a:solidFill>
                  <a:srgbClr val="7030A0"/>
                </a:solidFill>
              </a:rPr>
              <a:t>type</a:t>
            </a:r>
            <a:r>
              <a:rPr lang="en-CL" sz="2400" dirty="0"/>
              <a:t> es el tipo de la variable apuntada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9444DC-0C1A-CA98-AC8D-7F2FEEBF9227}"/>
              </a:ext>
            </a:extLst>
          </p:cNvPr>
          <p:cNvSpPr txBox="1"/>
          <p:nvPr/>
        </p:nvSpPr>
        <p:spPr>
          <a:xfrm>
            <a:off x="1265958" y="5550304"/>
            <a:ext cx="8588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sz="2400" dirty="0"/>
              <a:t>En el ejemplo, la </a:t>
            </a:r>
            <a:r>
              <a:rPr lang="en-CL" sz="2400" dirty="0">
                <a:solidFill>
                  <a:schemeClr val="accent6">
                    <a:lumMod val="75000"/>
                  </a:schemeClr>
                </a:solidFill>
              </a:rPr>
              <a:t>variable p </a:t>
            </a:r>
            <a:r>
              <a:rPr lang="en-CL" sz="2400" dirty="0"/>
              <a:t>es de tipo </a:t>
            </a:r>
            <a:r>
              <a:rPr lang="en-CL" sz="2400" b="1" dirty="0">
                <a:solidFill>
                  <a:srgbClr val="7030A0"/>
                </a:solidFill>
              </a:rPr>
              <a:t>int *</a:t>
            </a:r>
            <a:r>
              <a:rPr lang="en-CL" sz="2400" dirty="0"/>
              <a:t>, es decir, </a:t>
            </a:r>
            <a:r>
              <a:rPr lang="en-CL" sz="2400" dirty="0">
                <a:solidFill>
                  <a:srgbClr val="7030A0"/>
                </a:solidFill>
              </a:rPr>
              <a:t>puntero a int</a:t>
            </a:r>
          </a:p>
        </p:txBody>
      </p:sp>
    </p:spTree>
    <p:extLst>
      <p:ext uri="{BB962C8B-B14F-4D97-AF65-F5344CB8AC3E}">
        <p14:creationId xmlns:p14="http://schemas.microsoft.com/office/powerpoint/2010/main" val="101879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Punteros: </a:t>
            </a:r>
            <a:r>
              <a:rPr lang="es-CL" dirty="0" err="1"/>
              <a:t>type</a:t>
            </a:r>
            <a:r>
              <a:rPr lang="es-CL" dirty="0"/>
              <a:t> *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7</a:t>
            </a:fld>
            <a:endParaRPr lang="es-C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43EB3-6845-3641-63EE-0B854954EDC3}"/>
              </a:ext>
            </a:extLst>
          </p:cNvPr>
          <p:cNvSpPr txBox="1"/>
          <p:nvPr/>
        </p:nvSpPr>
        <p:spPr>
          <a:xfrm>
            <a:off x="1345050" y="1787933"/>
            <a:ext cx="4472699" cy="2554545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a = 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*p = &amp;a; 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%p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%p</a:t>
            </a:r>
            <a:r>
              <a:rPr lang="en-US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&amp;a, p);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%p</a:t>
            </a:r>
            <a:r>
              <a:rPr lang="en-US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&amp;p);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zu</a:t>
            </a:r>
            <a:r>
              <a:rPr lang="en-US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*));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721029-EA35-7459-4CFE-16C49620A7BD}"/>
              </a:ext>
            </a:extLst>
          </p:cNvPr>
          <p:cNvSpPr/>
          <p:nvPr/>
        </p:nvSpPr>
        <p:spPr>
          <a:xfrm>
            <a:off x="8431590" y="1933947"/>
            <a:ext cx="2328333" cy="3916888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4E5D3-4787-BFE5-3E46-6A0078413623}"/>
              </a:ext>
            </a:extLst>
          </p:cNvPr>
          <p:cNvSpPr txBox="1"/>
          <p:nvPr/>
        </p:nvSpPr>
        <p:spPr>
          <a:xfrm>
            <a:off x="9072215" y="1564615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chemeClr val="accent6">
                    <a:lumMod val="75000"/>
                  </a:schemeClr>
                </a:solidFill>
              </a:rPr>
              <a:t>Memoria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52A0C-918F-D8C5-1F3B-03C7E602BF7C}"/>
              </a:ext>
            </a:extLst>
          </p:cNvPr>
          <p:cNvSpPr txBox="1"/>
          <p:nvPr/>
        </p:nvSpPr>
        <p:spPr>
          <a:xfrm>
            <a:off x="8526861" y="352305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 = 5</a:t>
            </a:r>
            <a:endParaRPr lang="en-CL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84C34B-4D79-43AC-F2FF-84D65723093F}"/>
              </a:ext>
            </a:extLst>
          </p:cNvPr>
          <p:cNvSpPr txBox="1"/>
          <p:nvPr/>
        </p:nvSpPr>
        <p:spPr>
          <a:xfrm>
            <a:off x="8526861" y="2965609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 = 0x7ffee650da4c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F60791-986D-675D-F4A0-68049BA2596D}"/>
              </a:ext>
            </a:extLst>
          </p:cNvPr>
          <p:cNvSpPr txBox="1"/>
          <p:nvPr/>
        </p:nvSpPr>
        <p:spPr>
          <a:xfrm>
            <a:off x="6399708" y="2991009"/>
            <a:ext cx="198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0x7ffee650da40 →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E1136B-A9C4-93C7-6438-BB7A485178A9}"/>
              </a:ext>
            </a:extLst>
          </p:cNvPr>
          <p:cNvSpPr txBox="1"/>
          <p:nvPr/>
        </p:nvSpPr>
        <p:spPr>
          <a:xfrm>
            <a:off x="6408175" y="3523059"/>
            <a:ext cx="1961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0x7ffee650da4c →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F18C55-B656-8CAD-5B4D-A2739D5F8C6D}"/>
              </a:ext>
            </a:extLst>
          </p:cNvPr>
          <p:cNvSpPr txBox="1"/>
          <p:nvPr/>
        </p:nvSpPr>
        <p:spPr>
          <a:xfrm>
            <a:off x="1646712" y="4527396"/>
            <a:ext cx="3869374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gcc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main.c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-o main</a:t>
            </a:r>
          </a:p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./main</a:t>
            </a:r>
          </a:p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0x7ffee650da4c 0x7ffee650da4c</a:t>
            </a:r>
          </a:p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0x7ffee650da40</a:t>
            </a:r>
          </a:p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9839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Operador *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8</a:t>
            </a:fld>
            <a:endParaRPr lang="es-C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79D36B-9199-307F-8A09-4A168F448FAB}"/>
              </a:ext>
            </a:extLst>
          </p:cNvPr>
          <p:cNvSpPr txBox="1"/>
          <p:nvPr/>
        </p:nvSpPr>
        <p:spPr>
          <a:xfrm>
            <a:off x="605088" y="1690688"/>
            <a:ext cx="10981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L" sz="2400" dirty="0"/>
              <a:t>El </a:t>
            </a:r>
            <a:r>
              <a:rPr lang="en-CL" sz="2400" dirty="0">
                <a:solidFill>
                  <a:schemeClr val="accent4">
                    <a:lumMod val="75000"/>
                  </a:schemeClr>
                </a:solidFill>
              </a:rPr>
              <a:t>operador * </a:t>
            </a:r>
            <a:r>
              <a:rPr lang="en-CL" sz="2400" dirty="0"/>
              <a:t>( </a:t>
            </a:r>
            <a:r>
              <a:rPr lang="en-CL" sz="2400" dirty="0">
                <a:solidFill>
                  <a:schemeClr val="bg2">
                    <a:lumMod val="50000"/>
                  </a:schemeClr>
                </a:solidFill>
              </a:rPr>
              <a:t>“indirección” </a:t>
            </a:r>
            <a:r>
              <a:rPr lang="en-CL" sz="2400" dirty="0"/>
              <a:t>o</a:t>
            </a:r>
            <a:r>
              <a:rPr lang="en-CL" sz="2400" dirty="0">
                <a:solidFill>
                  <a:schemeClr val="bg2">
                    <a:lumMod val="50000"/>
                  </a:schemeClr>
                </a:solidFill>
              </a:rPr>
              <a:t> “dereferencia”</a:t>
            </a:r>
            <a:r>
              <a:rPr lang="en-CL" sz="2400" dirty="0"/>
              <a:t>) nos permite acceder y modificar </a:t>
            </a:r>
            <a:br>
              <a:rPr lang="en-CL" sz="2400" dirty="0"/>
            </a:br>
            <a:r>
              <a:rPr lang="en-CL" sz="2400" dirty="0"/>
              <a:t>la variable apuntada por el puntero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C8AC1-825D-CABE-3B5E-17FDBE587118}"/>
              </a:ext>
            </a:extLst>
          </p:cNvPr>
          <p:cNvSpPr txBox="1"/>
          <p:nvPr/>
        </p:nvSpPr>
        <p:spPr>
          <a:xfrm>
            <a:off x="605088" y="2935932"/>
            <a:ext cx="6817892" cy="2800767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a = 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*p = &amp;a; 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b = *p;</a:t>
            </a:r>
            <a:r>
              <a:rPr lang="en-US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accedemos</a:t>
            </a:r>
            <a:r>
              <a:rPr lang="en-US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el</a:t>
            </a:r>
            <a:r>
              <a:rPr lang="en-US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valor de la variable a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*p = 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modificamos</a:t>
            </a:r>
            <a:r>
              <a:rPr lang="en-US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el</a:t>
            </a:r>
            <a:r>
              <a:rPr lang="en-US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valor de la variable a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"b =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b);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 =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a);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A43C86-629B-A9FE-9574-BC9EA7191BF9}"/>
              </a:ext>
            </a:extLst>
          </p:cNvPr>
          <p:cNvSpPr txBox="1"/>
          <p:nvPr/>
        </p:nvSpPr>
        <p:spPr>
          <a:xfrm>
            <a:off x="7717537" y="3797706"/>
            <a:ext cx="3869374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gcc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main.c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-o main</a:t>
            </a:r>
          </a:p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./main</a:t>
            </a:r>
          </a:p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b = 5</a:t>
            </a:r>
          </a:p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a = 10</a:t>
            </a:r>
          </a:p>
        </p:txBody>
      </p:sp>
    </p:spTree>
    <p:extLst>
      <p:ext uri="{BB962C8B-B14F-4D97-AF65-F5344CB8AC3E}">
        <p14:creationId xmlns:p14="http://schemas.microsoft.com/office/powerpoint/2010/main" val="423775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Operador *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9</a:t>
            </a:fld>
            <a:endParaRPr lang="es-C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C8AC1-825D-CABE-3B5E-17FDBE587118}"/>
              </a:ext>
            </a:extLst>
          </p:cNvPr>
          <p:cNvSpPr txBox="1"/>
          <p:nvPr/>
        </p:nvSpPr>
        <p:spPr>
          <a:xfrm>
            <a:off x="1251925" y="1771729"/>
            <a:ext cx="4134465" cy="2800767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a = 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*p = &amp;a; 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b = *p;</a:t>
            </a:r>
            <a:r>
              <a:rPr lang="en-US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*p = 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</a:p>
          <a:p>
            <a:r>
              <a:rPr lang="en-US" sz="1600" dirty="0">
                <a:solidFill>
                  <a:srgbClr val="DCDCAA"/>
                </a:solidFill>
                <a:latin typeface="Menlo" panose="020B0609030804020204" pitchFamily="49" charset="0"/>
              </a:rPr>
              <a:t>	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"b =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b);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 =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a);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A43C86-629B-A9FE-9574-BC9EA7191BF9}"/>
              </a:ext>
            </a:extLst>
          </p:cNvPr>
          <p:cNvSpPr txBox="1"/>
          <p:nvPr/>
        </p:nvSpPr>
        <p:spPr>
          <a:xfrm>
            <a:off x="1384471" y="4925814"/>
            <a:ext cx="3869374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gcc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main.c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-o main</a:t>
            </a:r>
          </a:p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./main</a:t>
            </a:r>
          </a:p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b = 5</a:t>
            </a:r>
          </a:p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a = 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ECEC7E-DDB6-8E6E-F875-75EFAB502C54}"/>
              </a:ext>
            </a:extLst>
          </p:cNvPr>
          <p:cNvSpPr/>
          <p:nvPr/>
        </p:nvSpPr>
        <p:spPr>
          <a:xfrm>
            <a:off x="8431590" y="1933947"/>
            <a:ext cx="2328333" cy="3916888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996E9-C83D-F738-EFB9-C32D30808811}"/>
              </a:ext>
            </a:extLst>
          </p:cNvPr>
          <p:cNvSpPr txBox="1"/>
          <p:nvPr/>
        </p:nvSpPr>
        <p:spPr>
          <a:xfrm>
            <a:off x="9072215" y="1564615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chemeClr val="accent6">
                    <a:lumMod val="75000"/>
                  </a:schemeClr>
                </a:solidFill>
              </a:rPr>
              <a:t>Memoria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F5354-EDFE-EFA0-7472-F7E53D8CB3A7}"/>
              </a:ext>
            </a:extLst>
          </p:cNvPr>
          <p:cNvSpPr txBox="1"/>
          <p:nvPr/>
        </p:nvSpPr>
        <p:spPr>
          <a:xfrm>
            <a:off x="8526861" y="352305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 = 5</a:t>
            </a:r>
            <a:endParaRPr lang="en-CL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AC36B8-9B8D-C0F5-993E-F15449D6C460}"/>
              </a:ext>
            </a:extLst>
          </p:cNvPr>
          <p:cNvSpPr txBox="1"/>
          <p:nvPr/>
        </p:nvSpPr>
        <p:spPr>
          <a:xfrm>
            <a:off x="8526861" y="301640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 = 0x93ba1c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ADDC4C-2AAD-E820-CCF7-5C82B8F15974}"/>
              </a:ext>
            </a:extLst>
          </p:cNvPr>
          <p:cNvSpPr txBox="1"/>
          <p:nvPr/>
        </p:nvSpPr>
        <p:spPr>
          <a:xfrm>
            <a:off x="6956961" y="3018685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0x93ba10  →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4118E6-C7B1-7EAF-24A1-E32E0CC3F694}"/>
              </a:ext>
            </a:extLst>
          </p:cNvPr>
          <p:cNvSpPr txBox="1"/>
          <p:nvPr/>
        </p:nvSpPr>
        <p:spPr>
          <a:xfrm>
            <a:off x="6979900" y="352305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0x93ba1c  →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735BE0-8E58-17BD-EB08-FC7217A7DBF8}"/>
              </a:ext>
            </a:extLst>
          </p:cNvPr>
          <p:cNvSpPr txBox="1"/>
          <p:nvPr/>
        </p:nvSpPr>
        <p:spPr>
          <a:xfrm>
            <a:off x="8526861" y="2509757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2F92"/>
                </a:solidFill>
              </a:rPr>
              <a:t>b = 5</a:t>
            </a:r>
            <a:endParaRPr lang="en-CL" dirty="0">
              <a:solidFill>
                <a:srgbClr val="FF2F9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B6A83-D4B4-17EE-BA29-E9A50B6EAC73}"/>
              </a:ext>
            </a:extLst>
          </p:cNvPr>
          <p:cNvSpPr txBox="1"/>
          <p:nvPr/>
        </p:nvSpPr>
        <p:spPr>
          <a:xfrm>
            <a:off x="6963846" y="2531131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0x93ba0c  →</a:t>
            </a:r>
          </a:p>
        </p:txBody>
      </p:sp>
    </p:spTree>
    <p:extLst>
      <p:ext uri="{BB962C8B-B14F-4D97-AF65-F5344CB8AC3E}">
        <p14:creationId xmlns:p14="http://schemas.microsoft.com/office/powerpoint/2010/main" val="418615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12161</TotalTime>
  <Words>5373</Words>
  <Application>Microsoft Macintosh PowerPoint</Application>
  <PresentationFormat>Panorámica</PresentationFormat>
  <Paragraphs>916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6" baseType="lpstr">
      <vt:lpstr>Andale Mono</vt:lpstr>
      <vt:lpstr>Arial</vt:lpstr>
      <vt:lpstr>Calibri</vt:lpstr>
      <vt:lpstr>Calibri Light</vt:lpstr>
      <vt:lpstr>Menlo</vt:lpstr>
      <vt:lpstr>Office Theme</vt:lpstr>
      <vt:lpstr>  El lenguaje C (parte 2) </vt:lpstr>
      <vt:lpstr>Recordar…</vt:lpstr>
      <vt:lpstr>Direcciones de memoria</vt:lpstr>
      <vt:lpstr>Operador &amp;</vt:lpstr>
      <vt:lpstr>Punteros</vt:lpstr>
      <vt:lpstr>Punteros: type *</vt:lpstr>
      <vt:lpstr>Punteros: type *</vt:lpstr>
      <vt:lpstr>Operador *</vt:lpstr>
      <vt:lpstr>Operador *</vt:lpstr>
      <vt:lpstr>Operador *</vt:lpstr>
      <vt:lpstr>Puntero nulo</vt:lpstr>
      <vt:lpstr>Punteros a punteros</vt:lpstr>
      <vt:lpstr>¿Para qué usaremos punteros?</vt:lpstr>
      <vt:lpstr>Paso por valor vs paso por referencia</vt:lpstr>
      <vt:lpstr>Paso por valor vs paso por referencia</vt:lpstr>
      <vt:lpstr>Paso por valor vs paso por referencia</vt:lpstr>
      <vt:lpstr>Paso por valor vs paso por referencia</vt:lpstr>
      <vt:lpstr>Paso por valor vs paso por referencia</vt:lpstr>
      <vt:lpstr>Paso por valor vs paso por referencia</vt:lpstr>
      <vt:lpstr>Paso por valor vs paso por referencia</vt:lpstr>
      <vt:lpstr>Paso por valor vs paso por referencia</vt:lpstr>
      <vt:lpstr>Paso por valor vs paso por referencia</vt:lpstr>
      <vt:lpstr>Aritmética de punteros</vt:lpstr>
      <vt:lpstr>Aritmética de punteros</vt:lpstr>
      <vt:lpstr>Arreglos vs punteros</vt:lpstr>
      <vt:lpstr>Arreglos vs punteros</vt:lpstr>
      <vt:lpstr>Arreglos y funciones</vt:lpstr>
      <vt:lpstr>Ejercicio #1</vt:lpstr>
      <vt:lpstr>Structs y punteros</vt:lpstr>
      <vt:lpstr>Structs y funciones</vt:lpstr>
      <vt:lpstr>Memoria estática (el stack)</vt:lpstr>
      <vt:lpstr>Stack: idea</vt:lpstr>
      <vt:lpstr>Ejemplo: generación de arreglo</vt:lpstr>
      <vt:lpstr>Ejemplo: generación de arreglo</vt:lpstr>
      <vt:lpstr>Memoria dinámica (el heap)</vt:lpstr>
      <vt:lpstr>Memoria dinámica: malloc</vt:lpstr>
      <vt:lpstr>Memoria dinámica: free</vt:lpstr>
      <vt:lpstr>Generación de arreglo (como corresponde)</vt:lpstr>
      <vt:lpstr>Ejercicio #3</vt:lpstr>
      <vt:lpstr>Errores de memoria ⚠️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Lenguaje C</dc:title>
  <dc:creator>Danilo  Eduardo Borquez Paredes</dc:creator>
  <cp:lastModifiedBy>Alfonso Javier Pinto Morales</cp:lastModifiedBy>
  <cp:revision>881</cp:revision>
  <dcterms:created xsi:type="dcterms:W3CDTF">2020-03-08T21:29:21Z</dcterms:created>
  <dcterms:modified xsi:type="dcterms:W3CDTF">2023-03-14T21:04:24Z</dcterms:modified>
</cp:coreProperties>
</file>