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6"/>
  </p:notesMasterIdLst>
  <p:sldIdLst>
    <p:sldId id="256" r:id="rId2"/>
    <p:sldId id="257" r:id="rId3"/>
    <p:sldId id="318" r:id="rId4"/>
    <p:sldId id="258" r:id="rId5"/>
    <p:sldId id="274" r:id="rId6"/>
    <p:sldId id="260" r:id="rId7"/>
    <p:sldId id="276" r:id="rId8"/>
    <p:sldId id="277" r:id="rId9"/>
    <p:sldId id="278" r:id="rId10"/>
    <p:sldId id="279" r:id="rId11"/>
    <p:sldId id="281" r:id="rId12"/>
    <p:sldId id="282" r:id="rId13"/>
    <p:sldId id="284" r:id="rId14"/>
    <p:sldId id="285" r:id="rId15"/>
    <p:sldId id="286" r:id="rId16"/>
    <p:sldId id="294" r:id="rId17"/>
    <p:sldId id="290" r:id="rId18"/>
    <p:sldId id="291" r:id="rId19"/>
    <p:sldId id="292" r:id="rId20"/>
    <p:sldId id="293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19" r:id="rId34"/>
    <p:sldId id="307" r:id="rId35"/>
    <p:sldId id="313" r:id="rId36"/>
    <p:sldId id="309" r:id="rId37"/>
    <p:sldId id="308" r:id="rId38"/>
    <p:sldId id="311" r:id="rId39"/>
    <p:sldId id="312" r:id="rId40"/>
    <p:sldId id="310" r:id="rId41"/>
    <p:sldId id="314" r:id="rId42"/>
    <p:sldId id="315" r:id="rId43"/>
    <p:sldId id="316" r:id="rId44"/>
    <p:sldId id="317" r:id="rId4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EE22FF-CC47-4502-98D9-EA177686A54B}" v="2" dt="2021-08-01T20:58:42.2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Ignacio Saez San Juan" userId="S::sebastian.saez@edu.uai.cl::63f3e4e4-e07a-4a9d-914f-e1ffa3cc8989" providerId="AD" clId="Web-{2C0220CC-76EE-A3E4-55A0-91FF33C94ED6}"/>
    <pc:docChg chg="modSld">
      <pc:chgData name="Sebastian Ignacio Saez San Juan" userId="S::sebastian.saez@edu.uai.cl::63f3e4e4-e07a-4a9d-914f-e1ffa3cc8989" providerId="AD" clId="Web-{2C0220CC-76EE-A3E4-55A0-91FF33C94ED6}" dt="2021-03-05T19:30:39.850" v="13" actId="1076"/>
      <pc:docMkLst>
        <pc:docMk/>
      </pc:docMkLst>
      <pc:sldChg chg="addSp delSp modSp">
        <pc:chgData name="Sebastian Ignacio Saez San Juan" userId="S::sebastian.saez@edu.uai.cl::63f3e4e4-e07a-4a9d-914f-e1ffa3cc8989" providerId="AD" clId="Web-{2C0220CC-76EE-A3E4-55A0-91FF33C94ED6}" dt="2021-03-05T19:30:39.850" v="13" actId="1076"/>
        <pc:sldMkLst>
          <pc:docMk/>
          <pc:sldMk cId="1483321011" sldId="258"/>
        </pc:sldMkLst>
        <pc:spChg chg="mod">
          <ac:chgData name="Sebastian Ignacio Saez San Juan" userId="S::sebastian.saez@edu.uai.cl::63f3e4e4-e07a-4a9d-914f-e1ffa3cc8989" providerId="AD" clId="Web-{2C0220CC-76EE-A3E4-55A0-91FF33C94ED6}" dt="2021-03-05T19:29:57.380" v="1" actId="1076"/>
          <ac:spMkLst>
            <pc:docMk/>
            <pc:sldMk cId="1483321011" sldId="258"/>
            <ac:spMk id="3" creationId="{60AEBE7F-F4E6-461B-854C-74A93F076063}"/>
          </ac:spMkLst>
        </pc:spChg>
        <pc:spChg chg="add mod">
          <ac:chgData name="Sebastian Ignacio Saez San Juan" userId="S::sebastian.saez@edu.uai.cl::63f3e4e4-e07a-4a9d-914f-e1ffa3cc8989" providerId="AD" clId="Web-{2C0220CC-76EE-A3E4-55A0-91FF33C94ED6}" dt="2021-03-05T19:30:39.850" v="13" actId="1076"/>
          <ac:spMkLst>
            <pc:docMk/>
            <pc:sldMk cId="1483321011" sldId="258"/>
            <ac:spMk id="7" creationId="{6706BDFE-9D97-42D0-81D8-C7C2C1446916}"/>
          </ac:spMkLst>
        </pc:spChg>
        <pc:spChg chg="add del">
          <ac:chgData name="Sebastian Ignacio Saez San Juan" userId="S::sebastian.saez@edu.uai.cl::63f3e4e4-e07a-4a9d-914f-e1ffa3cc8989" providerId="AD" clId="Web-{2C0220CC-76EE-A3E4-55A0-91FF33C94ED6}" dt="2021-03-05T19:30:06.115" v="4"/>
          <ac:spMkLst>
            <pc:docMk/>
            <pc:sldMk cId="1483321011" sldId="258"/>
            <ac:spMk id="8" creationId="{8DA2E1C9-1DD5-4B31-A3E7-BADDD4168C46}"/>
          </ac:spMkLst>
        </pc:spChg>
      </pc:sldChg>
    </pc:docChg>
  </pc:docChgLst>
  <pc:docChgLst>
    <pc:chgData name="Danilo Bórquez Paredes" userId="a389b8938e5de1e4" providerId="LiveId" clId="{8805E4E5-3AAE-4A0F-88EA-4A3ABC9176FB}"/>
    <pc:docChg chg="delSld modSld">
      <pc:chgData name="Danilo Bórquez Paredes" userId="a389b8938e5de1e4" providerId="LiveId" clId="{8805E4E5-3AAE-4A0F-88EA-4A3ABC9176FB}" dt="2021-02-19T13:23:18.445" v="31" actId="47"/>
      <pc:docMkLst>
        <pc:docMk/>
      </pc:docMkLst>
      <pc:sldChg chg="modSp">
        <pc:chgData name="Danilo Bórquez Paredes" userId="a389b8938e5de1e4" providerId="LiveId" clId="{8805E4E5-3AAE-4A0F-88EA-4A3ABC9176FB}" dt="2021-02-19T13:22:29.492" v="30" actId="122"/>
        <pc:sldMkLst>
          <pc:docMk/>
          <pc:sldMk cId="1483321011" sldId="258"/>
        </pc:sldMkLst>
        <pc:spChg chg="mod">
          <ac:chgData name="Danilo Bórquez Paredes" userId="a389b8938e5de1e4" providerId="LiveId" clId="{8805E4E5-3AAE-4A0F-88EA-4A3ABC9176FB}" dt="2021-02-19T13:22:29.492" v="30" actId="122"/>
          <ac:spMkLst>
            <pc:docMk/>
            <pc:sldMk cId="1483321011" sldId="258"/>
            <ac:spMk id="3" creationId="{60AEBE7F-F4E6-461B-854C-74A93F076063}"/>
          </ac:spMkLst>
        </pc:spChg>
      </pc:sldChg>
      <pc:sldChg chg="del">
        <pc:chgData name="Danilo Bórquez Paredes" userId="a389b8938e5de1e4" providerId="LiveId" clId="{8805E4E5-3AAE-4A0F-88EA-4A3ABC9176FB}" dt="2021-02-19T13:23:18.445" v="31" actId="47"/>
        <pc:sldMkLst>
          <pc:docMk/>
          <pc:sldMk cId="2829969047" sldId="259"/>
        </pc:sldMkLst>
      </pc:sldChg>
    </pc:docChg>
  </pc:docChgLst>
  <pc:docChgLst>
    <pc:chgData name="Danilo Bórquez Paredes" userId="a389b8938e5de1e4" providerId="LiveId" clId="{6B465591-089C-40CD-97B0-BDFB30E3255D}"/>
    <pc:docChg chg="custSel modSld">
      <pc:chgData name="Danilo Bórquez Paredes" userId="a389b8938e5de1e4" providerId="LiveId" clId="{6B465591-089C-40CD-97B0-BDFB30E3255D}" dt="2020-03-09T01:51:39.404" v="13" actId="20577"/>
      <pc:docMkLst>
        <pc:docMk/>
      </pc:docMkLst>
      <pc:sldChg chg="modSp mod">
        <pc:chgData name="Danilo Bórquez Paredes" userId="a389b8938e5de1e4" providerId="LiveId" clId="{6B465591-089C-40CD-97B0-BDFB30E3255D}" dt="2020-03-09T01:51:39.404" v="13" actId="20577"/>
        <pc:sldMkLst>
          <pc:docMk/>
          <pc:sldMk cId="3467162960" sldId="256"/>
        </pc:sldMkLst>
        <pc:spChg chg="mod">
          <ac:chgData name="Danilo Bórquez Paredes" userId="a389b8938e5de1e4" providerId="LiveId" clId="{6B465591-089C-40CD-97B0-BDFB30E3255D}" dt="2020-03-09T01:51:39.404" v="13" actId="20577"/>
          <ac:spMkLst>
            <pc:docMk/>
            <pc:sldMk cId="3467162960" sldId="256"/>
            <ac:spMk id="2" creationId="{FC53305F-346E-4733-AE05-DB3727BFF1A7}"/>
          </ac:spMkLst>
        </pc:spChg>
      </pc:sldChg>
    </pc:docChg>
  </pc:docChgLst>
  <pc:docChgLst>
    <pc:chgData name="Sebastian Ignacio Saez San Juan" userId="S::sebastian.saez@edu.uai.cl::63f3e4e4-e07a-4a9d-914f-e1ffa3cc8989" providerId="AD" clId="Web-{D960B19F-B06F-B000-FB21-F1380A865E0C}"/>
    <pc:docChg chg="modSld">
      <pc:chgData name="Sebastian Ignacio Saez San Juan" userId="S::sebastian.saez@edu.uai.cl::63f3e4e4-e07a-4a9d-914f-e1ffa3cc8989" providerId="AD" clId="Web-{D960B19F-B06F-B000-FB21-F1380A865E0C}" dt="2021-03-05T19:33:40.595" v="7" actId="20577"/>
      <pc:docMkLst>
        <pc:docMk/>
      </pc:docMkLst>
      <pc:sldChg chg="delSp">
        <pc:chgData name="Sebastian Ignacio Saez San Juan" userId="S::sebastian.saez@edu.uai.cl::63f3e4e4-e07a-4a9d-914f-e1ffa3cc8989" providerId="AD" clId="Web-{D960B19F-B06F-B000-FB21-F1380A865E0C}" dt="2021-03-05T19:33:04.516" v="1"/>
        <pc:sldMkLst>
          <pc:docMk/>
          <pc:sldMk cId="3467162960" sldId="256"/>
        </pc:sldMkLst>
        <pc:spChg chg="del">
          <ac:chgData name="Sebastian Ignacio Saez San Juan" userId="S::sebastian.saez@edu.uai.cl::63f3e4e4-e07a-4a9d-914f-e1ffa3cc8989" providerId="AD" clId="Web-{D960B19F-B06F-B000-FB21-F1380A865E0C}" dt="2021-03-05T19:33:04.516" v="1"/>
          <ac:spMkLst>
            <pc:docMk/>
            <pc:sldMk cId="3467162960" sldId="256"/>
            <ac:spMk id="3" creationId="{A02A22E8-60CF-4BEE-A1E7-E339F7A07D40}"/>
          </ac:spMkLst>
        </pc:spChg>
      </pc:sldChg>
      <pc:sldChg chg="delSp">
        <pc:chgData name="Sebastian Ignacio Saez San Juan" userId="S::sebastian.saez@edu.uai.cl::63f3e4e4-e07a-4a9d-914f-e1ffa3cc8989" providerId="AD" clId="Web-{D960B19F-B06F-B000-FB21-F1380A865E0C}" dt="2021-03-05T19:33:00.313" v="0"/>
        <pc:sldMkLst>
          <pc:docMk/>
          <pc:sldMk cId="4171591013" sldId="260"/>
        </pc:sldMkLst>
        <pc:spChg chg="del">
          <ac:chgData name="Sebastian Ignacio Saez San Juan" userId="S::sebastian.saez@edu.uai.cl::63f3e4e4-e07a-4a9d-914f-e1ffa3cc8989" providerId="AD" clId="Web-{D960B19F-B06F-B000-FB21-F1380A865E0C}" dt="2021-03-05T19:33:00.313" v="0"/>
          <ac:spMkLst>
            <pc:docMk/>
            <pc:sldMk cId="4171591013" sldId="260"/>
            <ac:spMk id="7" creationId="{394DCE35-299E-4DCB-83EB-3519FB5F519F}"/>
          </ac:spMkLst>
        </pc:spChg>
      </pc:sldChg>
      <pc:sldChg chg="modSp">
        <pc:chgData name="Sebastian Ignacio Saez San Juan" userId="S::sebastian.saez@edu.uai.cl::63f3e4e4-e07a-4a9d-914f-e1ffa3cc8989" providerId="AD" clId="Web-{D960B19F-B06F-B000-FB21-F1380A865E0C}" dt="2021-03-05T19:33:40.595" v="7" actId="20577"/>
        <pc:sldMkLst>
          <pc:docMk/>
          <pc:sldMk cId="1303614106" sldId="262"/>
        </pc:sldMkLst>
        <pc:spChg chg="mod">
          <ac:chgData name="Sebastian Ignacio Saez San Juan" userId="S::sebastian.saez@edu.uai.cl::63f3e4e4-e07a-4a9d-914f-e1ffa3cc8989" providerId="AD" clId="Web-{D960B19F-B06F-B000-FB21-F1380A865E0C}" dt="2021-03-05T19:33:40.595" v="7" actId="20577"/>
          <ac:spMkLst>
            <pc:docMk/>
            <pc:sldMk cId="1303614106" sldId="262"/>
            <ac:spMk id="7" creationId="{9E5FC61D-8654-4381-80F1-4C10529228F8}"/>
          </ac:spMkLst>
        </pc:spChg>
      </pc:sldChg>
    </pc:docChg>
  </pc:docChgLst>
  <pc:docChgLst>
    <pc:chgData name="Danilo Borquez Paredes" userId="4cf6673e-e8a8-4ddd-851d-6bf0086853e3" providerId="ADAL" clId="{047E42AD-259C-462F-984F-DE5840CFC7E5}"/>
    <pc:docChg chg="custSel modSld modNotesMaster">
      <pc:chgData name="Danilo Borquez Paredes" userId="4cf6673e-e8a8-4ddd-851d-6bf0086853e3" providerId="ADAL" clId="{047E42AD-259C-462F-984F-DE5840CFC7E5}" dt="2021-03-04T09:31:36.899" v="14" actId="478"/>
      <pc:docMkLst>
        <pc:docMk/>
      </pc:docMkLst>
      <pc:sldChg chg="addSp delSp mod">
        <pc:chgData name="Danilo Borquez Paredes" userId="4cf6673e-e8a8-4ddd-851d-6bf0086853e3" providerId="ADAL" clId="{047E42AD-259C-462F-984F-DE5840CFC7E5}" dt="2021-03-04T09:31:03.492" v="4" actId="478"/>
        <pc:sldMkLst>
          <pc:docMk/>
          <pc:sldMk cId="3467162960" sldId="256"/>
        </pc:sldMkLst>
        <pc:inkChg chg="add del">
          <ac:chgData name="Danilo Borquez Paredes" userId="4cf6673e-e8a8-4ddd-851d-6bf0086853e3" providerId="ADAL" clId="{047E42AD-259C-462F-984F-DE5840CFC7E5}" dt="2021-03-04T09:31:03.492" v="4" actId="478"/>
          <ac:inkMkLst>
            <pc:docMk/>
            <pc:sldMk cId="3467162960" sldId="256"/>
            <ac:inkMk id="6" creationId="{38209553-3A5B-44AE-937D-D7479DC5C647}"/>
          </ac:inkMkLst>
        </pc:inkChg>
      </pc:sldChg>
      <pc:sldChg chg="addSp delSp mod">
        <pc:chgData name="Danilo Borquez Paredes" userId="4cf6673e-e8a8-4ddd-851d-6bf0086853e3" providerId="ADAL" clId="{047E42AD-259C-462F-984F-DE5840CFC7E5}" dt="2021-03-04T09:31:06.208" v="5" actId="478"/>
        <pc:sldMkLst>
          <pc:docMk/>
          <pc:sldMk cId="1483321011" sldId="258"/>
        </pc:sldMkLst>
        <pc:inkChg chg="add del">
          <ac:chgData name="Danilo Borquez Paredes" userId="4cf6673e-e8a8-4ddd-851d-6bf0086853e3" providerId="ADAL" clId="{047E42AD-259C-462F-984F-DE5840CFC7E5}" dt="2021-03-04T09:31:06.208" v="5" actId="478"/>
          <ac:inkMkLst>
            <pc:docMk/>
            <pc:sldMk cId="1483321011" sldId="258"/>
            <ac:inkMk id="7" creationId="{39BA0004-3165-4137-91FE-B1A9406937A6}"/>
          </ac:inkMkLst>
        </pc:inkChg>
      </pc:sldChg>
      <pc:sldChg chg="addSp delSp mod">
        <pc:chgData name="Danilo Borquez Paredes" userId="4cf6673e-e8a8-4ddd-851d-6bf0086853e3" providerId="ADAL" clId="{047E42AD-259C-462F-984F-DE5840CFC7E5}" dt="2021-03-04T09:31:09.623" v="6" actId="478"/>
        <pc:sldMkLst>
          <pc:docMk/>
          <pc:sldMk cId="1303614106" sldId="262"/>
        </pc:sldMkLst>
        <pc:inkChg chg="add del">
          <ac:chgData name="Danilo Borquez Paredes" userId="4cf6673e-e8a8-4ddd-851d-6bf0086853e3" providerId="ADAL" clId="{047E42AD-259C-462F-984F-DE5840CFC7E5}" dt="2021-03-04T09:31:09.623" v="6" actId="478"/>
          <ac:inkMkLst>
            <pc:docMk/>
            <pc:sldMk cId="1303614106" sldId="262"/>
            <ac:inkMk id="2" creationId="{3DED49B2-F42C-4956-BC04-9FCA9E336B56}"/>
          </ac:inkMkLst>
        </pc:inkChg>
      </pc:sldChg>
      <pc:sldChg chg="addSp delSp mod">
        <pc:chgData name="Danilo Borquez Paredes" userId="4cf6673e-e8a8-4ddd-851d-6bf0086853e3" providerId="ADAL" clId="{047E42AD-259C-462F-984F-DE5840CFC7E5}" dt="2021-03-04T09:31:13.209" v="7" actId="478"/>
        <pc:sldMkLst>
          <pc:docMk/>
          <pc:sldMk cId="2104111099" sldId="264"/>
        </pc:sldMkLst>
        <pc:inkChg chg="add del">
          <ac:chgData name="Danilo Borquez Paredes" userId="4cf6673e-e8a8-4ddd-851d-6bf0086853e3" providerId="ADAL" clId="{047E42AD-259C-462F-984F-DE5840CFC7E5}" dt="2021-03-04T09:31:13.209" v="7" actId="478"/>
          <ac:inkMkLst>
            <pc:docMk/>
            <pc:sldMk cId="2104111099" sldId="264"/>
            <ac:inkMk id="11" creationId="{CAB2C8F1-8E25-40D3-B3E3-FDF8A26B3488}"/>
          </ac:inkMkLst>
        </pc:inkChg>
      </pc:sldChg>
      <pc:sldChg chg="addSp delSp mod">
        <pc:chgData name="Danilo Borquez Paredes" userId="4cf6673e-e8a8-4ddd-851d-6bf0086853e3" providerId="ADAL" clId="{047E42AD-259C-462F-984F-DE5840CFC7E5}" dt="2021-03-04T09:31:16.586" v="8" actId="478"/>
        <pc:sldMkLst>
          <pc:docMk/>
          <pc:sldMk cId="1621782704" sldId="265"/>
        </pc:sldMkLst>
        <pc:inkChg chg="add del">
          <ac:chgData name="Danilo Borquez Paredes" userId="4cf6673e-e8a8-4ddd-851d-6bf0086853e3" providerId="ADAL" clId="{047E42AD-259C-462F-984F-DE5840CFC7E5}" dt="2021-03-04T09:31:16.586" v="8" actId="478"/>
          <ac:inkMkLst>
            <pc:docMk/>
            <pc:sldMk cId="1621782704" sldId="265"/>
            <ac:inkMk id="20" creationId="{290C96D2-A71E-42E3-B919-50591218E0C9}"/>
          </ac:inkMkLst>
        </pc:inkChg>
      </pc:sldChg>
      <pc:sldChg chg="addSp delSp mod">
        <pc:chgData name="Danilo Borquez Paredes" userId="4cf6673e-e8a8-4ddd-851d-6bf0086853e3" providerId="ADAL" clId="{047E42AD-259C-462F-984F-DE5840CFC7E5}" dt="2021-03-04T09:31:19.889" v="9" actId="478"/>
        <pc:sldMkLst>
          <pc:docMk/>
          <pc:sldMk cId="1220880808" sldId="266"/>
        </pc:sldMkLst>
        <pc:inkChg chg="add del">
          <ac:chgData name="Danilo Borquez Paredes" userId="4cf6673e-e8a8-4ddd-851d-6bf0086853e3" providerId="ADAL" clId="{047E42AD-259C-462F-984F-DE5840CFC7E5}" dt="2021-03-04T09:31:19.889" v="9" actId="478"/>
          <ac:inkMkLst>
            <pc:docMk/>
            <pc:sldMk cId="1220880808" sldId="266"/>
            <ac:inkMk id="27" creationId="{433C1ED2-26CE-4FC8-87CB-02494F54D6AF}"/>
          </ac:inkMkLst>
        </pc:inkChg>
      </pc:sldChg>
      <pc:sldChg chg="addSp delSp mod">
        <pc:chgData name="Danilo Borquez Paredes" userId="4cf6673e-e8a8-4ddd-851d-6bf0086853e3" providerId="ADAL" clId="{047E42AD-259C-462F-984F-DE5840CFC7E5}" dt="2021-03-04T09:31:22.226" v="10" actId="478"/>
        <pc:sldMkLst>
          <pc:docMk/>
          <pc:sldMk cId="252637547" sldId="267"/>
        </pc:sldMkLst>
        <pc:inkChg chg="add del">
          <ac:chgData name="Danilo Borquez Paredes" userId="4cf6673e-e8a8-4ddd-851d-6bf0086853e3" providerId="ADAL" clId="{047E42AD-259C-462F-984F-DE5840CFC7E5}" dt="2021-03-04T09:31:22.226" v="10" actId="478"/>
          <ac:inkMkLst>
            <pc:docMk/>
            <pc:sldMk cId="252637547" sldId="267"/>
            <ac:inkMk id="31" creationId="{1657E017-0392-4F2C-870C-66BB7F1F8838}"/>
          </ac:inkMkLst>
        </pc:inkChg>
      </pc:sldChg>
      <pc:sldChg chg="addSp delSp mod">
        <pc:chgData name="Danilo Borquez Paredes" userId="4cf6673e-e8a8-4ddd-851d-6bf0086853e3" providerId="ADAL" clId="{047E42AD-259C-462F-984F-DE5840CFC7E5}" dt="2021-03-04T09:31:28.800" v="11" actId="478"/>
        <pc:sldMkLst>
          <pc:docMk/>
          <pc:sldMk cId="3433438528" sldId="270"/>
        </pc:sldMkLst>
        <pc:inkChg chg="add del">
          <ac:chgData name="Danilo Borquez Paredes" userId="4cf6673e-e8a8-4ddd-851d-6bf0086853e3" providerId="ADAL" clId="{047E42AD-259C-462F-984F-DE5840CFC7E5}" dt="2021-03-04T09:31:28.800" v="11" actId="478"/>
          <ac:inkMkLst>
            <pc:docMk/>
            <pc:sldMk cId="3433438528" sldId="270"/>
            <ac:inkMk id="33" creationId="{126B4258-7D7D-41E8-9D7C-CA4CD1E59F5D}"/>
          </ac:inkMkLst>
        </pc:inkChg>
      </pc:sldChg>
      <pc:sldChg chg="addSp delSp mod">
        <pc:chgData name="Danilo Borquez Paredes" userId="4cf6673e-e8a8-4ddd-851d-6bf0086853e3" providerId="ADAL" clId="{047E42AD-259C-462F-984F-DE5840CFC7E5}" dt="2021-03-04T09:31:32.373" v="12" actId="478"/>
        <pc:sldMkLst>
          <pc:docMk/>
          <pc:sldMk cId="967119178" sldId="271"/>
        </pc:sldMkLst>
        <pc:inkChg chg="add del">
          <ac:chgData name="Danilo Borquez Paredes" userId="4cf6673e-e8a8-4ddd-851d-6bf0086853e3" providerId="ADAL" clId="{047E42AD-259C-462F-984F-DE5840CFC7E5}" dt="2021-03-04T09:31:32.373" v="12" actId="478"/>
          <ac:inkMkLst>
            <pc:docMk/>
            <pc:sldMk cId="967119178" sldId="271"/>
            <ac:inkMk id="55" creationId="{4BA2ED1A-22EC-4F62-B778-47040D8805D6}"/>
          </ac:inkMkLst>
        </pc:inkChg>
      </pc:sldChg>
      <pc:sldChg chg="addSp delSp mod">
        <pc:chgData name="Danilo Borquez Paredes" userId="4cf6673e-e8a8-4ddd-851d-6bf0086853e3" providerId="ADAL" clId="{047E42AD-259C-462F-984F-DE5840CFC7E5}" dt="2021-03-04T09:31:34.751" v="13" actId="478"/>
        <pc:sldMkLst>
          <pc:docMk/>
          <pc:sldMk cId="56298075" sldId="272"/>
        </pc:sldMkLst>
        <pc:inkChg chg="add del">
          <ac:chgData name="Danilo Borquez Paredes" userId="4cf6673e-e8a8-4ddd-851d-6bf0086853e3" providerId="ADAL" clId="{047E42AD-259C-462F-984F-DE5840CFC7E5}" dt="2021-03-04T09:31:34.751" v="13" actId="478"/>
          <ac:inkMkLst>
            <pc:docMk/>
            <pc:sldMk cId="56298075" sldId="272"/>
            <ac:inkMk id="6" creationId="{86DA837D-73FF-45A0-A52C-90244D09B4DA}"/>
          </ac:inkMkLst>
        </pc:inkChg>
      </pc:sldChg>
      <pc:sldChg chg="addSp delSp mod">
        <pc:chgData name="Danilo Borquez Paredes" userId="4cf6673e-e8a8-4ddd-851d-6bf0086853e3" providerId="ADAL" clId="{047E42AD-259C-462F-984F-DE5840CFC7E5}" dt="2021-03-04T09:31:36.899" v="14" actId="478"/>
        <pc:sldMkLst>
          <pc:docMk/>
          <pc:sldMk cId="123471697" sldId="273"/>
        </pc:sldMkLst>
        <pc:inkChg chg="add del">
          <ac:chgData name="Danilo Borquez Paredes" userId="4cf6673e-e8a8-4ddd-851d-6bf0086853e3" providerId="ADAL" clId="{047E42AD-259C-462F-984F-DE5840CFC7E5}" dt="2021-03-04T09:31:36.899" v="14" actId="478"/>
          <ac:inkMkLst>
            <pc:docMk/>
            <pc:sldMk cId="123471697" sldId="273"/>
            <ac:inkMk id="6" creationId="{BA89D30E-D1C6-4AEF-9671-A8951B01AA58}"/>
          </ac:inkMkLst>
        </pc:inkChg>
      </pc:sldChg>
    </pc:docChg>
  </pc:docChgLst>
  <pc:docChgLst>
    <pc:chgData name="Danilo  Eduardo Borquez Paredes" userId="f7672ff8-f758-4983-b174-3e9dba56af4d" providerId="ADAL" clId="{77EE22FF-CC47-4502-98D9-EA177686A54B}"/>
    <pc:docChg chg="custSel addSld modSld">
      <pc:chgData name="Danilo  Eduardo Borquez Paredes" userId="f7672ff8-f758-4983-b174-3e9dba56af4d" providerId="ADAL" clId="{77EE22FF-CC47-4502-98D9-EA177686A54B}" dt="2021-08-02T12:15:31.416" v="192" actId="478"/>
      <pc:docMkLst>
        <pc:docMk/>
      </pc:docMkLst>
      <pc:sldChg chg="delSp modSp add mod">
        <pc:chgData name="Danilo  Eduardo Borquez Paredes" userId="f7672ff8-f758-4983-b174-3e9dba56af4d" providerId="ADAL" clId="{77EE22FF-CC47-4502-98D9-EA177686A54B}" dt="2021-08-02T12:15:31.416" v="192" actId="478"/>
        <pc:sldMkLst>
          <pc:docMk/>
          <pc:sldMk cId="81803779" sldId="274"/>
        </pc:sldMkLst>
        <pc:spChg chg="mod">
          <ac:chgData name="Danilo  Eduardo Borquez Paredes" userId="f7672ff8-f758-4983-b174-3e9dba56af4d" providerId="ADAL" clId="{77EE22FF-CC47-4502-98D9-EA177686A54B}" dt="2021-08-01T20:58:09.564" v="21" actId="20577"/>
          <ac:spMkLst>
            <pc:docMk/>
            <pc:sldMk cId="81803779" sldId="274"/>
            <ac:spMk id="2" creationId="{1414B347-D4A9-4286-B777-0A435E984B1E}"/>
          </ac:spMkLst>
        </pc:spChg>
        <pc:spChg chg="mod">
          <ac:chgData name="Danilo  Eduardo Borquez Paredes" userId="f7672ff8-f758-4983-b174-3e9dba56af4d" providerId="ADAL" clId="{77EE22FF-CC47-4502-98D9-EA177686A54B}" dt="2021-08-01T20:59:40.301" v="191" actId="20577"/>
          <ac:spMkLst>
            <pc:docMk/>
            <pc:sldMk cId="81803779" sldId="274"/>
            <ac:spMk id="3" creationId="{60AEBE7F-F4E6-461B-854C-74A93F076063}"/>
          </ac:spMkLst>
        </pc:spChg>
        <pc:spChg chg="del">
          <ac:chgData name="Danilo  Eduardo Borquez Paredes" userId="f7672ff8-f758-4983-b174-3e9dba56af4d" providerId="ADAL" clId="{77EE22FF-CC47-4502-98D9-EA177686A54B}" dt="2021-08-01T20:59:12.913" v="133" actId="478"/>
          <ac:spMkLst>
            <pc:docMk/>
            <pc:sldMk cId="81803779" sldId="274"/>
            <ac:spMk id="6" creationId="{D6921924-8AF7-439E-B9CF-10D558CB9111}"/>
          </ac:spMkLst>
        </pc:spChg>
        <pc:spChg chg="del">
          <ac:chgData name="Danilo  Eduardo Borquez Paredes" userId="f7672ff8-f758-4983-b174-3e9dba56af4d" providerId="ADAL" clId="{77EE22FF-CC47-4502-98D9-EA177686A54B}" dt="2021-08-02T12:15:31.416" v="192" actId="478"/>
          <ac:spMkLst>
            <pc:docMk/>
            <pc:sldMk cId="81803779" sldId="274"/>
            <ac:spMk id="7" creationId="{6706BDFE-9D97-42D0-81D8-C7C2C144691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9CC4CD-5FE0-486E-9737-1C247D5F4634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L"/>
        </a:p>
      </dgm:t>
    </dgm:pt>
    <dgm:pt modelId="{B39720A0-94B4-464F-BF84-16E61A4E67B0}">
      <dgm:prSet phldrT="[Texto]"/>
      <dgm:spPr/>
      <dgm:t>
        <a:bodyPr/>
        <a:lstStyle/>
        <a:p>
          <a:r>
            <a:rPr lang="es-CL"/>
            <a:t>Análisis de Algoritmos</a:t>
          </a:r>
        </a:p>
      </dgm:t>
    </dgm:pt>
    <dgm:pt modelId="{3F275B66-0F59-4615-B9F4-300B216A8CB4}" type="parTrans" cxnId="{D81402D6-849D-40E5-BB00-96A855FC4279}">
      <dgm:prSet/>
      <dgm:spPr/>
      <dgm:t>
        <a:bodyPr/>
        <a:lstStyle/>
        <a:p>
          <a:endParaRPr lang="es-CL"/>
        </a:p>
      </dgm:t>
    </dgm:pt>
    <dgm:pt modelId="{E655BA5F-F3A4-43FB-8772-7ECDBB3EB80A}" type="sibTrans" cxnId="{D81402D6-849D-40E5-BB00-96A855FC4279}">
      <dgm:prSet/>
      <dgm:spPr/>
      <dgm:t>
        <a:bodyPr/>
        <a:lstStyle/>
        <a:p>
          <a:endParaRPr lang="es-CL"/>
        </a:p>
      </dgm:t>
    </dgm:pt>
    <dgm:pt modelId="{6170944C-50E5-4260-B5B7-B002772E1067}">
      <dgm:prSet phldrT="[Texto]"/>
      <dgm:spPr/>
      <dgm:t>
        <a:bodyPr/>
        <a:lstStyle/>
        <a:p>
          <a:r>
            <a:rPr lang="es-CL"/>
            <a:t>Algoritmos</a:t>
          </a:r>
        </a:p>
      </dgm:t>
    </dgm:pt>
    <dgm:pt modelId="{603B84BA-0BD7-4CF5-B5C9-93966583ACA6}" type="parTrans" cxnId="{F5C1CC15-B453-4E98-96B9-5B89B02215A6}">
      <dgm:prSet/>
      <dgm:spPr/>
      <dgm:t>
        <a:bodyPr/>
        <a:lstStyle/>
        <a:p>
          <a:endParaRPr lang="es-CL"/>
        </a:p>
      </dgm:t>
    </dgm:pt>
    <dgm:pt modelId="{5D8C4BB9-1F3A-40CC-885C-1C4EE2B4A79B}" type="sibTrans" cxnId="{F5C1CC15-B453-4E98-96B9-5B89B02215A6}">
      <dgm:prSet/>
      <dgm:spPr/>
      <dgm:t>
        <a:bodyPr/>
        <a:lstStyle/>
        <a:p>
          <a:endParaRPr lang="es-CL"/>
        </a:p>
      </dgm:t>
    </dgm:pt>
    <dgm:pt modelId="{A85A3717-327F-47A9-B0D4-CCE822B3354E}">
      <dgm:prSet phldrT="[Texto]"/>
      <dgm:spPr/>
      <dgm:t>
        <a:bodyPr/>
        <a:lstStyle/>
        <a:p>
          <a:r>
            <a:rPr lang="es-CL" dirty="0"/>
            <a:t>Estructuras de datos</a:t>
          </a:r>
        </a:p>
      </dgm:t>
    </dgm:pt>
    <dgm:pt modelId="{BE739F3E-4893-4AF2-88E1-2E1EF12B5BFE}" type="parTrans" cxnId="{75054996-C65E-4566-A5D3-A35937AE3C19}">
      <dgm:prSet/>
      <dgm:spPr/>
      <dgm:t>
        <a:bodyPr/>
        <a:lstStyle/>
        <a:p>
          <a:endParaRPr lang="es-CL"/>
        </a:p>
      </dgm:t>
    </dgm:pt>
    <dgm:pt modelId="{A01F9EDC-2AB8-4AEC-BBF2-D18240A8C73C}" type="sibTrans" cxnId="{75054996-C65E-4566-A5D3-A35937AE3C19}">
      <dgm:prSet/>
      <dgm:spPr/>
      <dgm:t>
        <a:bodyPr/>
        <a:lstStyle/>
        <a:p>
          <a:endParaRPr lang="es-CL"/>
        </a:p>
      </dgm:t>
    </dgm:pt>
    <dgm:pt modelId="{6E310D89-6953-4962-9921-1CDBD6F92ABA}" type="pres">
      <dgm:prSet presAssocID="{229CC4CD-5FE0-486E-9737-1C247D5F4634}" presName="Name0" presStyleCnt="0">
        <dgm:presLayoutVars>
          <dgm:dir/>
          <dgm:animLvl val="lvl"/>
          <dgm:resizeHandles val="exact"/>
        </dgm:presLayoutVars>
      </dgm:prSet>
      <dgm:spPr/>
    </dgm:pt>
    <dgm:pt modelId="{2740AE85-7C74-48A3-BA01-DCE674557166}" type="pres">
      <dgm:prSet presAssocID="{B39720A0-94B4-464F-BF84-16E61A4E67B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E35C3F8-BD62-47E8-A106-34E113D61789}" type="pres">
      <dgm:prSet presAssocID="{E655BA5F-F3A4-43FB-8772-7ECDBB3EB80A}" presName="parTxOnlySpace" presStyleCnt="0"/>
      <dgm:spPr/>
    </dgm:pt>
    <dgm:pt modelId="{249D303C-ADBD-4076-9714-786EEE72869C}" type="pres">
      <dgm:prSet presAssocID="{6170944C-50E5-4260-B5B7-B002772E106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5EEC2C9-6EB1-4075-B6BF-A086AED6A3EA}" type="pres">
      <dgm:prSet presAssocID="{5D8C4BB9-1F3A-40CC-885C-1C4EE2B4A79B}" presName="parTxOnlySpace" presStyleCnt="0"/>
      <dgm:spPr/>
    </dgm:pt>
    <dgm:pt modelId="{2DC80ED7-9A3C-4B67-8CE9-E24489B6990F}" type="pres">
      <dgm:prSet presAssocID="{A85A3717-327F-47A9-B0D4-CCE822B3354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5C1CC15-B453-4E98-96B9-5B89B02215A6}" srcId="{229CC4CD-5FE0-486E-9737-1C247D5F4634}" destId="{6170944C-50E5-4260-B5B7-B002772E1067}" srcOrd="1" destOrd="0" parTransId="{603B84BA-0BD7-4CF5-B5C9-93966583ACA6}" sibTransId="{5D8C4BB9-1F3A-40CC-885C-1C4EE2B4A79B}"/>
    <dgm:cxn modelId="{A9999687-926C-42B1-8C61-D16319A62009}" type="presOf" srcId="{6170944C-50E5-4260-B5B7-B002772E1067}" destId="{249D303C-ADBD-4076-9714-786EEE72869C}" srcOrd="0" destOrd="0" presId="urn:microsoft.com/office/officeart/2005/8/layout/chevron1"/>
    <dgm:cxn modelId="{75054996-C65E-4566-A5D3-A35937AE3C19}" srcId="{229CC4CD-5FE0-486E-9737-1C247D5F4634}" destId="{A85A3717-327F-47A9-B0D4-CCE822B3354E}" srcOrd="2" destOrd="0" parTransId="{BE739F3E-4893-4AF2-88E1-2E1EF12B5BFE}" sibTransId="{A01F9EDC-2AB8-4AEC-BBF2-D18240A8C73C}"/>
    <dgm:cxn modelId="{4DF901B8-BEB8-45FD-90CF-37869AB39B72}" type="presOf" srcId="{B39720A0-94B4-464F-BF84-16E61A4E67B0}" destId="{2740AE85-7C74-48A3-BA01-DCE674557166}" srcOrd="0" destOrd="0" presId="urn:microsoft.com/office/officeart/2005/8/layout/chevron1"/>
    <dgm:cxn modelId="{906B0ABC-93C8-497A-A042-6321333FBDD9}" type="presOf" srcId="{229CC4CD-5FE0-486E-9737-1C247D5F4634}" destId="{6E310D89-6953-4962-9921-1CDBD6F92ABA}" srcOrd="0" destOrd="0" presId="urn:microsoft.com/office/officeart/2005/8/layout/chevron1"/>
    <dgm:cxn modelId="{D81402D6-849D-40E5-BB00-96A855FC4279}" srcId="{229CC4CD-5FE0-486E-9737-1C247D5F4634}" destId="{B39720A0-94B4-464F-BF84-16E61A4E67B0}" srcOrd="0" destOrd="0" parTransId="{3F275B66-0F59-4615-B9F4-300B216A8CB4}" sibTransId="{E655BA5F-F3A4-43FB-8772-7ECDBB3EB80A}"/>
    <dgm:cxn modelId="{259D72DE-A8FF-490C-8B70-80EA9DF438F1}" type="presOf" srcId="{A85A3717-327F-47A9-B0D4-CCE822B3354E}" destId="{2DC80ED7-9A3C-4B67-8CE9-E24489B6990F}" srcOrd="0" destOrd="0" presId="urn:microsoft.com/office/officeart/2005/8/layout/chevron1"/>
    <dgm:cxn modelId="{A67CC061-7B1F-42BE-BEF8-BBFA2730EA98}" type="presParOf" srcId="{6E310D89-6953-4962-9921-1CDBD6F92ABA}" destId="{2740AE85-7C74-48A3-BA01-DCE674557166}" srcOrd="0" destOrd="0" presId="urn:microsoft.com/office/officeart/2005/8/layout/chevron1"/>
    <dgm:cxn modelId="{0CB5F5C4-61B9-4C33-BB48-BAC98A1C3FC3}" type="presParOf" srcId="{6E310D89-6953-4962-9921-1CDBD6F92ABA}" destId="{FE35C3F8-BD62-47E8-A106-34E113D61789}" srcOrd="1" destOrd="0" presId="urn:microsoft.com/office/officeart/2005/8/layout/chevron1"/>
    <dgm:cxn modelId="{3CCFB910-E9A4-4B6F-8A55-EB298DC1B576}" type="presParOf" srcId="{6E310D89-6953-4962-9921-1CDBD6F92ABA}" destId="{249D303C-ADBD-4076-9714-786EEE72869C}" srcOrd="2" destOrd="0" presId="urn:microsoft.com/office/officeart/2005/8/layout/chevron1"/>
    <dgm:cxn modelId="{0C6D4117-3833-462D-AB87-DE28E94B4F30}" type="presParOf" srcId="{6E310D89-6953-4962-9921-1CDBD6F92ABA}" destId="{55EEC2C9-6EB1-4075-B6BF-A086AED6A3EA}" srcOrd="3" destOrd="0" presId="urn:microsoft.com/office/officeart/2005/8/layout/chevron1"/>
    <dgm:cxn modelId="{6CB64378-BC1D-4644-8F69-D24ECB6DEDB7}" type="presParOf" srcId="{6E310D89-6953-4962-9921-1CDBD6F92ABA}" destId="{2DC80ED7-9A3C-4B67-8CE9-E24489B6990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40AE85-7C74-48A3-BA01-DCE674557166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500" kern="1200"/>
            <a:t>Análisis de Algoritmos</a:t>
          </a:r>
        </a:p>
      </dsp:txBody>
      <dsp:txXfrm>
        <a:off x="753754" y="1424994"/>
        <a:ext cx="2252022" cy="1501348"/>
      </dsp:txXfrm>
    </dsp:sp>
    <dsp:sp modelId="{249D303C-ADBD-4076-9714-786EEE72869C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500" kern="1200"/>
            <a:t>Algoritmos</a:t>
          </a:r>
        </a:p>
      </dsp:txBody>
      <dsp:txXfrm>
        <a:off x="4131788" y="1424994"/>
        <a:ext cx="2252022" cy="1501348"/>
      </dsp:txXfrm>
    </dsp:sp>
    <dsp:sp modelId="{2DC80ED7-9A3C-4B67-8CE9-E24489B6990F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500" kern="1200" dirty="0"/>
            <a:t>Estructuras de datos</a:t>
          </a:r>
        </a:p>
      </dsp:txBody>
      <dsp:txXfrm>
        <a:off x="7509822" y="1424994"/>
        <a:ext cx="2252022" cy="1501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7727968-55C8-4625-9C39-430F9BB97C05}" type="datetimeFigureOut">
              <a:rPr lang="es-CL" smtClean="0"/>
              <a:t>07-03-23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E6736E1-D11F-4860-982A-2C607D195129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266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7D97-422A-EC4E-A9E6-5B072C82A35B}" type="datetimeFigureOut">
              <a:rPr lang="en-CL" smtClean="0"/>
              <a:t>07-03-23</a:t>
            </a:fld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851222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7D97-422A-EC4E-A9E6-5B072C82A35B}" type="datetimeFigureOut">
              <a:rPr lang="en-CL" smtClean="0"/>
              <a:t>07-03-23</a:t>
            </a:fld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703581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7D97-422A-EC4E-A9E6-5B072C82A35B}" type="datetimeFigureOut">
              <a:rPr lang="en-CL" smtClean="0"/>
              <a:t>07-03-23</a:t>
            </a:fld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848768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7D97-422A-EC4E-A9E6-5B072C82A35B}" type="datetimeFigureOut">
              <a:rPr lang="en-CL" smtClean="0"/>
              <a:t>07-03-23</a:t>
            </a:fld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971755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7D97-422A-EC4E-A9E6-5B072C82A35B}" type="datetimeFigureOut">
              <a:rPr lang="en-CL" smtClean="0"/>
              <a:t>07-03-23</a:t>
            </a:fld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706503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7D97-422A-EC4E-A9E6-5B072C82A35B}" type="datetimeFigureOut">
              <a:rPr lang="en-CL" smtClean="0"/>
              <a:t>07-03-23</a:t>
            </a:fld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912646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7D97-422A-EC4E-A9E6-5B072C82A35B}" type="datetimeFigureOut">
              <a:rPr lang="en-CL" smtClean="0"/>
              <a:t>07-03-23</a:t>
            </a:fld>
            <a:endParaRPr lang="en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5820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7D97-422A-EC4E-A9E6-5B072C82A35B}" type="datetimeFigureOut">
              <a:rPr lang="en-CL" smtClean="0"/>
              <a:t>07-03-23</a:t>
            </a:fld>
            <a:endParaRPr lang="en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416475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7D97-422A-EC4E-A9E6-5B072C82A35B}" type="datetimeFigureOut">
              <a:rPr lang="en-CL" smtClean="0"/>
              <a:t>07-03-23</a:t>
            </a:fld>
            <a:endParaRPr lang="en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655761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7D97-422A-EC4E-A9E6-5B072C82A35B}" type="datetimeFigureOut">
              <a:rPr lang="en-CL" smtClean="0"/>
              <a:t>07-03-23</a:t>
            </a:fld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80020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7D97-422A-EC4E-A9E6-5B072C82A35B}" type="datetimeFigureOut">
              <a:rPr lang="en-CL" smtClean="0"/>
              <a:t>07-03-23</a:t>
            </a:fld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956449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37D97-422A-EC4E-A9E6-5B072C82A35B}" type="datetimeFigureOut">
              <a:rPr lang="en-CL" smtClean="0"/>
              <a:t>07-03-23</a:t>
            </a:fld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  <p:pic>
        <p:nvPicPr>
          <p:cNvPr id="7" name="Picture 2" descr="Resultado de imagen para universidad adolfo ibañez logo">
            <a:extLst>
              <a:ext uri="{FF2B5EF4-FFF2-40B4-BE49-F238E27FC236}">
                <a16:creationId xmlns:a16="http://schemas.microsoft.com/office/drawing/2014/main" id="{1548B154-3A65-718F-EE53-4AE41E1BA2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065" y="36371"/>
            <a:ext cx="1533935" cy="57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89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repl.i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3305F-346E-4733-AE05-DB3727BFF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297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s-CL" dirty="0"/>
            </a:br>
            <a:br>
              <a:rPr lang="es-CL" dirty="0"/>
            </a:br>
            <a:r>
              <a:rPr lang="es-CL" dirty="0"/>
              <a:t>Introducción al curso</a:t>
            </a:r>
            <a:br>
              <a:rPr lang="es-CL" dirty="0"/>
            </a:br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A876F3-A995-4559-8DFE-BB00A66C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5091C9-5656-437E-8C7D-C6067C0C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716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Utilizar C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10</a:t>
            </a:fld>
            <a:endParaRPr lang="es-CL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77B55ED-2BFF-7C1B-A0F2-E1A30558B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CL" dirty="0"/>
          </a:p>
          <a:p>
            <a:r>
              <a:rPr lang="es-CL" dirty="0"/>
              <a:t>Durante el curso usaremos C vía la terminal o consola</a:t>
            </a:r>
          </a:p>
          <a:p>
            <a:r>
              <a:rPr lang="es-CL" dirty="0"/>
              <a:t>En sistemas Linux o Mac el compilador estándar </a:t>
            </a:r>
            <a:r>
              <a:rPr lang="es-CL" b="1" dirty="0" err="1"/>
              <a:t>gcc</a:t>
            </a:r>
            <a:r>
              <a:rPr lang="es-CL" dirty="0"/>
              <a:t> viene instalado por defecto, y se puede usar directamente vía terminal</a:t>
            </a:r>
          </a:p>
          <a:p>
            <a:r>
              <a:rPr lang="es-CL" dirty="0"/>
              <a:t>En sistemas Windows, puede usar algún IDE (por ejemplo Visual Studio </a:t>
            </a:r>
            <a:r>
              <a:rPr lang="es-CL" dirty="0" err="1"/>
              <a:t>Code</a:t>
            </a:r>
            <a:r>
              <a:rPr lang="es-CL" dirty="0"/>
              <a:t>) junto a alguna extensión para C/C++</a:t>
            </a:r>
          </a:p>
          <a:p>
            <a:r>
              <a:rPr lang="es-CL" dirty="0"/>
              <a:t>También puede usar el terminal de </a:t>
            </a:r>
            <a:r>
              <a:rPr lang="es-CL" dirty="0">
                <a:hlinkClick r:id="rId2"/>
              </a:rPr>
              <a:t>http://repl.it/</a:t>
            </a:r>
            <a:endParaRPr lang="es-CL" dirty="0"/>
          </a:p>
          <a:p>
            <a:pPr marL="0" indent="0">
              <a:buNone/>
            </a:pP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238756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Variables en C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11</a:t>
            </a:fld>
            <a:endParaRPr lang="es-C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FF2C4F-51B3-019E-58AF-DA05550A9808}"/>
              </a:ext>
            </a:extLst>
          </p:cNvPr>
          <p:cNvSpPr txBox="1"/>
          <p:nvPr/>
        </p:nvSpPr>
        <p:spPr>
          <a:xfrm>
            <a:off x="1090729" y="1896414"/>
            <a:ext cx="398354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800" dirty="0"/>
              <a:t>Cada variable en C tiene: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sz="2400" dirty="0"/>
              <a:t>Un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sz="2400" dirty="0"/>
              <a:t>Un valor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sz="2400" dirty="0"/>
              <a:t>Un </a:t>
            </a:r>
            <a:r>
              <a:rPr lang="en-CL" sz="2400" dirty="0">
                <a:solidFill>
                  <a:schemeClr val="accent2">
                    <a:lumMod val="75000"/>
                  </a:schemeClr>
                </a:solidFill>
              </a:rPr>
              <a:t>tipo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sz="2400" dirty="0"/>
              <a:t>Una </a:t>
            </a:r>
            <a:r>
              <a:rPr lang="en-CL" sz="2400" dirty="0">
                <a:solidFill>
                  <a:schemeClr val="accent6"/>
                </a:solidFill>
              </a:rPr>
              <a:t>dirección</a:t>
            </a:r>
            <a:r>
              <a:rPr lang="en-CL" sz="2400" dirty="0"/>
              <a:t> de memoria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6BBBE-B48B-5AD3-07BD-DAF4FF9850D3}"/>
              </a:ext>
            </a:extLst>
          </p:cNvPr>
          <p:cNvSpPr txBox="1"/>
          <p:nvPr/>
        </p:nvSpPr>
        <p:spPr>
          <a:xfrm>
            <a:off x="6301604" y="2265746"/>
            <a:ext cx="46179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800" dirty="0"/>
              <a:t>El </a:t>
            </a:r>
            <a:r>
              <a:rPr lang="en-CL" sz="2800" dirty="0">
                <a:solidFill>
                  <a:schemeClr val="accent2"/>
                </a:solidFill>
              </a:rPr>
              <a:t>tipo</a:t>
            </a:r>
            <a:r>
              <a:rPr lang="en-CL" sz="2800" dirty="0"/>
              <a:t> de una variable indica: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sz="2400" dirty="0"/>
              <a:t>Cómo la interpretamos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sz="2400" dirty="0"/>
              <a:t>Tamaño en memoria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F6E91B-4748-AF6A-D357-785159D20EDA}"/>
              </a:ext>
            </a:extLst>
          </p:cNvPr>
          <p:cNvSpPr txBox="1"/>
          <p:nvPr/>
        </p:nvSpPr>
        <p:spPr>
          <a:xfrm>
            <a:off x="1914890" y="4403381"/>
            <a:ext cx="87734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s-CL" sz="2800" dirty="0">
                <a:solidFill>
                  <a:srgbClr val="FF7E79"/>
                </a:solidFill>
              </a:rPr>
              <a:t>C es fuertemente tipado:</a:t>
            </a:r>
          </a:p>
          <a:p>
            <a:r>
              <a:rPr lang="es-CL" sz="2800" dirty="0"/>
              <a:t>A la hora de crear una variable debemos indicar su </a:t>
            </a:r>
            <a:r>
              <a:rPr lang="es-CL" sz="2800" dirty="0">
                <a:solidFill>
                  <a:schemeClr val="accent2">
                    <a:lumMod val="75000"/>
                  </a:schemeClr>
                </a:solidFill>
              </a:rPr>
              <a:t>tipo</a:t>
            </a:r>
            <a:r>
              <a:rPr lang="es-CL" sz="2800" dirty="0"/>
              <a:t>, </a:t>
            </a:r>
          </a:p>
          <a:p>
            <a:r>
              <a:rPr lang="es-CL" sz="2800" dirty="0"/>
              <a:t>el cual quedará fijo durante toda la ejecución del programa</a:t>
            </a:r>
          </a:p>
          <a:p>
            <a:endParaRPr lang="en-CL" sz="2800" dirty="0"/>
          </a:p>
        </p:txBody>
      </p:sp>
    </p:spTree>
    <p:extLst>
      <p:ext uri="{BB962C8B-B14F-4D97-AF65-F5344CB8AC3E}">
        <p14:creationId xmlns:p14="http://schemas.microsoft.com/office/powerpoint/2010/main" val="139959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Tipos en C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12</a:t>
            </a:fld>
            <a:endParaRPr lang="es-CL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2116C7B-C18C-FF65-0830-14DF0FB80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887288"/>
              </p:ext>
            </p:extLst>
          </p:nvPr>
        </p:nvGraphicFramePr>
        <p:xfrm>
          <a:off x="1854201" y="1994673"/>
          <a:ext cx="8345868" cy="3548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467">
                  <a:extLst>
                    <a:ext uri="{9D8B030D-6E8A-4147-A177-3AD203B41FA5}">
                      <a16:colId xmlns:a16="http://schemas.microsoft.com/office/drawing/2014/main" val="3297027486"/>
                    </a:ext>
                  </a:extLst>
                </a:gridCol>
                <a:gridCol w="2086467">
                  <a:extLst>
                    <a:ext uri="{9D8B030D-6E8A-4147-A177-3AD203B41FA5}">
                      <a16:colId xmlns:a16="http://schemas.microsoft.com/office/drawing/2014/main" val="3862102171"/>
                    </a:ext>
                  </a:extLst>
                </a:gridCol>
                <a:gridCol w="2086467">
                  <a:extLst>
                    <a:ext uri="{9D8B030D-6E8A-4147-A177-3AD203B41FA5}">
                      <a16:colId xmlns:a16="http://schemas.microsoft.com/office/drawing/2014/main" val="2249176289"/>
                    </a:ext>
                  </a:extLst>
                </a:gridCol>
                <a:gridCol w="2086467">
                  <a:extLst>
                    <a:ext uri="{9D8B030D-6E8A-4147-A177-3AD203B41FA5}">
                      <a16:colId xmlns:a16="http://schemas.microsoft.com/office/drawing/2014/main" val="1028537086"/>
                    </a:ext>
                  </a:extLst>
                </a:gridCol>
              </a:tblGrid>
              <a:tr h="566981"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Memoria (Bytes)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Interpretación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Imprimir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750175"/>
                  </a:ext>
                </a:extLst>
              </a:tr>
              <a:tr h="566981">
                <a:tc>
                  <a:txBody>
                    <a:bodyPr/>
                    <a:lstStyle/>
                    <a:p>
                      <a:r>
                        <a:rPr lang="en-CL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CL" dirty="0"/>
                        <a:t>úmero entero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%i o %d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999633"/>
                  </a:ext>
                </a:extLst>
              </a:tr>
              <a:tr h="566981">
                <a:tc>
                  <a:txBody>
                    <a:bodyPr/>
                    <a:lstStyle/>
                    <a:p>
                      <a:r>
                        <a:rPr lang="en-CL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CL" dirty="0"/>
                        <a:t>úmero entero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%li o %ld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767130"/>
                  </a:ext>
                </a:extLst>
              </a:tr>
              <a:tr h="566981">
                <a:tc>
                  <a:txBody>
                    <a:bodyPr/>
                    <a:lstStyle/>
                    <a:p>
                      <a:r>
                        <a:rPr lang="en-CL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Número con decimales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%f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32050"/>
                  </a:ext>
                </a:extLst>
              </a:tr>
              <a:tr h="566981">
                <a:tc>
                  <a:txBody>
                    <a:bodyPr/>
                    <a:lstStyle/>
                    <a:p>
                      <a:r>
                        <a:rPr lang="en-CL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Número con decimales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%lf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68990"/>
                  </a:ext>
                </a:extLst>
              </a:tr>
              <a:tr h="566981">
                <a:tc>
                  <a:txBody>
                    <a:bodyPr/>
                    <a:lstStyle/>
                    <a:p>
                      <a:r>
                        <a:rPr lang="en-CL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%c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9892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D84AC6C-6712-7A15-3887-E998F7F69D3B}"/>
              </a:ext>
            </a:extLst>
          </p:cNvPr>
          <p:cNvSpPr txBox="1"/>
          <p:nvPr/>
        </p:nvSpPr>
        <p:spPr>
          <a:xfrm>
            <a:off x="1094704" y="5808371"/>
            <a:ext cx="251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*Recordar 1 byte = 8 bits</a:t>
            </a:r>
          </a:p>
        </p:txBody>
      </p:sp>
    </p:spTree>
    <p:extLst>
      <p:ext uri="{BB962C8B-B14F-4D97-AF65-F5344CB8AC3E}">
        <p14:creationId xmlns:p14="http://schemas.microsoft.com/office/powerpoint/2010/main" val="304061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Tipo </a:t>
            </a:r>
            <a:r>
              <a:rPr lang="es-CL" dirty="0" err="1">
                <a:solidFill>
                  <a:schemeClr val="accent2"/>
                </a:solidFill>
              </a:rPr>
              <a:t>int</a:t>
            </a:r>
            <a:r>
              <a:rPr lang="es-CL" dirty="0"/>
              <a:t>: números enteros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9F736-FCB1-2EC8-F801-9959BD8BEF83}"/>
              </a:ext>
            </a:extLst>
          </p:cNvPr>
          <p:cNvSpPr txBox="1"/>
          <p:nvPr/>
        </p:nvSpPr>
        <p:spPr>
          <a:xfrm>
            <a:off x="838200" y="2197893"/>
            <a:ext cx="5586786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a = 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4502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 =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a);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Tamaño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a =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zu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bytes</a:t>
            </a:r>
            <a:r>
              <a:rPr lang="en-US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CL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DE8B5C-5F73-104D-189A-3DC71F5CCAB2}"/>
              </a:ext>
            </a:extLst>
          </p:cNvPr>
          <p:cNvSpPr txBox="1"/>
          <p:nvPr/>
        </p:nvSpPr>
        <p:spPr>
          <a:xfrm>
            <a:off x="838200" y="4961897"/>
            <a:ext cx="3266048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600" dirty="0">
                <a:solidFill>
                  <a:srgbClr val="2FFF12"/>
                </a:solidFill>
                <a:latin typeface="Andale Mono" panose="020B0509000000000004" pitchFamily="49" charset="0"/>
              </a:rPr>
              <a:t>a = 4502</a:t>
            </a:r>
          </a:p>
          <a:p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Tamaño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a = 4 bytes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076587-BC43-A048-841F-973F96E76FDD}"/>
              </a:ext>
            </a:extLst>
          </p:cNvPr>
          <p:cNvSpPr txBox="1"/>
          <p:nvPr/>
        </p:nvSpPr>
        <p:spPr>
          <a:xfrm>
            <a:off x="7239000" y="2561899"/>
            <a:ext cx="411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L" sz="2000" dirty="0"/>
              <a:t>Tamaño: 4 bytes (32 bits)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L" sz="2000" dirty="0"/>
              <a:t>Números positivos y negativos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L" sz="2000" dirty="0"/>
              <a:t>Rango:</a:t>
            </a:r>
            <a:br>
              <a:rPr lang="en-CL" sz="2000" dirty="0"/>
            </a:br>
            <a:r>
              <a:rPr lang="en-CL" sz="2000" dirty="0"/>
              <a:t>[</a:t>
            </a:r>
            <a:r>
              <a:rPr lang="en-US" dirty="0"/>
              <a:t>-2147483648,  2147483647]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L" sz="2000" dirty="0"/>
              <a:t>Para imprimir usar %i o %d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04800-3C56-A249-28A5-10C1A617D92D}"/>
              </a:ext>
            </a:extLst>
          </p:cNvPr>
          <p:cNvSpPr txBox="1"/>
          <p:nvPr/>
        </p:nvSpPr>
        <p:spPr>
          <a:xfrm>
            <a:off x="7115780" y="4689030"/>
            <a:ext cx="40413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rgbClr val="FF7E79"/>
                </a:solidFill>
              </a:rPr>
              <a:t>Ojo: </a:t>
            </a:r>
            <a:br>
              <a:rPr lang="en-CL" dirty="0">
                <a:solidFill>
                  <a:srgbClr val="FF7E79"/>
                </a:solidFill>
              </a:rPr>
            </a:br>
            <a:r>
              <a:rPr lang="en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sizeof retorna un tipo propio size_t, </a:t>
            </a:r>
          </a:p>
          <a:p>
            <a:r>
              <a:rPr lang="en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 cual es típicamente un unsigned long </a:t>
            </a:r>
            <a:br>
              <a:rPr lang="en-CL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(%zu para imprimir)</a:t>
            </a:r>
          </a:p>
        </p:txBody>
      </p:sp>
    </p:spTree>
    <p:extLst>
      <p:ext uri="{BB962C8B-B14F-4D97-AF65-F5344CB8AC3E}">
        <p14:creationId xmlns:p14="http://schemas.microsoft.com/office/powerpoint/2010/main" val="204140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Tipo </a:t>
            </a:r>
            <a:r>
              <a:rPr lang="es-CL" dirty="0" err="1">
                <a:solidFill>
                  <a:schemeClr val="accent2"/>
                </a:solidFill>
              </a:rPr>
              <a:t>float</a:t>
            </a:r>
            <a:r>
              <a:rPr lang="es-CL" dirty="0"/>
              <a:t>: números con decimales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9F736-FCB1-2EC8-F801-9959BD8BEF83}"/>
              </a:ext>
            </a:extLst>
          </p:cNvPr>
          <p:cNvSpPr txBox="1"/>
          <p:nvPr/>
        </p:nvSpPr>
        <p:spPr>
          <a:xfrm>
            <a:off x="838200" y="2197893"/>
            <a:ext cx="5801588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b = 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2.63569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 =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%f</a:t>
            </a:r>
            <a:r>
              <a:rPr lang="en-US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b);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Tamaño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b =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zu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bytes</a:t>
            </a:r>
            <a:r>
              <a:rPr lang="en-US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CL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DE8B5C-5F73-104D-189A-3DC71F5CCAB2}"/>
              </a:ext>
            </a:extLst>
          </p:cNvPr>
          <p:cNvSpPr txBox="1"/>
          <p:nvPr/>
        </p:nvSpPr>
        <p:spPr>
          <a:xfrm>
            <a:off x="838200" y="4922365"/>
            <a:ext cx="3266048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600" dirty="0">
                <a:solidFill>
                  <a:srgbClr val="2FFF12"/>
                </a:solidFill>
                <a:latin typeface="Andale Mono" panose="020B0509000000000004" pitchFamily="49" charset="0"/>
              </a:rPr>
              <a:t>b = </a:t>
            </a:r>
            <a:r>
              <a:rPr lang="en-CL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2.635690</a:t>
            </a:r>
            <a:endParaRPr lang="en-US" sz="1600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Tamaño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b = 4 bytes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076587-BC43-A048-841F-973F96E76FDD}"/>
              </a:ext>
            </a:extLst>
          </p:cNvPr>
          <p:cNvSpPr txBox="1"/>
          <p:nvPr/>
        </p:nvSpPr>
        <p:spPr>
          <a:xfrm>
            <a:off x="7239000" y="2953682"/>
            <a:ext cx="411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L" sz="2000" dirty="0"/>
              <a:t>Tamaño: 4 bytes (32 bits)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L" sz="2000" dirty="0"/>
              <a:t>Números positivos y negativos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L" sz="2000" dirty="0"/>
              <a:t>Rango positivo aproximado:</a:t>
            </a:r>
            <a:br>
              <a:rPr lang="en-CL" sz="2000" dirty="0"/>
            </a:br>
            <a:r>
              <a:rPr lang="en-CL" sz="2000" dirty="0"/>
              <a:t>[1.2x10</a:t>
            </a:r>
            <a:r>
              <a:rPr lang="en-CL" sz="2000" baseline="30000" dirty="0"/>
              <a:t>-38</a:t>
            </a:r>
            <a:r>
              <a:rPr lang="en-CL" sz="2000" dirty="0"/>
              <a:t>, 3.4x10</a:t>
            </a:r>
            <a:r>
              <a:rPr lang="en-CL" sz="2000" baseline="30000" dirty="0"/>
              <a:t>38</a:t>
            </a:r>
            <a:r>
              <a:rPr lang="en-CL" sz="2000" dirty="0"/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L" sz="2000" dirty="0"/>
              <a:t>Para imprimir usar %f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738C2-0521-835A-8E36-A289DED09EC3}"/>
              </a:ext>
            </a:extLst>
          </p:cNvPr>
          <p:cNvSpPr txBox="1"/>
          <p:nvPr/>
        </p:nvSpPr>
        <p:spPr>
          <a:xfrm>
            <a:off x="6908800" y="4855070"/>
            <a:ext cx="495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dirty="0">
                <a:solidFill>
                  <a:srgbClr val="FF7E79"/>
                </a:solidFill>
              </a:rPr>
              <a:t>Ojo: </a:t>
            </a:r>
            <a:br>
              <a:rPr lang="en-CL" dirty="0">
                <a:solidFill>
                  <a:srgbClr val="FF7E79"/>
                </a:solidFill>
              </a:rPr>
            </a:br>
            <a:r>
              <a:rPr lang="en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Existen macros que indican los límites de los tipos:</a:t>
            </a:r>
          </a:p>
          <a:p>
            <a:r>
              <a:rPr lang="en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INT_MAX, INT_MIN, LONG_MAX,… (&lt;limits.h&gt;)</a:t>
            </a:r>
          </a:p>
          <a:p>
            <a:r>
              <a:rPr lang="en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FLT_MIN, FLT_MAX, DBL_MAX,... (&lt;float.h&gt;)</a:t>
            </a:r>
          </a:p>
        </p:txBody>
      </p:sp>
    </p:spTree>
    <p:extLst>
      <p:ext uri="{BB962C8B-B14F-4D97-AF65-F5344CB8AC3E}">
        <p14:creationId xmlns:p14="http://schemas.microsoft.com/office/powerpoint/2010/main" val="100770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Tipo </a:t>
            </a:r>
            <a:r>
              <a:rPr lang="es-CL" dirty="0" err="1">
                <a:solidFill>
                  <a:schemeClr val="accent2"/>
                </a:solidFill>
              </a:rPr>
              <a:t>char</a:t>
            </a:r>
            <a:r>
              <a:rPr lang="es-CL" dirty="0"/>
              <a:t>: caracteres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9F736-FCB1-2EC8-F801-9959BD8BEF83}"/>
              </a:ext>
            </a:extLst>
          </p:cNvPr>
          <p:cNvSpPr txBox="1"/>
          <p:nvPr/>
        </p:nvSpPr>
        <p:spPr>
          <a:xfrm>
            <a:off x="838200" y="2197893"/>
            <a:ext cx="5694188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char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 = 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'u'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 =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%c</a:t>
            </a:r>
            <a:r>
              <a:rPr lang="en-US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c);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Tamaño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c =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zu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bytes</a:t>
            </a:r>
            <a:r>
              <a:rPr lang="en-US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r>
              <a:rPr lang="en-US" sz="1400" dirty="0">
                <a:solidFill>
                  <a:srgbClr val="C586C0"/>
                </a:solidFill>
                <a:latin typeface="Menlo" panose="020B0609030804020204" pitchFamily="49" charset="0"/>
              </a:rPr>
              <a:t>	</a:t>
            </a:r>
            <a:r>
              <a:rPr lang="en-US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CL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DE8B5C-5F73-104D-189A-3DC71F5CCAB2}"/>
              </a:ext>
            </a:extLst>
          </p:cNvPr>
          <p:cNvSpPr txBox="1"/>
          <p:nvPr/>
        </p:nvSpPr>
        <p:spPr>
          <a:xfrm>
            <a:off x="838200" y="4908064"/>
            <a:ext cx="3266048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600" dirty="0">
                <a:solidFill>
                  <a:srgbClr val="2FFF12"/>
                </a:solidFill>
                <a:latin typeface="Andale Mono" panose="020B0509000000000004" pitchFamily="49" charset="0"/>
              </a:rPr>
              <a:t>c = </a:t>
            </a:r>
            <a:r>
              <a:rPr lang="es-E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u</a:t>
            </a:r>
            <a:endParaRPr lang="en-US" sz="1600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Tamaño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c = 1 bytes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076587-BC43-A048-841F-973F96E76FDD}"/>
              </a:ext>
            </a:extLst>
          </p:cNvPr>
          <p:cNvSpPr txBox="1"/>
          <p:nvPr/>
        </p:nvSpPr>
        <p:spPr>
          <a:xfrm>
            <a:off x="7239000" y="2953682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L" sz="2000" dirty="0"/>
              <a:t>Tamaño: 1 byte (8 bits)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L" sz="2000" dirty="0"/>
              <a:t>Codificación según ASCII básico</a:t>
            </a:r>
            <a:br>
              <a:rPr lang="en-CL" sz="2000" dirty="0"/>
            </a:br>
            <a:r>
              <a:rPr lang="en-CL" sz="2000" dirty="0"/>
              <a:t>(128 caracteres)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L" sz="2000" dirty="0"/>
              <a:t>Para imprimir usar %c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293F4-2A6D-FB25-F2E4-3C3174F73118}"/>
              </a:ext>
            </a:extLst>
          </p:cNvPr>
          <p:cNvSpPr txBox="1"/>
          <p:nvPr/>
        </p:nvSpPr>
        <p:spPr>
          <a:xfrm>
            <a:off x="6693794" y="4908064"/>
            <a:ext cx="50002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dirty="0">
                <a:solidFill>
                  <a:srgbClr val="FF7E79"/>
                </a:solidFill>
              </a:rPr>
              <a:t>Ojo: </a:t>
            </a:r>
            <a:br>
              <a:rPr lang="en-CL" dirty="0">
                <a:solidFill>
                  <a:srgbClr val="FF7E79"/>
                </a:solidFill>
              </a:rPr>
            </a:br>
            <a:r>
              <a:rPr lang="en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 char se define </a:t>
            </a:r>
            <a:r>
              <a:rPr lang="en-CL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siempre</a:t>
            </a:r>
            <a:r>
              <a:rPr lang="en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 comillas simples.</a:t>
            </a:r>
            <a:br>
              <a:rPr lang="en-CL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Pruebe qué pasa con las comillas dobles</a:t>
            </a:r>
          </a:p>
        </p:txBody>
      </p:sp>
    </p:spTree>
    <p:extLst>
      <p:ext uri="{BB962C8B-B14F-4D97-AF65-F5344CB8AC3E}">
        <p14:creationId xmlns:p14="http://schemas.microsoft.com/office/powerpoint/2010/main" val="2116614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Casting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16</a:t>
            </a:fld>
            <a:endParaRPr lang="es-CL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77B55ED-2BFF-7C1B-A0F2-E1A30558B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79308"/>
          </a:xfrm>
        </p:spPr>
        <p:txBody>
          <a:bodyPr>
            <a:normAutofit fontScale="92500" lnSpcReduction="10000"/>
          </a:bodyPr>
          <a:lstStyle/>
          <a:p>
            <a:r>
              <a:rPr lang="es-CL" dirty="0"/>
              <a:t>Es posible interpretar el tipo de una variable como otro tipo (</a:t>
            </a:r>
            <a:r>
              <a:rPr lang="es-CL" dirty="0">
                <a:solidFill>
                  <a:schemeClr val="accent2"/>
                </a:solidFill>
              </a:rPr>
              <a:t>Casting</a:t>
            </a:r>
            <a:r>
              <a:rPr lang="es-CL" dirty="0"/>
              <a:t>)</a:t>
            </a:r>
            <a:br>
              <a:rPr lang="es-CL" dirty="0"/>
            </a:br>
            <a:r>
              <a:rPr lang="es-C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Ojo: no le estamos cambiando el tipo a la variable!</a:t>
            </a:r>
          </a:p>
          <a:p>
            <a:r>
              <a:rPr lang="es-CL" dirty="0"/>
              <a:t>El casting puede ser implícito o explícito</a:t>
            </a:r>
            <a:br>
              <a:rPr lang="es-CL" dirty="0"/>
            </a:br>
            <a:r>
              <a:rPr lang="es-C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Para casting explícito se usa </a:t>
            </a:r>
            <a:r>
              <a:rPr lang="es-CL" sz="240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s-CL" sz="2400" b="1" dirty="0" err="1">
                <a:solidFill>
                  <a:schemeClr val="accent2">
                    <a:lumMod val="75000"/>
                  </a:schemeClr>
                </a:solidFill>
              </a:rPr>
              <a:t>type</a:t>
            </a:r>
            <a:r>
              <a:rPr lang="es-CL" sz="2400" b="1" dirty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es-C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donde </a:t>
            </a:r>
            <a:r>
              <a:rPr lang="es-CL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type</a:t>
            </a:r>
            <a:r>
              <a:rPr lang="es-C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es el nuevo tipo</a:t>
            </a:r>
          </a:p>
          <a:p>
            <a:r>
              <a:rPr lang="es-CL" dirty="0"/>
              <a:t>El cambio puede ser de un tipo más general a uno menos general (puede haber perdida de información), o viceversa</a:t>
            </a:r>
          </a:p>
          <a:p>
            <a:r>
              <a:rPr lang="es-CL" dirty="0"/>
              <a:t>Un ejemplo común de casting es cuando tenemos expresiones que involucran variables de distinto tipo. </a:t>
            </a:r>
            <a:br>
              <a:rPr lang="es-CL" dirty="0"/>
            </a:br>
            <a:r>
              <a:rPr lang="es-CL" dirty="0"/>
              <a:t>Para evaluar la expresión todas las variables se interpretan con el tipo</a:t>
            </a:r>
            <a:br>
              <a:rPr lang="es-CL" dirty="0"/>
            </a:br>
            <a:r>
              <a:rPr lang="es-CL" dirty="0">
                <a:solidFill>
                  <a:srgbClr val="0070C0"/>
                </a:solidFill>
              </a:rPr>
              <a:t>más general</a:t>
            </a:r>
          </a:p>
          <a:p>
            <a:endParaRPr lang="es-CL" dirty="0"/>
          </a:p>
          <a:p>
            <a:pPr marL="0" indent="0">
              <a:buNone/>
            </a:pPr>
            <a:endParaRPr lang="es-C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71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Casting: ejemplos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17</a:t>
            </a:fld>
            <a:endParaRPr lang="es-CL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77B55ED-2BFF-7C1B-A0F2-E1A30558B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7423"/>
          </a:xfrm>
        </p:spPr>
        <p:txBody>
          <a:bodyPr/>
          <a:lstStyle/>
          <a:p>
            <a:r>
              <a:rPr lang="es-CL" dirty="0"/>
              <a:t>Casting de </a:t>
            </a:r>
            <a:r>
              <a:rPr lang="es-CL" dirty="0" err="1"/>
              <a:t>float</a:t>
            </a:r>
            <a:r>
              <a:rPr lang="es-CL" dirty="0"/>
              <a:t> a </a:t>
            </a:r>
            <a:r>
              <a:rPr lang="es-CL" dirty="0" err="1"/>
              <a:t>int</a:t>
            </a:r>
            <a:r>
              <a:rPr lang="es-CL" dirty="0"/>
              <a:t> (en este caso se pierde información)</a:t>
            </a:r>
            <a:endParaRPr lang="es-C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CAB28-31D5-1ED7-E251-4CF3F9520398}"/>
              </a:ext>
            </a:extLst>
          </p:cNvPr>
          <p:cNvSpPr txBox="1"/>
          <p:nvPr/>
        </p:nvSpPr>
        <p:spPr>
          <a:xfrm>
            <a:off x="3057347" y="2787985"/>
            <a:ext cx="6077305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 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64.1587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f;</a:t>
            </a:r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casting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implícito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j = 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f;</a:t>
            </a:r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casting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explícito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%f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, j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f,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j);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3B44E-EF0C-351A-42B8-9BECDAA19AE5}"/>
              </a:ext>
            </a:extLst>
          </p:cNvPr>
          <p:cNvSpPr txBox="1"/>
          <p:nvPr/>
        </p:nvSpPr>
        <p:spPr>
          <a:xfrm>
            <a:off x="4038599" y="5310831"/>
            <a:ext cx="41148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f = 64.158699,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i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= 64, j = 64</a:t>
            </a:r>
          </a:p>
        </p:txBody>
      </p:sp>
    </p:spTree>
    <p:extLst>
      <p:ext uri="{BB962C8B-B14F-4D97-AF65-F5344CB8AC3E}">
        <p14:creationId xmlns:p14="http://schemas.microsoft.com/office/powerpoint/2010/main" val="3917869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Casting: ejemplos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18</a:t>
            </a:fld>
            <a:endParaRPr lang="es-CL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77B55ED-2BFF-7C1B-A0F2-E1A30558B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7423"/>
          </a:xfrm>
        </p:spPr>
        <p:txBody>
          <a:bodyPr/>
          <a:lstStyle/>
          <a:p>
            <a:r>
              <a:rPr lang="es-CL" dirty="0"/>
              <a:t>Casting de </a:t>
            </a:r>
            <a:r>
              <a:rPr lang="es-CL" dirty="0" err="1"/>
              <a:t>int</a:t>
            </a:r>
            <a:r>
              <a:rPr lang="es-CL" dirty="0"/>
              <a:t> a </a:t>
            </a:r>
            <a:r>
              <a:rPr lang="es-CL" dirty="0" err="1"/>
              <a:t>float</a:t>
            </a:r>
            <a:r>
              <a:rPr lang="es-CL" dirty="0"/>
              <a:t> (en este caso no perdemos información) </a:t>
            </a:r>
            <a:endParaRPr lang="es-C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CAB28-31D5-1ED7-E251-4CF3F9520398}"/>
              </a:ext>
            </a:extLst>
          </p:cNvPr>
          <p:cNvSpPr txBox="1"/>
          <p:nvPr/>
        </p:nvSpPr>
        <p:spPr>
          <a:xfrm>
            <a:off x="3057347" y="2851709"/>
            <a:ext cx="6077305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64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casting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implícito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g = 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casting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explícito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, f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%f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, g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%f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f, g);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3B44E-EF0C-351A-42B8-9BECDAA19AE5}"/>
              </a:ext>
            </a:extLst>
          </p:cNvPr>
          <p:cNvSpPr txBox="1"/>
          <p:nvPr/>
        </p:nvSpPr>
        <p:spPr>
          <a:xfrm>
            <a:off x="3754965" y="5342693"/>
            <a:ext cx="4682067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i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= 64, f = 64.000000, g = 64.000000</a:t>
            </a:r>
          </a:p>
        </p:txBody>
      </p:sp>
    </p:spTree>
    <p:extLst>
      <p:ext uri="{BB962C8B-B14F-4D97-AF65-F5344CB8AC3E}">
        <p14:creationId xmlns:p14="http://schemas.microsoft.com/office/powerpoint/2010/main" val="3535449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Casting: ejemplos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19</a:t>
            </a:fld>
            <a:endParaRPr lang="es-CL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77B55ED-2BFF-7C1B-A0F2-E1A30558B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7423"/>
          </a:xfrm>
        </p:spPr>
        <p:txBody>
          <a:bodyPr/>
          <a:lstStyle/>
          <a:p>
            <a:r>
              <a:rPr lang="es-CL" dirty="0"/>
              <a:t>Casting de </a:t>
            </a:r>
            <a:r>
              <a:rPr lang="es-CL" dirty="0" err="1"/>
              <a:t>int</a:t>
            </a:r>
            <a:r>
              <a:rPr lang="es-CL" dirty="0"/>
              <a:t> a </a:t>
            </a:r>
            <a:r>
              <a:rPr lang="es-CL" dirty="0" err="1"/>
              <a:t>char</a:t>
            </a:r>
            <a:endParaRPr lang="es-C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CAB28-31D5-1ED7-E251-4CF3F9520398}"/>
              </a:ext>
            </a:extLst>
          </p:cNvPr>
          <p:cNvSpPr txBox="1"/>
          <p:nvPr/>
        </p:nvSpPr>
        <p:spPr>
          <a:xfrm>
            <a:off x="3649433" y="2835708"/>
            <a:ext cx="4893130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64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char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, c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%c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c);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3B44E-EF0C-351A-42B8-9BECDAA19AE5}"/>
              </a:ext>
            </a:extLst>
          </p:cNvPr>
          <p:cNvSpPr txBox="1"/>
          <p:nvPr/>
        </p:nvSpPr>
        <p:spPr>
          <a:xfrm>
            <a:off x="4646080" y="5211582"/>
            <a:ext cx="2899835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i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= 64, c = @</a:t>
            </a:r>
          </a:p>
        </p:txBody>
      </p:sp>
    </p:spTree>
    <p:extLst>
      <p:ext uri="{BB962C8B-B14F-4D97-AF65-F5344CB8AC3E}">
        <p14:creationId xmlns:p14="http://schemas.microsoft.com/office/powerpoint/2010/main" val="234222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D2BFD-0E16-4B9E-9812-F9CD34AC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Lo que estudiaremos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0D7CB570-1D0C-427C-954F-2FCC141FD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301747"/>
              </p:ext>
            </p:extLst>
          </p:nvPr>
        </p:nvGraphicFramePr>
        <p:xfrm>
          <a:off x="838200" y="134910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2F43E3-B245-4831-AF23-B6F06F90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56E54C-507A-4353-A2C5-70AF2FF6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</a:t>
            </a:fld>
            <a:endParaRPr lang="es-CL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6AA0392-B574-16EA-2F1C-132E14EFAE46}"/>
              </a:ext>
            </a:extLst>
          </p:cNvPr>
          <p:cNvGrpSpPr/>
          <p:nvPr/>
        </p:nvGrpSpPr>
        <p:grpSpPr>
          <a:xfrm>
            <a:off x="838200" y="4353060"/>
            <a:ext cx="10515600" cy="702378"/>
            <a:chOff x="6759148" y="1424994"/>
            <a:chExt cx="3753370" cy="1501348"/>
          </a:xfrm>
        </p:grpSpPr>
        <p:sp>
          <p:nvSpPr>
            <p:cNvPr id="7" name="Chevron 6">
              <a:extLst>
                <a:ext uri="{FF2B5EF4-FFF2-40B4-BE49-F238E27FC236}">
                  <a16:creationId xmlns:a16="http://schemas.microsoft.com/office/drawing/2014/main" id="{CA4B6E72-AFD9-44E9-DEF0-FE0E3938075B}"/>
                </a:ext>
              </a:extLst>
            </p:cNvPr>
            <p:cNvSpPr/>
            <p:nvPr/>
          </p:nvSpPr>
          <p:spPr>
            <a:xfrm>
              <a:off x="6759148" y="1424994"/>
              <a:ext cx="3753370" cy="1501348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L" dirty="0"/>
            </a:p>
          </p:txBody>
        </p:sp>
        <p:sp>
          <p:nvSpPr>
            <p:cNvPr id="8" name="Chevron 4">
              <a:extLst>
                <a:ext uri="{FF2B5EF4-FFF2-40B4-BE49-F238E27FC236}">
                  <a16:creationId xmlns:a16="http://schemas.microsoft.com/office/drawing/2014/main" id="{F4AD34DE-372E-6CA4-8196-5E81FA2091A4}"/>
                </a:ext>
              </a:extLst>
            </p:cNvPr>
            <p:cNvSpPr txBox="1"/>
            <p:nvPr/>
          </p:nvSpPr>
          <p:spPr>
            <a:xfrm>
              <a:off x="7509822" y="1424994"/>
              <a:ext cx="2252022" cy="15013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018" tIns="46673" rIns="46673" bIns="46673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L" sz="3500" kern="1200" dirty="0"/>
                <a:t>El lenguaje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0566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Casting: ejemplos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20</a:t>
            </a:fld>
            <a:endParaRPr lang="es-CL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77B55ED-2BFF-7C1B-A0F2-E1A30558B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7423"/>
          </a:xfrm>
        </p:spPr>
        <p:txBody>
          <a:bodyPr>
            <a:normAutofit lnSpcReduction="10000"/>
          </a:bodyPr>
          <a:lstStyle/>
          <a:p>
            <a:r>
              <a:rPr lang="es-CL" sz="2400" dirty="0"/>
              <a:t>La división de </a:t>
            </a:r>
            <a:r>
              <a:rPr lang="es-CL" sz="2400" dirty="0" err="1"/>
              <a:t>ints</a:t>
            </a:r>
            <a:r>
              <a:rPr lang="es-CL" sz="2400" dirty="0"/>
              <a:t> siempre entrega </a:t>
            </a:r>
            <a:r>
              <a:rPr lang="es-CL" sz="2400" dirty="0" err="1"/>
              <a:t>ints</a:t>
            </a:r>
            <a:r>
              <a:rPr lang="es-CL" sz="2400" dirty="0"/>
              <a:t>!</a:t>
            </a:r>
          </a:p>
          <a:p>
            <a:r>
              <a:rPr lang="es-CL" sz="2400" dirty="0"/>
              <a:t>Para obtener </a:t>
            </a:r>
            <a:r>
              <a:rPr lang="es-CL" sz="2400" dirty="0" err="1"/>
              <a:t>floats</a:t>
            </a:r>
            <a:r>
              <a:rPr lang="es-CL" sz="2400" dirty="0"/>
              <a:t> hay que hacer casting de algunas de las variables</a:t>
            </a:r>
          </a:p>
          <a:p>
            <a:pPr marL="0" indent="0">
              <a:buNone/>
            </a:pPr>
            <a:endParaRPr lang="es-C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CAB28-31D5-1ED7-E251-4CF3F9520398}"/>
              </a:ext>
            </a:extLst>
          </p:cNvPr>
          <p:cNvSpPr txBox="1"/>
          <p:nvPr/>
        </p:nvSpPr>
        <p:spPr>
          <a:xfrm>
            <a:off x="838200" y="2863560"/>
            <a:ext cx="489313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endParaRPr lang="en-US" sz="1600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64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j 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 j;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%f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f);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3B44E-EF0C-351A-42B8-9BECDAA19AE5}"/>
              </a:ext>
            </a:extLst>
          </p:cNvPr>
          <p:cNvSpPr txBox="1"/>
          <p:nvPr/>
        </p:nvSpPr>
        <p:spPr>
          <a:xfrm>
            <a:off x="1259114" y="5348617"/>
            <a:ext cx="2899835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6.000000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2F29E7-169E-6816-7DCE-CFBC333F136C}"/>
              </a:ext>
            </a:extLst>
          </p:cNvPr>
          <p:cNvSpPr txBox="1"/>
          <p:nvPr/>
        </p:nvSpPr>
        <p:spPr>
          <a:xfrm>
            <a:off x="6460672" y="2875154"/>
            <a:ext cx="489313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64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	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j 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 = 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 j;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%f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f);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1A0C21-BCF6-EFD5-F79B-A5556A3201C5}"/>
              </a:ext>
            </a:extLst>
          </p:cNvPr>
          <p:cNvSpPr txBox="1"/>
          <p:nvPr/>
        </p:nvSpPr>
        <p:spPr>
          <a:xfrm>
            <a:off x="7338180" y="5348617"/>
            <a:ext cx="2899835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CL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6.400000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EA91DA-6E30-8EEA-88B4-EF7179FD3DB7}"/>
              </a:ext>
            </a:extLst>
          </p:cNvPr>
          <p:cNvSpPr txBox="1"/>
          <p:nvPr/>
        </p:nvSpPr>
        <p:spPr>
          <a:xfrm>
            <a:off x="4236303" y="556008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800" dirty="0"/>
              <a:t>😱</a:t>
            </a:r>
          </a:p>
        </p:txBody>
      </p:sp>
    </p:spTree>
    <p:extLst>
      <p:ext uri="{BB962C8B-B14F-4D97-AF65-F5344CB8AC3E}">
        <p14:creationId xmlns:p14="http://schemas.microsoft.com/office/powerpoint/2010/main" val="376667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3" grpId="0" animBg="1"/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Typedef</a:t>
            </a:r>
            <a:r>
              <a:rPr lang="es-CL" dirty="0"/>
              <a:t>: alias para tipos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21</a:t>
            </a:fld>
            <a:endParaRPr lang="es-CL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77B55ED-2BFF-7C1B-A0F2-E1A30558B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7423"/>
          </a:xfrm>
        </p:spPr>
        <p:txBody>
          <a:bodyPr>
            <a:normAutofit fontScale="85000" lnSpcReduction="20000"/>
          </a:bodyPr>
          <a:lstStyle/>
          <a:p>
            <a:r>
              <a:rPr lang="es-CL" sz="3000" dirty="0"/>
              <a:t>Es posible definir un alias para un tipo con </a:t>
            </a:r>
            <a:r>
              <a:rPr lang="es-CL" sz="3000" dirty="0" err="1">
                <a:solidFill>
                  <a:srgbClr val="7030A0"/>
                </a:solidFill>
              </a:rPr>
              <a:t>typedef</a:t>
            </a:r>
            <a:endParaRPr lang="es-CL" sz="3000" dirty="0">
              <a:solidFill>
                <a:srgbClr val="7030A0"/>
              </a:solidFill>
            </a:endParaRPr>
          </a:p>
          <a:p>
            <a:r>
              <a:rPr lang="es-CL" sz="3000" dirty="0"/>
              <a:t>Esto será útil para tipos con nombres muy largos (por ejemplo </a:t>
            </a:r>
            <a:r>
              <a:rPr lang="es-CL" sz="3000" dirty="0" err="1"/>
              <a:t>structs</a:t>
            </a:r>
            <a:r>
              <a:rPr lang="es-CL" sz="30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079169-ED0A-31B6-22EE-2AB4C179F3DB}"/>
              </a:ext>
            </a:extLst>
          </p:cNvPr>
          <p:cNvSpPr txBox="1"/>
          <p:nvPr/>
        </p:nvSpPr>
        <p:spPr>
          <a:xfrm>
            <a:off x="3048000" y="2847252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super_int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super_int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64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zu</a:t>
            </a:r>
            <a:r>
              <a:rPr lang="en-US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super_int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2178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Control de flujo en C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22</a:t>
            </a:fld>
            <a:endParaRPr lang="es-CL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77B55ED-2BFF-7C1B-A0F2-E1A30558B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946"/>
            <a:ext cx="10515600" cy="2610908"/>
          </a:xfrm>
        </p:spPr>
        <p:txBody>
          <a:bodyPr>
            <a:normAutofit lnSpcReduction="10000"/>
          </a:bodyPr>
          <a:lstStyle/>
          <a:p>
            <a:r>
              <a:rPr lang="es-CL" sz="3000" dirty="0"/>
              <a:t>El control de flujo es similar al de Python</a:t>
            </a:r>
          </a:p>
          <a:p>
            <a:r>
              <a:rPr lang="es-CL" sz="3000" dirty="0">
                <a:solidFill>
                  <a:schemeClr val="accent6">
                    <a:lumMod val="75000"/>
                  </a:schemeClr>
                </a:solidFill>
              </a:rPr>
              <a:t>Condicionales: </a:t>
            </a:r>
            <a:r>
              <a:rPr lang="es-CL" sz="3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es-CL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CL" sz="3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else</a:t>
            </a:r>
            <a:r>
              <a:rPr lang="es-CL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CL" sz="3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es-CL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CL" sz="3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else</a:t>
            </a:r>
            <a:endParaRPr lang="es-CL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CL" sz="3000" dirty="0">
                <a:solidFill>
                  <a:schemeClr val="accent4">
                    <a:lumMod val="75000"/>
                  </a:schemeClr>
                </a:solidFill>
              </a:rPr>
              <a:t>Ciclos: </a:t>
            </a:r>
            <a:r>
              <a:rPr lang="es-CL" sz="3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while</a:t>
            </a:r>
            <a:r>
              <a:rPr lang="es-CL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CL" sz="3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endParaRPr lang="es-CL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CL" sz="3000" dirty="0">
                <a:solidFill>
                  <a:schemeClr val="accent1">
                    <a:lumMod val="75000"/>
                  </a:schemeClr>
                </a:solidFill>
              </a:rPr>
              <a:t>Control ciclos: </a:t>
            </a:r>
            <a:r>
              <a:rPr lang="es-CL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continue, break</a:t>
            </a:r>
          </a:p>
          <a:p>
            <a:r>
              <a:rPr lang="es-CL" sz="3000" dirty="0">
                <a:solidFill>
                  <a:srgbClr val="FF7E79"/>
                </a:solidFill>
              </a:rPr>
              <a:t>Posibles valores: </a:t>
            </a:r>
            <a:r>
              <a:rPr lang="es-CL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switch</a:t>
            </a:r>
          </a:p>
          <a:p>
            <a:endParaRPr lang="es-CL" sz="3000" dirty="0"/>
          </a:p>
          <a:p>
            <a:endParaRPr lang="es-CL" sz="3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005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Ejemplos: </a:t>
            </a:r>
            <a:r>
              <a:rPr lang="es-CL" dirty="0" err="1"/>
              <a:t>if</a:t>
            </a:r>
            <a:r>
              <a:rPr lang="es-CL" dirty="0"/>
              <a:t>, </a:t>
            </a:r>
            <a:r>
              <a:rPr lang="es-CL" dirty="0" err="1"/>
              <a:t>else</a:t>
            </a:r>
            <a:r>
              <a:rPr lang="es-CL" dirty="0"/>
              <a:t> </a:t>
            </a:r>
            <a:r>
              <a:rPr lang="es-CL" dirty="0" err="1"/>
              <a:t>if</a:t>
            </a:r>
            <a:r>
              <a:rPr lang="es-CL" dirty="0"/>
              <a:t>, </a:t>
            </a:r>
            <a:r>
              <a:rPr lang="es-CL" dirty="0" err="1"/>
              <a:t>else</a:t>
            </a:r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23</a:t>
            </a:fld>
            <a:endParaRPr lang="es-C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60DA8-62D0-3DE9-122F-96A9996A63CB}"/>
              </a:ext>
            </a:extLst>
          </p:cNvPr>
          <p:cNvSpPr txBox="1"/>
          <p:nvPr/>
        </p:nvSpPr>
        <p:spPr>
          <a:xfrm>
            <a:off x="3286577" y="1776254"/>
            <a:ext cx="5618846" cy="418576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n = 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if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(n &gt; 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{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"El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signo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de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es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positivo</a:t>
            </a:r>
            <a:r>
              <a:rPr lang="en-US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n);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(n &lt; 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{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"El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signo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de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es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negativo</a:t>
            </a:r>
            <a:r>
              <a:rPr lang="en-US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n);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else</a:t>
            </a:r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{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es cero</a:t>
            </a:r>
            <a:r>
              <a:rPr lang="en-US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n);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CL" sz="1400" dirty="0"/>
          </a:p>
        </p:txBody>
      </p:sp>
    </p:spTree>
    <p:extLst>
      <p:ext uri="{BB962C8B-B14F-4D97-AF65-F5344CB8AC3E}">
        <p14:creationId xmlns:p14="http://schemas.microsoft.com/office/powerpoint/2010/main" val="3524144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Ejemplos: </a:t>
            </a:r>
            <a:r>
              <a:rPr lang="es-CL" dirty="0" err="1"/>
              <a:t>while</a:t>
            </a:r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24</a:t>
            </a:fld>
            <a:endParaRPr lang="es-C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60DA8-62D0-3DE9-122F-96A9996A63CB}"/>
              </a:ext>
            </a:extLst>
          </p:cNvPr>
          <p:cNvSpPr txBox="1"/>
          <p:nvPr/>
        </p:nvSpPr>
        <p:spPr>
          <a:xfrm>
            <a:off x="3921366" y="1690688"/>
            <a:ext cx="4349268" cy="37856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n 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count 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&lt;= n)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{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if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(n %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		count++;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"count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count);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581FDD-3297-D6C6-D454-F1D2283907B6}"/>
              </a:ext>
            </a:extLst>
          </p:cNvPr>
          <p:cNvSpPr txBox="1"/>
          <p:nvPr/>
        </p:nvSpPr>
        <p:spPr>
          <a:xfrm>
            <a:off x="4890670" y="5731679"/>
            <a:ext cx="241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accent1">
                    <a:lumMod val="75000"/>
                  </a:schemeClr>
                </a:solidFill>
              </a:rPr>
              <a:t>¿Qué hace este código?</a:t>
            </a:r>
          </a:p>
        </p:txBody>
      </p:sp>
    </p:spTree>
    <p:extLst>
      <p:ext uri="{BB962C8B-B14F-4D97-AF65-F5344CB8AC3E}">
        <p14:creationId xmlns:p14="http://schemas.microsoft.com/office/powerpoint/2010/main" val="1085240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Ejemplos: </a:t>
            </a:r>
            <a:r>
              <a:rPr lang="es-CL" dirty="0" err="1"/>
              <a:t>for</a:t>
            </a:r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25</a:t>
            </a:fld>
            <a:endParaRPr lang="es-C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60DA8-62D0-3DE9-122F-96A9996A63CB}"/>
              </a:ext>
            </a:extLst>
          </p:cNvPr>
          <p:cNvSpPr txBox="1"/>
          <p:nvPr/>
        </p:nvSpPr>
        <p:spPr>
          <a:xfrm>
            <a:off x="6435965" y="2168462"/>
            <a:ext cx="4349268" cy="35394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n 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count 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for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&lt;= n;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{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if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(n %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		count++;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"count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count);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F8C57E-C4E5-0C8F-270C-F2F193109D04}"/>
              </a:ext>
            </a:extLst>
          </p:cNvPr>
          <p:cNvSpPr txBox="1"/>
          <p:nvPr/>
        </p:nvSpPr>
        <p:spPr>
          <a:xfrm>
            <a:off x="1571286" y="1642550"/>
            <a:ext cx="28456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000" dirty="0"/>
              <a:t>Forma general:</a:t>
            </a:r>
          </a:p>
          <a:p>
            <a:endParaRPr lang="en-CL" sz="2000" dirty="0"/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L" sz="2000" dirty="0">
                <a:solidFill>
                  <a:schemeClr val="accent6">
                    <a:lumMod val="75000"/>
                  </a:schemeClr>
                </a:solidFill>
              </a:rPr>
              <a:t>or (init; cond; step)</a:t>
            </a:r>
          </a:p>
          <a:p>
            <a:r>
              <a:rPr lang="en-CL" sz="2000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r>
              <a:rPr lang="en-CL" sz="2000" dirty="0">
                <a:solidFill>
                  <a:schemeClr val="accent6">
                    <a:lumMod val="75000"/>
                  </a:schemeClr>
                </a:solidFill>
              </a:rPr>
              <a:t>	código…</a:t>
            </a:r>
          </a:p>
          <a:p>
            <a:r>
              <a:rPr lang="en-CL" sz="20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endParaRPr lang="en-CL" sz="2000" dirty="0"/>
          </a:p>
          <a:p>
            <a:r>
              <a:rPr lang="en-CL" sz="2000" dirty="0"/>
              <a:t>Es una abreviación de:</a:t>
            </a:r>
          </a:p>
          <a:p>
            <a:endParaRPr lang="en-CL" sz="2000" dirty="0"/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CL" sz="2000" dirty="0">
                <a:solidFill>
                  <a:schemeClr val="accent1">
                    <a:lumMod val="75000"/>
                  </a:schemeClr>
                </a:solidFill>
              </a:rPr>
              <a:t>nit;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CL" sz="2000" dirty="0">
                <a:solidFill>
                  <a:schemeClr val="accent1">
                    <a:lumMod val="75000"/>
                  </a:schemeClr>
                </a:solidFill>
              </a:rPr>
              <a:t>hile (cond)</a:t>
            </a:r>
          </a:p>
          <a:p>
            <a:r>
              <a:rPr lang="en-CL" sz="2000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r>
              <a:rPr lang="en-CL" sz="2000" dirty="0">
                <a:solidFill>
                  <a:schemeClr val="accent1">
                    <a:lumMod val="75000"/>
                  </a:schemeClr>
                </a:solidFill>
              </a:rPr>
              <a:t>	código…</a:t>
            </a:r>
          </a:p>
          <a:p>
            <a:r>
              <a:rPr lang="en-CL" sz="2000" dirty="0">
                <a:solidFill>
                  <a:schemeClr val="accent1">
                    <a:lumMod val="75000"/>
                  </a:schemeClr>
                </a:solidFill>
              </a:rPr>
              <a:t>	step;</a:t>
            </a:r>
          </a:p>
          <a:p>
            <a:r>
              <a:rPr lang="en-CL" sz="20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82EF70-C083-7D7F-E3DA-18A698FCF6F9}"/>
              </a:ext>
            </a:extLst>
          </p:cNvPr>
          <p:cNvSpPr txBox="1"/>
          <p:nvPr/>
        </p:nvSpPr>
        <p:spPr>
          <a:xfrm>
            <a:off x="7376223" y="1642550"/>
            <a:ext cx="246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Ejemplo anterior con for</a:t>
            </a:r>
          </a:p>
        </p:txBody>
      </p:sp>
    </p:spTree>
    <p:extLst>
      <p:ext uri="{BB962C8B-B14F-4D97-AF65-F5344CB8AC3E}">
        <p14:creationId xmlns:p14="http://schemas.microsoft.com/office/powerpoint/2010/main" val="584692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Ejemplos: continue, break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26</a:t>
            </a:fld>
            <a:endParaRPr lang="es-C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60DA8-62D0-3DE9-122F-96A9996A63CB}"/>
              </a:ext>
            </a:extLst>
          </p:cNvPr>
          <p:cNvSpPr txBox="1"/>
          <p:nvPr/>
        </p:nvSpPr>
        <p:spPr>
          <a:xfrm>
            <a:off x="368652" y="2444687"/>
            <a:ext cx="4193777" cy="329320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n 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sum 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for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&lt;= n;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{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if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%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continue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	sum +=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"sum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sum);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748C4A-AFFC-57F2-AADD-2FAE75EE4F54}"/>
              </a:ext>
            </a:extLst>
          </p:cNvPr>
          <p:cNvSpPr txBox="1"/>
          <p:nvPr/>
        </p:nvSpPr>
        <p:spPr>
          <a:xfrm>
            <a:off x="988885" y="1545918"/>
            <a:ext cx="5309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continue: </a:t>
            </a:r>
            <a:r>
              <a:rPr lang="es-CL" sz="2000" dirty="0"/>
              <a:t>pasa a la siguiente iteración del ciclo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rgbClr val="FF0000"/>
                </a:solidFill>
              </a:rPr>
              <a:t>break: </a:t>
            </a:r>
            <a:r>
              <a:rPr lang="es-CL" sz="2000" dirty="0"/>
              <a:t>sale del ciclo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329F6F-CA5C-B183-C223-E34886DA5126}"/>
              </a:ext>
            </a:extLst>
          </p:cNvPr>
          <p:cNvSpPr txBox="1"/>
          <p:nvPr/>
        </p:nvSpPr>
        <p:spPr>
          <a:xfrm>
            <a:off x="4946144" y="2343091"/>
            <a:ext cx="6877204" cy="35394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n 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for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&lt;= n;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{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if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== n)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	{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es un 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cuadrado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perfecto!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n);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	break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	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AA7B6-1A83-06E0-4EAC-0FFD20BABAAF}"/>
              </a:ext>
            </a:extLst>
          </p:cNvPr>
          <p:cNvSpPr txBox="1"/>
          <p:nvPr/>
        </p:nvSpPr>
        <p:spPr>
          <a:xfrm>
            <a:off x="4736653" y="5934769"/>
            <a:ext cx="271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accent1">
                    <a:lumMod val="75000"/>
                  </a:schemeClr>
                </a:solidFill>
              </a:rPr>
              <a:t>¿Qué hacen estos códigos?</a:t>
            </a:r>
          </a:p>
        </p:txBody>
      </p:sp>
    </p:spTree>
    <p:extLst>
      <p:ext uri="{BB962C8B-B14F-4D97-AF65-F5344CB8AC3E}">
        <p14:creationId xmlns:p14="http://schemas.microsoft.com/office/powerpoint/2010/main" val="3038511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Ejemplos: switch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27</a:t>
            </a:fld>
            <a:endParaRPr lang="es-C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748C4A-AFFC-57F2-AADD-2FAE75EE4F54}"/>
              </a:ext>
            </a:extLst>
          </p:cNvPr>
          <p:cNvSpPr txBox="1"/>
          <p:nvPr/>
        </p:nvSpPr>
        <p:spPr>
          <a:xfrm>
            <a:off x="838200" y="2030620"/>
            <a:ext cx="5556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switch: </a:t>
            </a:r>
            <a:r>
              <a:rPr lang="es-CL" sz="2000" dirty="0"/>
              <a:t>condiciona según el valor de una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/>
              <a:t>Se debe usar junto a </a:t>
            </a:r>
            <a:r>
              <a:rPr lang="es-CL" sz="2000" dirty="0">
                <a:solidFill>
                  <a:srgbClr val="0070C0"/>
                </a:solidFill>
              </a:rPr>
              <a:t>break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329F6F-CA5C-B183-C223-E34886DA5126}"/>
              </a:ext>
            </a:extLst>
          </p:cNvPr>
          <p:cNvSpPr txBox="1"/>
          <p:nvPr/>
        </p:nvSpPr>
        <p:spPr>
          <a:xfrm>
            <a:off x="7037247" y="1073679"/>
            <a:ext cx="4358886" cy="526297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today =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'W'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switch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(today)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{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'L'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"Hoy es Lunes!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	break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'M'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"Hoy es Martes!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	break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'W'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"Hoy es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Miércoles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	break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'J'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"Hoy es Jueves!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	break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'V'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"Hoy es Viernes!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	break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default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"Día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incorrecto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	break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7725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Operadores en C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28</a:t>
            </a:fld>
            <a:endParaRPr lang="es-CL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A2FC6D7-8022-7E59-2541-E69B1935A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946"/>
            <a:ext cx="10515600" cy="2610908"/>
          </a:xfrm>
        </p:spPr>
        <p:txBody>
          <a:bodyPr>
            <a:normAutofit/>
          </a:bodyPr>
          <a:lstStyle/>
          <a:p>
            <a:r>
              <a:rPr lang="es-CL" sz="3000" dirty="0">
                <a:solidFill>
                  <a:schemeClr val="accent6">
                    <a:lumMod val="75000"/>
                  </a:schemeClr>
                </a:solidFill>
              </a:rPr>
              <a:t>Aritméticos: </a:t>
            </a:r>
            <a:r>
              <a:rPr lang="es-CL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+, -, *, /, %</a:t>
            </a:r>
          </a:p>
          <a:p>
            <a:r>
              <a:rPr lang="es-CL" sz="3000" dirty="0">
                <a:solidFill>
                  <a:schemeClr val="accent4">
                    <a:lumMod val="75000"/>
                  </a:schemeClr>
                </a:solidFill>
              </a:rPr>
              <a:t>Asignación: </a:t>
            </a:r>
            <a:r>
              <a:rPr lang="es-CL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=, +=, -=, *=, ++, --</a:t>
            </a:r>
          </a:p>
          <a:p>
            <a:r>
              <a:rPr lang="es-CL" sz="3000" dirty="0">
                <a:solidFill>
                  <a:schemeClr val="accent1">
                    <a:lumMod val="75000"/>
                  </a:schemeClr>
                </a:solidFill>
              </a:rPr>
              <a:t>Comparación: </a:t>
            </a:r>
            <a:r>
              <a:rPr lang="es-CL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==, !=, &gt;, &lt;, &gt;=, &lt;=</a:t>
            </a:r>
          </a:p>
          <a:p>
            <a:r>
              <a:rPr lang="es-CL" sz="3000" dirty="0">
                <a:solidFill>
                  <a:srgbClr val="FF7E79"/>
                </a:solidFill>
              </a:rPr>
              <a:t>Lógicos: </a:t>
            </a:r>
            <a:r>
              <a:rPr lang="es-CL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&amp;&amp;, ||, !  (and, </a:t>
            </a:r>
            <a:r>
              <a:rPr lang="es-CL" sz="3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es-CL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CL" sz="3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not</a:t>
            </a:r>
            <a:r>
              <a:rPr lang="es-CL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s-CL" sz="3000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07731-256C-D8E1-DEF3-F2D4CD9D6A5E}"/>
              </a:ext>
            </a:extLst>
          </p:cNvPr>
          <p:cNvSpPr txBox="1"/>
          <p:nvPr/>
        </p:nvSpPr>
        <p:spPr>
          <a:xfrm>
            <a:off x="7603067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713287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Booleanos en C ?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29</a:t>
            </a:fld>
            <a:endParaRPr lang="es-C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07731-256C-D8E1-DEF3-F2D4CD9D6A5E}"/>
              </a:ext>
            </a:extLst>
          </p:cNvPr>
          <p:cNvSpPr txBox="1"/>
          <p:nvPr/>
        </p:nvSpPr>
        <p:spPr>
          <a:xfrm>
            <a:off x="7603067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338EA3-99EF-F021-DF4C-DF149579C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29946"/>
            <a:ext cx="10811933" cy="2610908"/>
          </a:xfrm>
        </p:spPr>
        <p:txBody>
          <a:bodyPr>
            <a:normAutofit/>
          </a:bodyPr>
          <a:lstStyle/>
          <a:p>
            <a:r>
              <a:rPr lang="es-CL" sz="3000" dirty="0"/>
              <a:t>En C </a:t>
            </a:r>
            <a:r>
              <a:rPr lang="es-CL" sz="3000" b="1" dirty="0"/>
              <a:t>no</a:t>
            </a:r>
            <a:r>
              <a:rPr lang="es-CL" sz="3000" dirty="0"/>
              <a:t> existe el tipo booleano</a:t>
            </a:r>
          </a:p>
          <a:p>
            <a:r>
              <a:rPr lang="es-CL" sz="3000" dirty="0"/>
              <a:t>La regla general es:</a:t>
            </a:r>
            <a:br>
              <a:rPr lang="es-CL" sz="3000" dirty="0"/>
            </a:br>
            <a:r>
              <a:rPr lang="es-CL" dirty="0">
                <a:solidFill>
                  <a:schemeClr val="accent1">
                    <a:lumMod val="50000"/>
                  </a:schemeClr>
                </a:solidFill>
              </a:rPr>
              <a:t>- El valor 0 es falso, cualquier valor distinto de 0 es verdadero</a:t>
            </a:r>
          </a:p>
          <a:p>
            <a:r>
              <a:rPr lang="es-CL" sz="3000" dirty="0"/>
              <a:t>Por ejemplo, las comparaciones entregan 0 (falso) o 1 (verdadero)</a:t>
            </a:r>
          </a:p>
          <a:p>
            <a:endParaRPr lang="es-CL" sz="3000" dirty="0"/>
          </a:p>
          <a:p>
            <a:pPr marL="0" indent="0">
              <a:buNone/>
            </a:pPr>
            <a:endParaRPr lang="es-CL" sz="3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9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D2BFD-0E16-4B9E-9812-F9CD34AC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Programa del curso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2F43E3-B245-4831-AF23-B6F06F90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56E54C-507A-4353-A2C5-70AF2FF6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3</a:t>
            </a:fld>
            <a:endParaRPr lang="es-CL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F1B025-38E0-E205-2A5F-E238689A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CL" dirty="0">
                <a:solidFill>
                  <a:schemeClr val="bg2">
                    <a:lumMod val="50000"/>
                  </a:schemeClr>
                </a:solidFill>
              </a:rPr>
              <a:t>Introducción a C</a:t>
            </a:r>
          </a:p>
          <a:p>
            <a:r>
              <a:rPr lang="en-CL" dirty="0">
                <a:solidFill>
                  <a:schemeClr val="bg2">
                    <a:lumMod val="50000"/>
                  </a:schemeClr>
                </a:solidFill>
              </a:rPr>
              <a:t>Análisis de algoritmos</a:t>
            </a:r>
          </a:p>
          <a:p>
            <a:r>
              <a:rPr lang="en-CL" dirty="0">
                <a:solidFill>
                  <a:schemeClr val="bg2">
                    <a:lumMod val="50000"/>
                  </a:schemeClr>
                </a:solidFill>
              </a:rPr>
              <a:t>Recursión</a:t>
            </a:r>
          </a:p>
          <a:p>
            <a:r>
              <a:rPr lang="en-CL" dirty="0">
                <a:solidFill>
                  <a:schemeClr val="bg2">
                    <a:lumMod val="50000"/>
                  </a:schemeClr>
                </a:solidFill>
              </a:rPr>
              <a:t>Ordenamiento</a:t>
            </a:r>
          </a:p>
          <a:p>
            <a:r>
              <a:rPr lang="en-CL" dirty="0">
                <a:solidFill>
                  <a:schemeClr val="bg2">
                    <a:lumMod val="50000"/>
                  </a:schemeClr>
                </a:solidFill>
              </a:rPr>
              <a:t>Búsqueda y Hashing</a:t>
            </a:r>
          </a:p>
          <a:p>
            <a:r>
              <a:rPr lang="en-CL" dirty="0">
                <a:solidFill>
                  <a:schemeClr val="bg2">
                    <a:lumMod val="50000"/>
                  </a:schemeClr>
                </a:solidFill>
              </a:rPr>
              <a:t>Listas</a:t>
            </a:r>
          </a:p>
          <a:p>
            <a:r>
              <a:rPr lang="en-CL" dirty="0">
                <a:solidFill>
                  <a:schemeClr val="bg2">
                    <a:lumMod val="50000"/>
                  </a:schemeClr>
                </a:solidFill>
              </a:rPr>
              <a:t>Pilas y Colas</a:t>
            </a:r>
          </a:p>
          <a:p>
            <a:r>
              <a:rPr lang="en-CL" dirty="0">
                <a:solidFill>
                  <a:schemeClr val="bg2">
                    <a:lumMod val="50000"/>
                  </a:schemeClr>
                </a:solidFill>
              </a:rPr>
              <a:t>Árboles</a:t>
            </a:r>
          </a:p>
          <a:p>
            <a:r>
              <a:rPr lang="en-CL" dirty="0">
                <a:solidFill>
                  <a:schemeClr val="bg2">
                    <a:lumMod val="50000"/>
                  </a:schemeClr>
                </a:solidFill>
              </a:rPr>
              <a:t>Grafos</a:t>
            </a:r>
          </a:p>
        </p:txBody>
      </p:sp>
    </p:spTree>
    <p:extLst>
      <p:ext uri="{BB962C8B-B14F-4D97-AF65-F5344CB8AC3E}">
        <p14:creationId xmlns:p14="http://schemas.microsoft.com/office/powerpoint/2010/main" val="4220103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Funciones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30</a:t>
            </a:fld>
            <a:endParaRPr lang="es-C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07731-256C-D8E1-DEF3-F2D4CD9D6A5E}"/>
              </a:ext>
            </a:extLst>
          </p:cNvPr>
          <p:cNvSpPr txBox="1"/>
          <p:nvPr/>
        </p:nvSpPr>
        <p:spPr>
          <a:xfrm>
            <a:off x="7603067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338EA3-99EF-F021-DF4C-DF149579C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33" y="2123533"/>
            <a:ext cx="11116734" cy="839800"/>
          </a:xfrm>
        </p:spPr>
        <p:txBody>
          <a:bodyPr>
            <a:normAutofit lnSpcReduction="10000"/>
          </a:bodyPr>
          <a:lstStyle/>
          <a:p>
            <a:r>
              <a:rPr lang="es-CL" dirty="0"/>
              <a:t>Para definir una función en C debemos declarar el </a:t>
            </a:r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tipo de sus argumentos </a:t>
            </a:r>
            <a:r>
              <a:rPr lang="es-CL" dirty="0"/>
              <a:t>y el </a:t>
            </a:r>
            <a:r>
              <a:rPr lang="es-CL" dirty="0">
                <a:solidFill>
                  <a:schemeClr val="accent2">
                    <a:lumMod val="75000"/>
                  </a:schemeClr>
                </a:solidFill>
              </a:rPr>
              <a:t>tipo de salida</a:t>
            </a:r>
          </a:p>
          <a:p>
            <a:pPr marL="0" indent="0">
              <a:buNone/>
            </a:pPr>
            <a:endParaRPr lang="es-CL" dirty="0">
              <a:solidFill>
                <a:srgbClr val="7030A0"/>
              </a:solidFill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2F630EE-862D-A5FB-0137-16B72C8F05B9}"/>
              </a:ext>
            </a:extLst>
          </p:cNvPr>
          <p:cNvSpPr txBox="1">
            <a:spLocks/>
          </p:cNvSpPr>
          <p:nvPr/>
        </p:nvSpPr>
        <p:spPr>
          <a:xfrm>
            <a:off x="2876550" y="2972508"/>
            <a:ext cx="6438900" cy="1844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400" dirty="0" err="1">
                <a:solidFill>
                  <a:schemeClr val="accent2">
                    <a:lumMod val="75000"/>
                  </a:schemeClr>
                </a:solidFill>
              </a:rPr>
              <a:t>tipo_salida</a:t>
            </a:r>
            <a:r>
              <a:rPr lang="es-CL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función(</a:t>
            </a:r>
            <a:r>
              <a:rPr lang="es-CL" sz="2400" dirty="0">
                <a:solidFill>
                  <a:schemeClr val="accent6">
                    <a:lumMod val="75000"/>
                  </a:schemeClr>
                </a:solidFill>
              </a:rPr>
              <a:t>tipo1 arg1, tipo2 arg2, …)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código que define la función…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L" sz="2400" dirty="0">
              <a:solidFill>
                <a:srgbClr val="7030A0"/>
              </a:solidFill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2AD2C7D-254C-FAE0-9A8A-22D8503EAF87}"/>
              </a:ext>
            </a:extLst>
          </p:cNvPr>
          <p:cNvSpPr txBox="1">
            <a:spLocks/>
          </p:cNvSpPr>
          <p:nvPr/>
        </p:nvSpPr>
        <p:spPr>
          <a:xfrm>
            <a:off x="537633" y="5049841"/>
            <a:ext cx="11116734" cy="1164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Para usar una función, debe estar definida previamente!</a:t>
            </a:r>
          </a:p>
          <a:p>
            <a:r>
              <a:rPr lang="es-CL" dirty="0"/>
              <a:t>Si la función no retorna nada, el tipo de salida es </a:t>
            </a:r>
            <a:r>
              <a:rPr lang="es-CL" dirty="0" err="1">
                <a:solidFill>
                  <a:schemeClr val="accent4">
                    <a:lumMod val="75000"/>
                  </a:schemeClr>
                </a:solidFill>
              </a:rPr>
              <a:t>void</a:t>
            </a:r>
            <a:r>
              <a:rPr lang="es-CL" dirty="0"/>
              <a:t> </a:t>
            </a:r>
            <a:endParaRPr lang="es-CL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78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Funciones: ejemplo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31</a:t>
            </a:fld>
            <a:endParaRPr lang="es-C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07731-256C-D8E1-DEF3-F2D4CD9D6A5E}"/>
              </a:ext>
            </a:extLst>
          </p:cNvPr>
          <p:cNvSpPr txBox="1"/>
          <p:nvPr/>
        </p:nvSpPr>
        <p:spPr>
          <a:xfrm>
            <a:off x="7603067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338EA3-99EF-F021-DF4C-DF149579C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1636462"/>
            <a:ext cx="11116734" cy="839800"/>
          </a:xfrm>
        </p:spPr>
        <p:txBody>
          <a:bodyPr>
            <a:normAutofit/>
          </a:bodyPr>
          <a:lstStyle/>
          <a:p>
            <a:r>
              <a:rPr lang="es-CL" dirty="0"/>
              <a:t>Función para calcular el máximo entre dos números</a:t>
            </a:r>
            <a:endParaRPr lang="es-CL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CL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5347F3-E47F-FD7C-B2B7-B3B56614FF8A}"/>
              </a:ext>
            </a:extLst>
          </p:cNvPr>
          <p:cNvSpPr txBox="1"/>
          <p:nvPr/>
        </p:nvSpPr>
        <p:spPr>
          <a:xfrm>
            <a:off x="2658200" y="2217993"/>
            <a:ext cx="6875600" cy="375487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if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(n &gt; m)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n;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else</a:t>
            </a:r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m;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n = 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19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m = 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22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"El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máximo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entre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es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n, m, </a:t>
            </a:r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n,m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CL" sz="14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03469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#1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32</a:t>
            </a:fld>
            <a:endParaRPr lang="es-C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07731-256C-D8E1-DEF3-F2D4CD9D6A5E}"/>
              </a:ext>
            </a:extLst>
          </p:cNvPr>
          <p:cNvSpPr txBox="1"/>
          <p:nvPr/>
        </p:nvSpPr>
        <p:spPr>
          <a:xfrm>
            <a:off x="7603067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8F116A-84C6-497B-8876-4D5ED6AE6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Escriba una función </a:t>
            </a:r>
            <a:r>
              <a:rPr lang="en-C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es_primo </a:t>
            </a:r>
            <a:r>
              <a:rPr lang="en-CL" dirty="0"/>
              <a:t>que reciba un número entero y entregue 1 si el número es primo, o 0 en caso contrario</a:t>
            </a:r>
          </a:p>
          <a:p>
            <a:r>
              <a:rPr lang="en-CL" dirty="0"/>
              <a:t>Escriba una función </a:t>
            </a:r>
            <a:r>
              <a:rPr lang="en-C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mcd</a:t>
            </a:r>
            <a:r>
              <a:rPr lang="en-CL" dirty="0"/>
              <a:t> que reciba dos números enteros y entregue el máximo común divisor de ambos números</a:t>
            </a:r>
          </a:p>
          <a:p>
            <a:r>
              <a:rPr lang="en-CL" dirty="0"/>
              <a:t>Escriba una función </a:t>
            </a:r>
            <a:r>
              <a:rPr lang="en-CL" dirty="0">
                <a:solidFill>
                  <a:srgbClr val="FF7E79"/>
                </a:solidFill>
              </a:rPr>
              <a:t>imprimir_primos </a:t>
            </a:r>
            <a:r>
              <a:rPr lang="en-CL" dirty="0"/>
              <a:t>que reciba un número entero e imprima en pantalla todos los números primos menores o iguales que el número (la función no retorna nada)</a:t>
            </a:r>
          </a:p>
          <a:p>
            <a:pPr marL="0" indent="0">
              <a:buNone/>
            </a:pPr>
            <a:endParaRPr lang="en-CL" dirty="0"/>
          </a:p>
          <a:p>
            <a:pPr marL="0" indent="0">
              <a:buNone/>
            </a:pPr>
            <a:r>
              <a:rPr lang="en-CL" sz="2000" dirty="0">
                <a:solidFill>
                  <a:schemeClr val="bg2">
                    <a:lumMod val="50000"/>
                  </a:schemeClr>
                </a:solidFill>
              </a:rPr>
              <a:t>*puede asumir que las entradas siempre serán enteros positivos</a:t>
            </a:r>
          </a:p>
        </p:txBody>
      </p:sp>
    </p:spTree>
    <p:extLst>
      <p:ext uri="{BB962C8B-B14F-4D97-AF65-F5344CB8AC3E}">
        <p14:creationId xmlns:p14="http://schemas.microsoft.com/office/powerpoint/2010/main" val="200153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Declarar vs definir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33</a:t>
            </a:fld>
            <a:endParaRPr lang="es-C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07731-256C-D8E1-DEF3-F2D4CD9D6A5E}"/>
              </a:ext>
            </a:extLst>
          </p:cNvPr>
          <p:cNvSpPr txBox="1"/>
          <p:nvPr/>
        </p:nvSpPr>
        <p:spPr>
          <a:xfrm>
            <a:off x="7603067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8F116A-84C6-497B-8876-4D5ED6AE6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900" y="1771624"/>
            <a:ext cx="10515600" cy="1340908"/>
          </a:xfrm>
        </p:spPr>
        <p:txBody>
          <a:bodyPr>
            <a:normAutofit fontScale="92500" lnSpcReduction="20000"/>
          </a:bodyPr>
          <a:lstStyle/>
          <a:p>
            <a:r>
              <a:rPr lang="en-CL" sz="2600" dirty="0"/>
              <a:t>Es posible declarar primero una función y luego definirla </a:t>
            </a:r>
            <a:br>
              <a:rPr lang="en-CL" sz="2600" dirty="0"/>
            </a:br>
            <a:r>
              <a:rPr lang="en-CL" sz="2600" dirty="0"/>
              <a:t>(lo mismo para las variables)</a:t>
            </a:r>
          </a:p>
          <a:p>
            <a:r>
              <a:rPr lang="en-CL" sz="2600" dirty="0"/>
              <a:t>En el caso de funciones esto es muy común (más de esto después), </a:t>
            </a:r>
            <a:br>
              <a:rPr lang="en-CL" sz="2600" dirty="0"/>
            </a:br>
            <a:r>
              <a:rPr lang="en-CL" sz="2600" dirty="0"/>
              <a:t>ya que ayuda a organizar mejor el código</a:t>
            </a:r>
          </a:p>
          <a:p>
            <a:pPr marL="0" indent="0">
              <a:buNone/>
            </a:pPr>
            <a:endParaRPr lang="en-CL" sz="2600" dirty="0"/>
          </a:p>
          <a:p>
            <a:pPr marL="0" indent="0">
              <a:buNone/>
            </a:pPr>
            <a:endParaRPr lang="en-CL" sz="2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33A91D-A0B4-13AE-056C-EF5F0732AAD7}"/>
              </a:ext>
            </a:extLst>
          </p:cNvPr>
          <p:cNvSpPr txBox="1"/>
          <p:nvPr/>
        </p:nvSpPr>
        <p:spPr>
          <a:xfrm>
            <a:off x="2370500" y="3193468"/>
            <a:ext cx="7451000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n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19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m =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22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Máximo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n,m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if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(n &gt; m)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n;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m;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4122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Arreglos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34</a:t>
            </a:fld>
            <a:endParaRPr lang="es-C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07731-256C-D8E1-DEF3-F2D4CD9D6A5E}"/>
              </a:ext>
            </a:extLst>
          </p:cNvPr>
          <p:cNvSpPr txBox="1"/>
          <p:nvPr/>
        </p:nvSpPr>
        <p:spPr>
          <a:xfrm>
            <a:off x="7603067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8F116A-84C6-497B-8876-4D5ED6AE6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746"/>
            <a:ext cx="10515600" cy="1950508"/>
          </a:xfrm>
        </p:spPr>
        <p:txBody>
          <a:bodyPr>
            <a:normAutofit/>
          </a:bodyPr>
          <a:lstStyle/>
          <a:p>
            <a:r>
              <a:rPr lang="en-CL" dirty="0"/>
              <a:t>Los arreglos nos permiten almacenar varios valores del </a:t>
            </a:r>
            <a:r>
              <a:rPr lang="en-CL" b="1" dirty="0"/>
              <a:t>mismo</a:t>
            </a:r>
            <a:r>
              <a:rPr lang="en-CL" dirty="0"/>
              <a:t> tipo</a:t>
            </a:r>
          </a:p>
          <a:p>
            <a:r>
              <a:rPr lang="en-CL" dirty="0"/>
              <a:t>Estos valores se almacenan de manera contigua en la memoria</a:t>
            </a:r>
          </a:p>
          <a:p>
            <a:r>
              <a:rPr lang="en-CL" dirty="0"/>
              <a:t>Al crear un arreglo debemos indicar el tipo y el largo del arreglo </a:t>
            </a:r>
            <a:br>
              <a:rPr lang="en-CL" dirty="0"/>
            </a:br>
            <a:r>
              <a:rPr lang="en-CL" dirty="0"/>
              <a:t>(el cual no puede cambiar)</a:t>
            </a:r>
          </a:p>
        </p:txBody>
      </p:sp>
    </p:spTree>
    <p:extLst>
      <p:ext uri="{BB962C8B-B14F-4D97-AF65-F5344CB8AC3E}">
        <p14:creationId xmlns:p14="http://schemas.microsoft.com/office/powerpoint/2010/main" val="1715739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Arreglos:ejemplo</a:t>
            </a:r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35</a:t>
            </a:fld>
            <a:endParaRPr lang="es-C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07731-256C-D8E1-DEF3-F2D4CD9D6A5E}"/>
              </a:ext>
            </a:extLst>
          </p:cNvPr>
          <p:cNvSpPr txBox="1"/>
          <p:nvPr/>
        </p:nvSpPr>
        <p:spPr>
          <a:xfrm>
            <a:off x="7603067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54783-4875-67AD-2D46-6667333BECFD}"/>
              </a:ext>
            </a:extLst>
          </p:cNvPr>
          <p:cNvSpPr txBox="1"/>
          <p:nvPr/>
        </p:nvSpPr>
        <p:spPr>
          <a:xfrm>
            <a:off x="838200" y="2359825"/>
            <a:ext cx="5440977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Arreglo de ints de tamaño 5 (lo definimos de inmediato)</a:t>
            </a:r>
          </a:p>
          <a:p>
            <a:endParaRPr lang="en-CL" sz="1600" dirty="0"/>
          </a:p>
          <a:p>
            <a:r>
              <a:rPr lang="en-US" sz="1600" b="0" dirty="0">
                <a:solidFill>
                  <a:schemeClr val="accent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arreglo</a:t>
            </a: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600" b="0" dirty="0">
                <a:solidFill>
                  <a:schemeClr val="accent1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] = {-10, 903, 76, -12, 3};</a:t>
            </a:r>
          </a:p>
          <a:p>
            <a:endParaRPr lang="en-CL" dirty="0"/>
          </a:p>
          <a:p>
            <a:r>
              <a:rPr lang="en-US" sz="1600" dirty="0"/>
              <a:t>o</a:t>
            </a:r>
            <a:endParaRPr lang="en-CL" sz="1600" dirty="0"/>
          </a:p>
          <a:p>
            <a:endParaRPr lang="en-CL" dirty="0"/>
          </a:p>
          <a:p>
            <a:r>
              <a:rPr lang="en-US" sz="1600" b="0" dirty="0">
                <a:solidFill>
                  <a:schemeClr val="accent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arreglo</a:t>
            </a: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[] = {-10, 903, 76, -12, 3};</a:t>
            </a:r>
          </a:p>
          <a:p>
            <a:endParaRPr lang="en-C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B036A-E7B9-A762-931F-4EFFDE05E248}"/>
              </a:ext>
            </a:extLst>
          </p:cNvPr>
          <p:cNvSpPr txBox="1"/>
          <p:nvPr/>
        </p:nvSpPr>
        <p:spPr>
          <a:xfrm>
            <a:off x="7349066" y="2359825"/>
            <a:ext cx="3117777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Arreglo de ints de tamaño 5</a:t>
            </a:r>
            <a:br>
              <a:rPr lang="en-CL" dirty="0"/>
            </a:br>
            <a:r>
              <a:rPr lang="en-CL" dirty="0"/>
              <a:t>(declaramos y luego definimos)</a:t>
            </a:r>
          </a:p>
          <a:p>
            <a:endParaRPr lang="en-CL" dirty="0"/>
          </a:p>
          <a:p>
            <a:r>
              <a:rPr lang="en-US" sz="1600" b="0" dirty="0">
                <a:solidFill>
                  <a:schemeClr val="accent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arreglo</a:t>
            </a: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600" b="0" dirty="0">
                <a:solidFill>
                  <a:schemeClr val="accent1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arreglo</a:t>
            </a: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] = -10;</a:t>
            </a:r>
          </a:p>
          <a:p>
            <a:r>
              <a:rPr lang="en-US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arreglo</a:t>
            </a: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] = 903;</a:t>
            </a:r>
          </a:p>
          <a:p>
            <a:r>
              <a:rPr lang="en-US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arreglo</a:t>
            </a: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] = 76;</a:t>
            </a:r>
          </a:p>
          <a:p>
            <a:r>
              <a:rPr lang="en-US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arreglo</a:t>
            </a: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] = -12;</a:t>
            </a:r>
          </a:p>
          <a:p>
            <a:r>
              <a:rPr lang="en-US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arreglo</a:t>
            </a: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] = 3;</a:t>
            </a:r>
          </a:p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51343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#2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36</a:t>
            </a:fld>
            <a:endParaRPr lang="es-C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07731-256C-D8E1-DEF3-F2D4CD9D6A5E}"/>
              </a:ext>
            </a:extLst>
          </p:cNvPr>
          <p:cNvSpPr txBox="1"/>
          <p:nvPr/>
        </p:nvSpPr>
        <p:spPr>
          <a:xfrm>
            <a:off x="7603067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8F116A-84C6-497B-8876-4D5ED6AE6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137"/>
            <a:ext cx="10515600" cy="3116263"/>
          </a:xfrm>
        </p:spPr>
        <p:txBody>
          <a:bodyPr>
            <a:normAutofit/>
          </a:bodyPr>
          <a:lstStyle/>
          <a:p>
            <a:r>
              <a:rPr lang="en-CL" dirty="0"/>
              <a:t>Escriba una función </a:t>
            </a:r>
            <a:r>
              <a:rPr lang="en-CL" dirty="0">
                <a:solidFill>
                  <a:srgbClr val="7030A0"/>
                </a:solidFill>
              </a:rPr>
              <a:t>maximo</a:t>
            </a:r>
            <a:r>
              <a:rPr lang="en-C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CL" dirty="0"/>
              <a:t>que reciba un arreglo de enteros y su largo, y entregue el máximo valor del arreglo</a:t>
            </a:r>
          </a:p>
          <a:p>
            <a:r>
              <a:rPr lang="en-CL" dirty="0"/>
              <a:t>Escriba una función </a:t>
            </a:r>
            <a:r>
              <a:rPr lang="en-C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distintos</a:t>
            </a:r>
            <a:r>
              <a:rPr lang="en-CL" dirty="0"/>
              <a:t> que reciba un arreglo de enteros y su largo, y entregue 1 si todos los números son distintos, o 0 en caso contrario</a:t>
            </a:r>
          </a:p>
        </p:txBody>
      </p:sp>
    </p:spTree>
    <p:extLst>
      <p:ext uri="{BB962C8B-B14F-4D97-AF65-F5344CB8AC3E}">
        <p14:creationId xmlns:p14="http://schemas.microsoft.com/office/powerpoint/2010/main" val="159744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Strings</a:t>
            </a:r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37</a:t>
            </a:fld>
            <a:endParaRPr lang="es-C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07731-256C-D8E1-DEF3-F2D4CD9D6A5E}"/>
              </a:ext>
            </a:extLst>
          </p:cNvPr>
          <p:cNvSpPr txBox="1"/>
          <p:nvPr/>
        </p:nvSpPr>
        <p:spPr>
          <a:xfrm>
            <a:off x="7603067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E5FCC127-C967-7EF1-1CA5-08E7720A87C3}"/>
              </a:ext>
            </a:extLst>
          </p:cNvPr>
          <p:cNvSpPr txBox="1">
            <a:spLocks/>
          </p:cNvSpPr>
          <p:nvPr/>
        </p:nvSpPr>
        <p:spPr>
          <a:xfrm>
            <a:off x="838200" y="2146639"/>
            <a:ext cx="10515600" cy="3610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L" dirty="0"/>
              <a:t>En C </a:t>
            </a:r>
            <a:r>
              <a:rPr lang="en-CL" b="1" dirty="0"/>
              <a:t>no</a:t>
            </a:r>
            <a:r>
              <a:rPr lang="en-CL" dirty="0"/>
              <a:t> existe el tipo string</a:t>
            </a:r>
          </a:p>
          <a:p>
            <a:r>
              <a:rPr lang="en-CL" dirty="0"/>
              <a:t>Un string en C es simplemente un </a:t>
            </a:r>
            <a:r>
              <a:rPr lang="en-CL" dirty="0">
                <a:solidFill>
                  <a:schemeClr val="accent4">
                    <a:lumMod val="75000"/>
                  </a:schemeClr>
                </a:solidFill>
              </a:rPr>
              <a:t>arreglo de chars</a:t>
            </a:r>
            <a:r>
              <a:rPr lang="en-CL" dirty="0"/>
              <a:t>!</a:t>
            </a:r>
          </a:p>
          <a:p>
            <a:r>
              <a:rPr lang="en-CL" dirty="0">
                <a:solidFill>
                  <a:srgbClr val="FF0000"/>
                </a:solidFill>
              </a:rPr>
              <a:t>Importante: </a:t>
            </a:r>
            <a:r>
              <a:rPr lang="en-CL" dirty="0"/>
              <a:t>este arreglo debe terminar con un caracter especial ‘\0’</a:t>
            </a:r>
            <a:br>
              <a:rPr lang="en-CL" dirty="0"/>
            </a:br>
            <a:r>
              <a:rPr lang="en-CL" dirty="0"/>
              <a:t>(null terminator)</a:t>
            </a:r>
          </a:p>
          <a:p>
            <a:r>
              <a:rPr lang="en-CL" dirty="0"/>
              <a:t>Para imprimir strings en printf podemos usar </a:t>
            </a:r>
            <a:r>
              <a:rPr lang="en-CL" dirty="0">
                <a:solidFill>
                  <a:schemeClr val="accent1">
                    <a:lumMod val="75000"/>
                  </a:schemeClr>
                </a:solidFill>
              </a:rPr>
              <a:t>%s</a:t>
            </a:r>
          </a:p>
          <a:p>
            <a:r>
              <a:rPr lang="en-CL" dirty="0"/>
              <a:t>Podemos definir strings directamente con las </a:t>
            </a:r>
            <a:r>
              <a:rPr lang="en-CL" dirty="0">
                <a:solidFill>
                  <a:schemeClr val="accent6">
                    <a:lumMod val="75000"/>
                  </a:schemeClr>
                </a:solidFill>
              </a:rPr>
              <a:t>comillas dobles</a:t>
            </a:r>
          </a:p>
          <a:p>
            <a:r>
              <a:rPr lang="en-CL" dirty="0"/>
              <a:t>La librería </a:t>
            </a:r>
            <a:r>
              <a:rPr lang="en-CL" dirty="0">
                <a:solidFill>
                  <a:srgbClr val="7030A0"/>
                </a:solidFill>
              </a:rPr>
              <a:t>&lt;string.h&gt; </a:t>
            </a:r>
            <a:r>
              <a:rPr lang="en-CL" dirty="0"/>
              <a:t>contiene varias funciones para manipular strings</a:t>
            </a:r>
          </a:p>
          <a:p>
            <a:endParaRPr lang="en-CL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L" dirty="0"/>
          </a:p>
          <a:p>
            <a:pPr marL="0" indent="0">
              <a:buFont typeface="Arial" panose="020B0604020202020204" pitchFamily="34" charset="0"/>
              <a:buNone/>
            </a:pP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76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Strings</a:t>
            </a:r>
            <a:r>
              <a:rPr lang="es-CL" dirty="0"/>
              <a:t>: ejemplo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38</a:t>
            </a:fld>
            <a:endParaRPr lang="es-C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07731-256C-D8E1-DEF3-F2D4CD9D6A5E}"/>
              </a:ext>
            </a:extLst>
          </p:cNvPr>
          <p:cNvSpPr txBox="1"/>
          <p:nvPr/>
        </p:nvSpPr>
        <p:spPr>
          <a:xfrm>
            <a:off x="7603067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4FD71E-25A7-3BF7-C974-5BD8EB3AC6EC}"/>
              </a:ext>
            </a:extLst>
          </p:cNvPr>
          <p:cNvSpPr txBox="1"/>
          <p:nvPr/>
        </p:nvSpPr>
        <p:spPr>
          <a:xfrm>
            <a:off x="1807291" y="1894197"/>
            <a:ext cx="3683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000" dirty="0"/>
              <a:t>Directamente, sin comillas dobles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F5F891-0D23-B6EA-4691-09B1B1F446CE}"/>
              </a:ext>
            </a:extLst>
          </p:cNvPr>
          <p:cNvSpPr txBox="1"/>
          <p:nvPr/>
        </p:nvSpPr>
        <p:spPr>
          <a:xfrm>
            <a:off x="694326" y="2413337"/>
            <a:ext cx="5908990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char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{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'H'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'o'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'l'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'a'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CL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CL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\0</a:t>
            </a:r>
            <a:r>
              <a:rPr lang="en-CL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CL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char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{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q'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'u'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'e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 '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t'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'a'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'l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\0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 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%s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%s</a:t>
            </a:r>
            <a:r>
              <a:rPr lang="en-US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s, t);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CL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3DFA6-8C43-AE15-330E-E17804785459}"/>
              </a:ext>
            </a:extLst>
          </p:cNvPr>
          <p:cNvSpPr txBox="1"/>
          <p:nvPr/>
        </p:nvSpPr>
        <p:spPr>
          <a:xfrm>
            <a:off x="4038600" y="4820075"/>
            <a:ext cx="41148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sz="1600" dirty="0">
                <a:solidFill>
                  <a:srgbClr val="2FFF12"/>
                </a:solidFill>
                <a:latin typeface="Andale Mono" panose="020B0509000000000004" pitchFamily="49" charset="0"/>
              </a:rPr>
              <a:t>Hola que </a:t>
            </a:r>
            <a:r>
              <a:rPr lang="en-US" sz="1600" dirty="0" err="1">
                <a:solidFill>
                  <a:srgbClr val="2FFF12"/>
                </a:solidFill>
                <a:latin typeface="Andale Mono" panose="020B0509000000000004" pitchFamily="49" charset="0"/>
              </a:rPr>
              <a:t>tal</a:t>
            </a:r>
            <a:endParaRPr lang="en-US" sz="1600" dirty="0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C857C-AEAA-DF29-E543-774B77CBC8EB}"/>
              </a:ext>
            </a:extLst>
          </p:cNvPr>
          <p:cNvSpPr txBox="1"/>
          <p:nvPr/>
        </p:nvSpPr>
        <p:spPr>
          <a:xfrm>
            <a:off x="7732296" y="2413337"/>
            <a:ext cx="362150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char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s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"Hola"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char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"que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tal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%s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%s</a:t>
            </a:r>
            <a:r>
              <a:rPr lang="en-US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s, t);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CL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CD5C2-9FE8-2F38-B109-3AEB5EC8D7E4}"/>
              </a:ext>
            </a:extLst>
          </p:cNvPr>
          <p:cNvSpPr txBox="1"/>
          <p:nvPr/>
        </p:nvSpPr>
        <p:spPr>
          <a:xfrm>
            <a:off x="8419439" y="1894197"/>
            <a:ext cx="22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000" dirty="0"/>
              <a:t>Con comillas dobles</a:t>
            </a:r>
          </a:p>
        </p:txBody>
      </p:sp>
    </p:spTree>
    <p:extLst>
      <p:ext uri="{BB962C8B-B14F-4D97-AF65-F5344CB8AC3E}">
        <p14:creationId xmlns:p14="http://schemas.microsoft.com/office/powerpoint/2010/main" val="1268856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#3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39</a:t>
            </a:fld>
            <a:endParaRPr lang="es-C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07731-256C-D8E1-DEF3-F2D4CD9D6A5E}"/>
              </a:ext>
            </a:extLst>
          </p:cNvPr>
          <p:cNvSpPr txBox="1"/>
          <p:nvPr/>
        </p:nvSpPr>
        <p:spPr>
          <a:xfrm>
            <a:off x="7603067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8F116A-84C6-497B-8876-4D5ED6AE6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200"/>
            <a:ext cx="10515600" cy="3116263"/>
          </a:xfrm>
        </p:spPr>
        <p:txBody>
          <a:bodyPr>
            <a:normAutofit/>
          </a:bodyPr>
          <a:lstStyle/>
          <a:p>
            <a:r>
              <a:rPr lang="en-CL" dirty="0"/>
              <a:t>Escriba una función </a:t>
            </a:r>
            <a:r>
              <a:rPr lang="en-CL" dirty="0">
                <a:solidFill>
                  <a:srgbClr val="7030A0"/>
                </a:solidFill>
              </a:rPr>
              <a:t>largo</a:t>
            </a:r>
            <a:r>
              <a:rPr lang="en-C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CL" dirty="0"/>
              <a:t>que reciba un string y calcule su largo</a:t>
            </a:r>
            <a:br>
              <a:rPr lang="en-CL" dirty="0"/>
            </a:br>
            <a:r>
              <a:rPr lang="en-CL" dirty="0"/>
              <a:t>(sin contar el null terminator)</a:t>
            </a:r>
          </a:p>
          <a:p>
            <a:r>
              <a:rPr lang="en-CL" dirty="0"/>
              <a:t>Escriba una función </a:t>
            </a:r>
            <a:r>
              <a:rPr lang="en-C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iguales</a:t>
            </a:r>
            <a:r>
              <a:rPr lang="en-CL" dirty="0"/>
              <a:t> que reciba dos strings y entregue 1 si los strings son idénticos, o 0 en caso contrario</a:t>
            </a:r>
          </a:p>
        </p:txBody>
      </p:sp>
    </p:spTree>
    <p:extLst>
      <p:ext uri="{BB962C8B-B14F-4D97-AF65-F5344CB8AC3E}">
        <p14:creationId xmlns:p14="http://schemas.microsoft.com/office/powerpoint/2010/main" val="223644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Evaluaciones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0AEBE7F-F4E6-461B-854C-74A93F0760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3 Pruebas</a:t>
                </a:r>
              </a:p>
              <a:p>
                <a:r>
                  <a:rPr lang="es-CL" dirty="0"/>
                  <a:t>4 Tareas (grupos de a lo más 3 personas)</a:t>
                </a:r>
              </a:p>
              <a:p>
                <a:r>
                  <a:rPr lang="es-CL" dirty="0"/>
                  <a:t>Examen</a:t>
                </a:r>
              </a:p>
              <a:p>
                <a:endParaRPr lang="es-CL" dirty="0"/>
              </a:p>
              <a:p>
                <a:pPr marL="36900" indent="0" algn="ctr">
                  <a:buNone/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𝑁𝑃𝐸</m:t>
                    </m:r>
                    <m:r>
                      <a:rPr lang="es-CL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0" i="0" smtClean="0">
                        <a:latin typeface="Cambria Math" panose="02040503050406030204" pitchFamily="18" charset="0"/>
                      </a:rPr>
                      <m:t>0,2∗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0,25∗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0,3∗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0,25∗</m:t>
                    </m:r>
                    <m:nary>
                      <m:naryPr>
                        <m:chr m:val="∑"/>
                        <m:ctrlP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s-CL" dirty="0"/>
              </a:p>
              <a:p>
                <a:pPr marL="36900" indent="0">
                  <a:buNone/>
                </a:pPr>
                <a:endParaRPr lang="es-CL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𝑁𝐹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𝑁𝑃𝐸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∙0,75+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∙0,25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0AEBE7F-F4E6-461B-854C-74A93F076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4</a:t>
            </a:fld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921924-8AF7-439E-B9CF-10D558CB9111}"/>
              </a:ext>
            </a:extLst>
          </p:cNvPr>
          <p:cNvSpPr txBox="1"/>
          <p:nvPr/>
        </p:nvSpPr>
        <p:spPr>
          <a:xfrm>
            <a:off x="838200" y="5594393"/>
            <a:ext cx="337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i="1" dirty="0"/>
              <a:t>* Más información en el Syllabus</a:t>
            </a:r>
          </a:p>
        </p:txBody>
      </p:sp>
    </p:spTree>
    <p:extLst>
      <p:ext uri="{BB962C8B-B14F-4D97-AF65-F5344CB8AC3E}">
        <p14:creationId xmlns:p14="http://schemas.microsoft.com/office/powerpoint/2010/main" val="14833210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Structs</a:t>
            </a:r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40</a:t>
            </a:fld>
            <a:endParaRPr lang="es-C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07731-256C-D8E1-DEF3-F2D4CD9D6A5E}"/>
              </a:ext>
            </a:extLst>
          </p:cNvPr>
          <p:cNvSpPr txBox="1"/>
          <p:nvPr/>
        </p:nvSpPr>
        <p:spPr>
          <a:xfrm>
            <a:off x="7603067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6843795F-BF88-FFA1-5E86-06C271B5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746"/>
            <a:ext cx="10515600" cy="1950508"/>
          </a:xfrm>
        </p:spPr>
        <p:txBody>
          <a:bodyPr>
            <a:normAutofit/>
          </a:bodyPr>
          <a:lstStyle/>
          <a:p>
            <a:r>
              <a:rPr lang="en-CL" dirty="0"/>
              <a:t>Los structs nos permiten almacenar varios valores eventualmente</a:t>
            </a:r>
            <a:br>
              <a:rPr lang="en-CL" dirty="0"/>
            </a:br>
            <a:r>
              <a:rPr lang="en-CL" dirty="0"/>
              <a:t>de </a:t>
            </a:r>
            <a:r>
              <a:rPr lang="en-CL" b="1" dirty="0"/>
              <a:t>distinto</a:t>
            </a:r>
            <a:r>
              <a:rPr lang="en-CL" dirty="0"/>
              <a:t> tipo</a:t>
            </a:r>
          </a:p>
          <a:p>
            <a:r>
              <a:rPr lang="en-CL" dirty="0"/>
              <a:t>Un struct define un nuevo “tipo compuesto”. </a:t>
            </a:r>
            <a:br>
              <a:rPr lang="en-CL" dirty="0"/>
            </a:br>
            <a:r>
              <a:rPr lang="en-CL" dirty="0"/>
              <a:t>Son una versión primitiva de una </a:t>
            </a:r>
            <a:r>
              <a:rPr lang="en-CL" dirty="0">
                <a:solidFill>
                  <a:schemeClr val="accent2">
                    <a:lumMod val="75000"/>
                  </a:schemeClr>
                </a:solidFill>
              </a:rPr>
              <a:t>clase</a:t>
            </a:r>
            <a:r>
              <a:rPr lang="en-CL" dirty="0"/>
              <a:t> (sólo atributos, sin métodos)</a:t>
            </a:r>
          </a:p>
        </p:txBody>
      </p:sp>
    </p:spTree>
    <p:extLst>
      <p:ext uri="{BB962C8B-B14F-4D97-AF65-F5344CB8AC3E}">
        <p14:creationId xmlns:p14="http://schemas.microsoft.com/office/powerpoint/2010/main" val="2041394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Structs</a:t>
            </a:r>
            <a:r>
              <a:rPr lang="es-CL" dirty="0"/>
              <a:t>: ejemplos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41</a:t>
            </a:fld>
            <a:endParaRPr lang="es-C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07731-256C-D8E1-DEF3-F2D4CD9D6A5E}"/>
              </a:ext>
            </a:extLst>
          </p:cNvPr>
          <p:cNvSpPr txBox="1"/>
          <p:nvPr/>
        </p:nvSpPr>
        <p:spPr>
          <a:xfrm>
            <a:off x="7603067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44360-98CF-E906-1A1C-AF3D5A15DCEB}"/>
              </a:ext>
            </a:extLst>
          </p:cNvPr>
          <p:cNvSpPr txBox="1"/>
          <p:nvPr/>
        </p:nvSpPr>
        <p:spPr>
          <a:xfrm>
            <a:off x="972452" y="1875293"/>
            <a:ext cx="10237735" cy="32932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perro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char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nombre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edad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juega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struct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perro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p = {.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nombre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"Klo"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.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edad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.juega=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nombre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%s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US" sz="1600" b="0" dirty="0" err="1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edad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US" sz="1600" b="0" dirty="0" err="1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juega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nombre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edad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juega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D9B967-7C96-7161-A0FF-705CFD7C0BA9}"/>
              </a:ext>
            </a:extLst>
          </p:cNvPr>
          <p:cNvSpPr txBox="1"/>
          <p:nvPr/>
        </p:nvSpPr>
        <p:spPr>
          <a:xfrm>
            <a:off x="3572039" y="5353107"/>
            <a:ext cx="5038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000" dirty="0"/>
              <a:t>Acá el tipo creado por el struct es </a:t>
            </a:r>
            <a:r>
              <a:rPr lang="en-CL" sz="2000" b="1" dirty="0"/>
              <a:t>struct perro </a:t>
            </a:r>
          </a:p>
        </p:txBody>
      </p:sp>
    </p:spTree>
    <p:extLst>
      <p:ext uri="{BB962C8B-B14F-4D97-AF65-F5344CB8AC3E}">
        <p14:creationId xmlns:p14="http://schemas.microsoft.com/office/powerpoint/2010/main" val="29553068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Structs</a:t>
            </a:r>
            <a:r>
              <a:rPr lang="es-CL" dirty="0"/>
              <a:t>: ejemplos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42</a:t>
            </a:fld>
            <a:endParaRPr lang="es-C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07731-256C-D8E1-DEF3-F2D4CD9D6A5E}"/>
              </a:ext>
            </a:extLst>
          </p:cNvPr>
          <p:cNvSpPr txBox="1"/>
          <p:nvPr/>
        </p:nvSpPr>
        <p:spPr>
          <a:xfrm>
            <a:off x="7603067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44360-98CF-E906-1A1C-AF3D5A15DCEB}"/>
              </a:ext>
            </a:extLst>
          </p:cNvPr>
          <p:cNvSpPr txBox="1"/>
          <p:nvPr/>
        </p:nvSpPr>
        <p:spPr>
          <a:xfrm>
            <a:off x="972452" y="1875293"/>
            <a:ext cx="10237735" cy="32932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perro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char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nombre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edad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juega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perro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perro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p = {.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nombre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"Klo"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.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edad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.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juega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nombre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%s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US" sz="1600" b="0" dirty="0" err="1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edad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US" sz="1600" b="0" dirty="0" err="1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juega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nombre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edad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juega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D9B967-7C96-7161-A0FF-705CFD7C0BA9}"/>
              </a:ext>
            </a:extLst>
          </p:cNvPr>
          <p:cNvSpPr txBox="1"/>
          <p:nvPr/>
        </p:nvSpPr>
        <p:spPr>
          <a:xfrm>
            <a:off x="4000362" y="5362316"/>
            <a:ext cx="4181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000" dirty="0"/>
              <a:t>Es común usar un alias para los structs</a:t>
            </a:r>
            <a:endParaRPr lang="en-CL" sz="2000" b="1" dirty="0"/>
          </a:p>
        </p:txBody>
      </p:sp>
    </p:spTree>
    <p:extLst>
      <p:ext uri="{BB962C8B-B14F-4D97-AF65-F5344CB8AC3E}">
        <p14:creationId xmlns:p14="http://schemas.microsoft.com/office/powerpoint/2010/main" val="181989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Structs</a:t>
            </a:r>
            <a:r>
              <a:rPr lang="es-CL" dirty="0"/>
              <a:t>: ejemplos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43</a:t>
            </a:fld>
            <a:endParaRPr lang="es-C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07731-256C-D8E1-DEF3-F2D4CD9D6A5E}"/>
              </a:ext>
            </a:extLst>
          </p:cNvPr>
          <p:cNvSpPr txBox="1"/>
          <p:nvPr/>
        </p:nvSpPr>
        <p:spPr>
          <a:xfrm>
            <a:off x="7603067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44360-98CF-E906-1A1C-AF3D5A15DCEB}"/>
              </a:ext>
            </a:extLst>
          </p:cNvPr>
          <p:cNvSpPr txBox="1"/>
          <p:nvPr/>
        </p:nvSpPr>
        <p:spPr>
          <a:xfrm>
            <a:off x="972451" y="1510566"/>
            <a:ext cx="10237735" cy="40318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perro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char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nombre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edad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juega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perro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perro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p = {.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nombre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"Klo"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.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edad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.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juega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perro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q = p;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nombre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%s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US" sz="1600" b="0" dirty="0" err="1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edad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US" sz="1600" b="0" dirty="0" err="1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juega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nombre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edad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juega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nombre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%s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US" sz="1600" b="0" dirty="0" err="1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edad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US" sz="1600" b="0" dirty="0" err="1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juega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nombre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edad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juega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zu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perro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D9B967-7C96-7161-A0FF-705CFD7C0BA9}"/>
              </a:ext>
            </a:extLst>
          </p:cNvPr>
          <p:cNvSpPr txBox="1"/>
          <p:nvPr/>
        </p:nvSpPr>
        <p:spPr>
          <a:xfrm>
            <a:off x="2802052" y="5749339"/>
            <a:ext cx="6578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000" dirty="0">
                <a:solidFill>
                  <a:schemeClr val="accent5">
                    <a:lumMod val="50000"/>
                  </a:schemeClr>
                </a:solidFill>
              </a:rPr>
              <a:t>Una vez definido un struct funciona igual que un tipo normal!</a:t>
            </a:r>
            <a:endParaRPr lang="en-CL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4661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Argumentos por consola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44</a:t>
            </a:fld>
            <a:endParaRPr lang="es-C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07731-256C-D8E1-DEF3-F2D4CD9D6A5E}"/>
              </a:ext>
            </a:extLst>
          </p:cNvPr>
          <p:cNvSpPr txBox="1"/>
          <p:nvPr/>
        </p:nvSpPr>
        <p:spPr>
          <a:xfrm>
            <a:off x="7603067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C2916A99-2F4C-2ADC-EFC3-1B76D818A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679"/>
            <a:ext cx="10515600" cy="2069054"/>
          </a:xfrm>
        </p:spPr>
        <p:txBody>
          <a:bodyPr>
            <a:normAutofit fontScale="92500" lnSpcReduction="20000"/>
          </a:bodyPr>
          <a:lstStyle/>
          <a:p>
            <a:r>
              <a:rPr lang="en-CL" dirty="0"/>
              <a:t>A la hora de ejecutar un programa en la consola podemos entregarle argumentos </a:t>
            </a:r>
          </a:p>
          <a:p>
            <a:r>
              <a:rPr lang="en-CL" dirty="0"/>
              <a:t>Estos corresponden a los argumentos </a:t>
            </a:r>
            <a:r>
              <a:rPr lang="en-CL" dirty="0">
                <a:solidFill>
                  <a:schemeClr val="accent6">
                    <a:lumMod val="75000"/>
                  </a:schemeClr>
                </a:solidFill>
              </a:rPr>
              <a:t>argc</a:t>
            </a:r>
            <a:r>
              <a:rPr lang="en-CL" dirty="0"/>
              <a:t> y </a:t>
            </a:r>
            <a:r>
              <a:rPr lang="en-CL" dirty="0">
                <a:solidFill>
                  <a:schemeClr val="accent2">
                    <a:lumMod val="75000"/>
                  </a:schemeClr>
                </a:solidFill>
              </a:rPr>
              <a:t>argv</a:t>
            </a:r>
            <a:r>
              <a:rPr lang="en-CL" dirty="0"/>
              <a:t> del main</a:t>
            </a:r>
            <a:br>
              <a:rPr lang="en-CL" dirty="0"/>
            </a:br>
            <a:r>
              <a:rPr lang="en-CL" sz="2600" dirty="0">
                <a:solidFill>
                  <a:schemeClr val="accent6">
                    <a:lumMod val="75000"/>
                  </a:schemeClr>
                </a:solidFill>
              </a:rPr>
              <a:t>argc: </a:t>
            </a:r>
            <a:r>
              <a:rPr lang="en-CL" sz="2600" dirty="0">
                <a:solidFill>
                  <a:schemeClr val="bg2">
                    <a:lumMod val="50000"/>
                  </a:schemeClr>
                </a:solidFill>
              </a:rPr>
              <a:t>cantidad de argumentos (contando el nombre del programa)</a:t>
            </a:r>
            <a:br>
              <a:rPr lang="en-CL" sz="26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CL" sz="2600" dirty="0">
                <a:solidFill>
                  <a:schemeClr val="accent2">
                    <a:lumMod val="75000"/>
                  </a:schemeClr>
                </a:solidFill>
              </a:rPr>
              <a:t>argv: </a:t>
            </a:r>
            <a:r>
              <a:rPr lang="en-CL" sz="2600" dirty="0">
                <a:solidFill>
                  <a:schemeClr val="bg2">
                    <a:lumMod val="50000"/>
                  </a:schemeClr>
                </a:solidFill>
              </a:rPr>
              <a:t>arreglo de strings con los argumentos</a:t>
            </a:r>
          </a:p>
          <a:p>
            <a:r>
              <a:rPr lang="en-CL" dirty="0"/>
              <a:t>El nombre del programa es siempre un argumento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3C317-EDDD-913B-D114-BE05A38EE1C4}"/>
              </a:ext>
            </a:extLst>
          </p:cNvPr>
          <p:cNvSpPr txBox="1"/>
          <p:nvPr/>
        </p:nvSpPr>
        <p:spPr>
          <a:xfrm>
            <a:off x="616692" y="3877733"/>
            <a:ext cx="6292107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Cantidad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de 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argumentos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for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Argumento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%s</a:t>
            </a:r>
            <a:r>
              <a:rPr lang="en-US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CL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EDD49E-CEB2-C15C-4AE4-F2156290329F}"/>
              </a:ext>
            </a:extLst>
          </p:cNvPr>
          <p:cNvSpPr txBox="1"/>
          <p:nvPr/>
        </p:nvSpPr>
        <p:spPr>
          <a:xfrm>
            <a:off x="7460508" y="4123954"/>
            <a:ext cx="4114800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klo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klo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201</a:t>
            </a:r>
          </a:p>
          <a:p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Cantidad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de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argumentos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4</a:t>
            </a:r>
          </a:p>
          <a:p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Argumento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0 = ./main2</a:t>
            </a:r>
          </a:p>
          <a:p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Argumento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1 =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klo</a:t>
            </a:r>
            <a:endParaRPr lang="en-US" sz="1600" dirty="0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Argumento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2 = </a:t>
            </a:r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klo</a:t>
            </a:r>
            <a:endParaRPr lang="en-US" sz="1600" dirty="0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-US" sz="16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Argumento</a:t>
            </a:r>
            <a:r>
              <a:rPr lang="en-US" sz="16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3 = 201</a:t>
            </a:r>
          </a:p>
        </p:txBody>
      </p:sp>
    </p:spTree>
    <p:extLst>
      <p:ext uri="{BB962C8B-B14F-4D97-AF65-F5344CB8AC3E}">
        <p14:creationId xmlns:p14="http://schemas.microsoft.com/office/powerpoint/2010/main" val="134701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Cosas administrativas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AEBE7F-F4E6-461B-854C-74A93F076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Profesor: Miguel Romero </a:t>
            </a:r>
            <a:r>
              <a:rPr lang="es-CL" dirty="0" err="1"/>
              <a:t>Orth</a:t>
            </a:r>
            <a:endParaRPr lang="es-CL" dirty="0"/>
          </a:p>
          <a:p>
            <a:r>
              <a:rPr lang="es-CL" dirty="0"/>
              <a:t>Mail: </a:t>
            </a:r>
            <a:r>
              <a:rPr lang="es-CL" dirty="0" err="1"/>
              <a:t>miguel.romero.o@uai.cl</a:t>
            </a:r>
            <a:endParaRPr lang="es-CL" dirty="0"/>
          </a:p>
          <a:p>
            <a:r>
              <a:rPr lang="es-CL" dirty="0"/>
              <a:t>Ayudante: Dora </a:t>
            </a:r>
            <a:r>
              <a:rPr lang="es-CL" dirty="0" err="1"/>
              <a:t>Jimenez</a:t>
            </a:r>
            <a:r>
              <a:rPr lang="es-CL" dirty="0"/>
              <a:t> (</a:t>
            </a:r>
            <a:r>
              <a:rPr lang="es-CL" dirty="0" err="1"/>
              <a:t>doramariela@gmail.com</a:t>
            </a:r>
            <a:r>
              <a:rPr lang="es-CL" dirty="0"/>
              <a:t>)</a:t>
            </a:r>
          </a:p>
          <a:p>
            <a:endParaRPr lang="es-CL" dirty="0"/>
          </a:p>
          <a:p>
            <a:r>
              <a:rPr lang="es-CL" dirty="0"/>
              <a:t>Oficina: D-323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80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2F3EC98-B666-4095-8A88-1CD4BDA1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El lenguaje C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EBB72FA-2080-422C-9AEF-CB9A49DA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A88EF2-2AD6-4B6D-BA82-25CD4C15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159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¿Por qué C?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AEBE7F-F4E6-461B-854C-74A93F076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r>
              <a:rPr lang="es-CL" dirty="0"/>
              <a:t>La implementación de estructuras de datos es mucho más natural en el lenguaje C</a:t>
            </a:r>
          </a:p>
          <a:p>
            <a:r>
              <a:rPr lang="es-CL" dirty="0"/>
              <a:t>El lenguaje C es más eficiente, lo cual es importante a la hora de estudiar algoritmos y estructura de datos</a:t>
            </a:r>
          </a:p>
          <a:p>
            <a:r>
              <a:rPr lang="es-CL" dirty="0"/>
              <a:t>Es bueno conocer otros lenguajes aparte de Python 😉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893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 vs Python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8</a:t>
            </a:fld>
            <a:endParaRPr lang="es-C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9DB6F-9962-F382-BA8B-4F5DBA888180}"/>
              </a:ext>
            </a:extLst>
          </p:cNvPr>
          <p:cNvSpPr txBox="1"/>
          <p:nvPr/>
        </p:nvSpPr>
        <p:spPr>
          <a:xfrm>
            <a:off x="1567247" y="3429000"/>
            <a:ext cx="38142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sz="2800" dirty="0"/>
              <a:t>Lenguaje compilado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sz="2800" dirty="0"/>
              <a:t>Lenguaje de bajo nivel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sz="2800" dirty="0"/>
              <a:t>Tipado fuerte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sz="2800" dirty="0"/>
              <a:t>Eficiente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26961E-2D13-280F-87D5-57FB9161F6DD}"/>
              </a:ext>
            </a:extLst>
          </p:cNvPr>
          <p:cNvSpPr txBox="1"/>
          <p:nvPr/>
        </p:nvSpPr>
        <p:spPr>
          <a:xfrm>
            <a:off x="6810461" y="3429000"/>
            <a:ext cx="38142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sz="2800" dirty="0"/>
              <a:t>Lenguaje interpretado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sz="2800" dirty="0"/>
              <a:t>Lenguaje de alto nivel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sz="2800" dirty="0"/>
              <a:t>Tipado dinámico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sz="2800" dirty="0"/>
              <a:t>No tan eficiente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B16B25A-F50C-E790-73F1-2F83F74B8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036751"/>
            <a:ext cx="1128415" cy="1124024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03B1EF61-DD84-2FD6-BD55-D086C97EE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178" y="1976064"/>
            <a:ext cx="1128415" cy="124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6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4B347-D4A9-4286-B777-0A435E9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 primer programa: </a:t>
            </a:r>
            <a:r>
              <a:rPr lang="es-CL" dirty="0" err="1"/>
              <a:t>Hello</a:t>
            </a:r>
            <a:r>
              <a:rPr lang="es-CL" dirty="0"/>
              <a:t> </a:t>
            </a:r>
            <a:r>
              <a:rPr lang="es-CL" dirty="0" err="1"/>
              <a:t>World</a:t>
            </a:r>
            <a:r>
              <a:rPr lang="es-CL" dirty="0"/>
              <a:t>!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8C687-C2CB-4B23-900F-321A9C9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93AD9-9E3D-41E8-886A-4F43E41E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9</a:t>
            </a:fld>
            <a:endParaRPr lang="es-C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215D8-2907-0143-15B5-552179C2B086}"/>
              </a:ext>
            </a:extLst>
          </p:cNvPr>
          <p:cNvSpPr txBox="1"/>
          <p:nvPr/>
        </p:nvSpPr>
        <p:spPr>
          <a:xfrm>
            <a:off x="1039850" y="2274838"/>
            <a:ext cx="4647426" cy="2308324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 World!</a:t>
            </a:r>
            <a:r>
              <a:rPr lang="en-US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674B1-C8F2-BFED-58B6-49D72A571832}"/>
              </a:ext>
            </a:extLst>
          </p:cNvPr>
          <p:cNvSpPr txBox="1"/>
          <p:nvPr/>
        </p:nvSpPr>
        <p:spPr>
          <a:xfrm>
            <a:off x="2958644" y="179809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CL" dirty="0"/>
              <a:t>ain.c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60B43-FB69-FAB2-D350-0F491EF27649}"/>
              </a:ext>
            </a:extLst>
          </p:cNvPr>
          <p:cNvSpPr txBox="1"/>
          <p:nvPr/>
        </p:nvSpPr>
        <p:spPr>
          <a:xfrm>
            <a:off x="1039850" y="5008091"/>
            <a:ext cx="32660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</a:t>
            </a:r>
            <a:r>
              <a:rPr lang="en-US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gcc</a:t>
            </a:r>
            <a:r>
              <a:rPr lang="en-US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main.c</a:t>
            </a:r>
            <a:r>
              <a:rPr lang="en-US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-o main</a:t>
            </a:r>
          </a:p>
          <a:p>
            <a:r>
              <a:rPr lang="en-US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./main</a:t>
            </a:r>
          </a:p>
          <a:p>
            <a:r>
              <a:rPr lang="en-US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Hello World!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EF3885-55D2-71FC-A55F-83D0ACB7B667}"/>
              </a:ext>
            </a:extLst>
          </p:cNvPr>
          <p:cNvSpPr txBox="1"/>
          <p:nvPr/>
        </p:nvSpPr>
        <p:spPr>
          <a:xfrm>
            <a:off x="6096000" y="1833527"/>
            <a:ext cx="543327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sz="2000" i="1" dirty="0">
                <a:solidFill>
                  <a:srgbClr val="7030A0"/>
                </a:solidFill>
              </a:rPr>
              <a:t>#include </a:t>
            </a:r>
            <a:r>
              <a:rPr lang="en-CL" sz="2000" dirty="0"/>
              <a:t>nos permite incluir librerías </a:t>
            </a:r>
            <a:br>
              <a:rPr lang="en-CL" sz="2000" dirty="0"/>
            </a:br>
            <a:r>
              <a:rPr lang="en-CL" sz="2000" dirty="0"/>
              <a:t>(similar al</a:t>
            </a:r>
            <a:r>
              <a:rPr lang="en-CL" sz="2000" i="1" dirty="0"/>
              <a:t> </a:t>
            </a:r>
            <a:r>
              <a:rPr lang="en-CL" sz="2000" i="1" dirty="0">
                <a:solidFill>
                  <a:srgbClr val="7030A0"/>
                </a:solidFill>
              </a:rPr>
              <a:t>import</a:t>
            </a:r>
            <a:r>
              <a:rPr lang="en-CL" sz="2000" i="1" dirty="0"/>
              <a:t> </a:t>
            </a:r>
            <a:r>
              <a:rPr lang="en-CL" sz="2000" dirty="0"/>
              <a:t>de Python)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sz="2000" dirty="0"/>
              <a:t>Siempre debe haber una función </a:t>
            </a:r>
            <a:r>
              <a:rPr lang="en-CL" sz="2000" b="1" i="1" dirty="0"/>
              <a:t>main</a:t>
            </a:r>
            <a:r>
              <a:rPr lang="en-CL" sz="2000" dirty="0"/>
              <a:t>. </a:t>
            </a:r>
            <a:br>
              <a:rPr lang="en-CL" sz="2000" dirty="0"/>
            </a:br>
            <a:r>
              <a:rPr lang="en-CL" sz="2000" dirty="0"/>
              <a:t>Cada vez que se ejecuta un programa se llama a la función </a:t>
            </a:r>
            <a:r>
              <a:rPr lang="en-CL" sz="2000" b="1" i="1" dirty="0"/>
              <a:t>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2"/>
                </a:solidFill>
              </a:rPr>
              <a:t>a</a:t>
            </a:r>
            <a:r>
              <a:rPr lang="en-CL" sz="2000" i="1" dirty="0">
                <a:solidFill>
                  <a:schemeClr val="accent2"/>
                </a:solidFill>
              </a:rPr>
              <a:t>rgc </a:t>
            </a:r>
            <a:r>
              <a:rPr lang="en-CL" sz="2000" dirty="0"/>
              <a:t>es la cantidad de argumentos que se pasan por consola y </a:t>
            </a:r>
            <a:r>
              <a:rPr lang="en-CL" sz="2000" i="1" dirty="0">
                <a:solidFill>
                  <a:schemeClr val="accent2"/>
                </a:solidFill>
              </a:rPr>
              <a:t>argv</a:t>
            </a:r>
            <a:r>
              <a:rPr lang="en-CL" sz="2000" dirty="0"/>
              <a:t> es la lista de los argumentos (más detalles después)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sz="2000" dirty="0"/>
              <a:t>Por convención todo programa debe entregar un entero. El entero 0 indica que el programa terminó 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CL" sz="2000" i="1" dirty="0">
                <a:solidFill>
                  <a:srgbClr val="0070C0"/>
                </a:solidFill>
              </a:rPr>
              <a:t>rintf </a:t>
            </a:r>
            <a:r>
              <a:rPr lang="en-CL" sz="2000" dirty="0"/>
              <a:t>es la función estándar para imprimir en pantalla (se encuentra en </a:t>
            </a:r>
            <a:r>
              <a:rPr lang="en-CL" sz="2000" dirty="0">
                <a:solidFill>
                  <a:srgbClr val="7030A0"/>
                </a:solidFill>
              </a:rPr>
              <a:t>&lt;stdio.h&gt;</a:t>
            </a:r>
            <a:r>
              <a:rPr lang="en-CL" sz="2000" dirty="0"/>
              <a:t>)</a:t>
            </a:r>
            <a:br>
              <a:rPr lang="en-CL" sz="2000" dirty="0"/>
            </a:br>
            <a:r>
              <a:rPr lang="en-CL" sz="2000" dirty="0">
                <a:solidFill>
                  <a:srgbClr val="FF7E79"/>
                </a:solidFill>
              </a:rPr>
              <a:t>Ojo: no incluye el salto de línea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L" sz="2000" dirty="0"/>
          </a:p>
        </p:txBody>
      </p:sp>
    </p:spTree>
    <p:extLst>
      <p:ext uri="{BB962C8B-B14F-4D97-AF65-F5344CB8AC3E}">
        <p14:creationId xmlns:p14="http://schemas.microsoft.com/office/powerpoint/2010/main" val="15150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5583</TotalTime>
  <Words>4119</Words>
  <Application>Microsoft Macintosh PowerPoint</Application>
  <PresentationFormat>Widescreen</PresentationFormat>
  <Paragraphs>661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Andale Mono</vt:lpstr>
      <vt:lpstr>Arial</vt:lpstr>
      <vt:lpstr>Calibri</vt:lpstr>
      <vt:lpstr>Calibri Light</vt:lpstr>
      <vt:lpstr>Cambria Math</vt:lpstr>
      <vt:lpstr>Menlo</vt:lpstr>
      <vt:lpstr>Office Theme</vt:lpstr>
      <vt:lpstr>  Introducción al curso </vt:lpstr>
      <vt:lpstr>Lo que estudiaremos</vt:lpstr>
      <vt:lpstr>Programa del curso</vt:lpstr>
      <vt:lpstr>Evaluaciones</vt:lpstr>
      <vt:lpstr>Cosas administrativas</vt:lpstr>
      <vt:lpstr>El lenguaje C</vt:lpstr>
      <vt:lpstr>¿Por qué C?</vt:lpstr>
      <vt:lpstr>C vs Python</vt:lpstr>
      <vt:lpstr>Un primer programa: Hello World!</vt:lpstr>
      <vt:lpstr>Utilizar C</vt:lpstr>
      <vt:lpstr>Variables en C</vt:lpstr>
      <vt:lpstr>Tipos en C</vt:lpstr>
      <vt:lpstr>Tipo int: números enteros</vt:lpstr>
      <vt:lpstr>Tipo float: números con decimales</vt:lpstr>
      <vt:lpstr>Tipo char: caracteres</vt:lpstr>
      <vt:lpstr>Casting</vt:lpstr>
      <vt:lpstr>Casting: ejemplos</vt:lpstr>
      <vt:lpstr>Casting: ejemplos</vt:lpstr>
      <vt:lpstr>Casting: ejemplos</vt:lpstr>
      <vt:lpstr>Casting: ejemplos</vt:lpstr>
      <vt:lpstr>Typedef: alias para tipos</vt:lpstr>
      <vt:lpstr>Control de flujo en C</vt:lpstr>
      <vt:lpstr>Ejemplos: if, else if, else</vt:lpstr>
      <vt:lpstr>Ejemplos: while</vt:lpstr>
      <vt:lpstr>Ejemplos: for</vt:lpstr>
      <vt:lpstr>Ejemplos: continue, break</vt:lpstr>
      <vt:lpstr>Ejemplos: switch</vt:lpstr>
      <vt:lpstr>Operadores en C</vt:lpstr>
      <vt:lpstr>Booleanos en C ?</vt:lpstr>
      <vt:lpstr>Funciones</vt:lpstr>
      <vt:lpstr>Funciones: ejemplo</vt:lpstr>
      <vt:lpstr>Ejercicio #1</vt:lpstr>
      <vt:lpstr>Declarar vs definir</vt:lpstr>
      <vt:lpstr>Arreglos</vt:lpstr>
      <vt:lpstr>Arreglos:ejemplo</vt:lpstr>
      <vt:lpstr>Ejercicio #2</vt:lpstr>
      <vt:lpstr>Strings</vt:lpstr>
      <vt:lpstr>Strings: ejemplo</vt:lpstr>
      <vt:lpstr>Ejercicio #3</vt:lpstr>
      <vt:lpstr>Structs</vt:lpstr>
      <vt:lpstr>Structs: ejemplos</vt:lpstr>
      <vt:lpstr>Structs: ejemplos</vt:lpstr>
      <vt:lpstr>Structs: ejemplos</vt:lpstr>
      <vt:lpstr>Argumentos por consola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Lenguaje C</dc:title>
  <dc:creator>Danilo  Eduardo Borquez Paredes</dc:creator>
  <cp:lastModifiedBy>Miguel Angel Romero Orth</cp:lastModifiedBy>
  <cp:revision>362</cp:revision>
  <dcterms:created xsi:type="dcterms:W3CDTF">2020-03-08T21:29:21Z</dcterms:created>
  <dcterms:modified xsi:type="dcterms:W3CDTF">2023-03-07T15:16:16Z</dcterms:modified>
</cp:coreProperties>
</file>