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1" r:id="rId2"/>
    <p:sldId id="473" r:id="rId3"/>
    <p:sldId id="474" r:id="rId4"/>
    <p:sldId id="500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097" autoAdjust="0"/>
  </p:normalViewPr>
  <p:slideViewPr>
    <p:cSldViewPr snapToGrid="0">
      <p:cViewPr varScale="1">
        <p:scale>
          <a:sx n="69" d="100"/>
          <a:sy n="69" d="100"/>
        </p:scale>
        <p:origin x="5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9AB6-A519-4179-998C-8110023473D9}" type="datetimeFigureOut">
              <a:rPr lang="es-CL" smtClean="0"/>
              <a:t>22-03-2023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5FF7A-8C95-43F4-9D58-C01FFBD440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903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235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C464C-B718-F6D6-6148-ABB65D364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DB5F4B-88D3-4EB5-FE75-0E87F7CB0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27035A-C1EC-3D87-C262-94F33E35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876073-EFF3-4EE9-A83E-1966D6A9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26634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E42A0-9D79-4D9D-44ED-59373A73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C26AE4-EC33-432C-A51C-CC97217B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728F30-B5F6-96F6-2718-860CE718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BBD66-0490-9057-99B0-8578292B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3962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96A2B9-9A2D-B32A-2475-D27142E27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62C235-6367-43F5-992D-A64922C82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CAF974-6D6C-CF1C-48A3-F3C114D2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AD41B2-BDE9-50A5-D32A-B1181C15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7040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x">
  <p:cSld name="Title &amp; Sub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oogle Shape;11;p38"/>
          <p:cNvCxnSpPr/>
          <p:nvPr/>
        </p:nvCxnSpPr>
        <p:spPr>
          <a:xfrm>
            <a:off x="609600" y="3337560"/>
            <a:ext cx="10972801" cy="0"/>
          </a:xfrm>
          <a:prstGeom prst="straightConnector1">
            <a:avLst/>
          </a:prstGeom>
          <a:noFill/>
          <a:ln w="9525" cap="flat" cmpd="sng">
            <a:solidFill>
              <a:srgbClr val="9A9A9A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" name="Google Shape;12;p38"/>
          <p:cNvSpPr txBox="1">
            <a:spLocks noGrp="1"/>
          </p:cNvSpPr>
          <p:nvPr>
            <p:ph type="title"/>
          </p:nvPr>
        </p:nvSpPr>
        <p:spPr>
          <a:xfrm>
            <a:off x="533399" y="925829"/>
            <a:ext cx="11125202" cy="2228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body" idx="1"/>
          </p:nvPr>
        </p:nvSpPr>
        <p:spPr>
          <a:xfrm>
            <a:off x="533399" y="3531870"/>
            <a:ext cx="11125202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11480" lvl="0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marL="822960" lvl="1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marL="1234440" lvl="2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marL="1645920" lvl="3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marL="2057400" lvl="4" indent="-20574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marL="2468880" lvl="5" indent="-30861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5E5E5E"/>
              </a:buClr>
              <a:buSzPts val="1800"/>
              <a:buChar char="•"/>
              <a:defRPr/>
            </a:lvl6pPr>
            <a:lvl7pPr marL="2880360" lvl="6" indent="-30861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5E5E5E"/>
              </a:buClr>
              <a:buSzPts val="1800"/>
              <a:buChar char="•"/>
              <a:defRPr/>
            </a:lvl7pPr>
            <a:lvl8pPr marL="3291840" lvl="7" indent="-30861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5E5E5E"/>
              </a:buClr>
              <a:buSzPts val="1800"/>
              <a:buChar char="•"/>
              <a:defRPr/>
            </a:lvl8pPr>
            <a:lvl9pPr marL="3703320" lvl="8" indent="-30861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5E5E5E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11506200" y="6457950"/>
            <a:ext cx="306629" cy="2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045E6-C09B-744B-B4F9-D450AA7D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6999" y="109330"/>
            <a:ext cx="1031576" cy="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4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99BC-BD31-33B2-17A4-D66FB78A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5"/>
            <a:ext cx="10963656" cy="69557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33F19A-6323-FED0-6059-B1D777C6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3AAEB988-F533-75B5-7017-83DA0B34405A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2A378925-52C6-178A-8668-EC1B9795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AD295BE6-15B4-B772-7755-8E7949F4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672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3836B-DB3D-177B-D633-244E351C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A2E7C2-EE50-8FBA-21AF-2313EE390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6B4B3B-C4DE-E423-35AE-A8A241C9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0DF30F-8586-F777-9CCD-4B6DDB81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2101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A5751-397B-FB6C-3237-975F0C28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5"/>
            <a:ext cx="10963656" cy="69557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C8798-3B9D-963C-3440-31136F412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A2A1C8-8A0E-B4B6-DB77-8C6FDB6D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1283A12-A9B0-26D2-D2F1-6BA9A80BCD2E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45971930-50AE-BECB-F4F9-89E63B3A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6F7DC68F-C223-7925-8178-369EF465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0110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39ED5-62C6-0AD1-8531-9C5072850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557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9E288D-61DE-C4BB-CAB2-071801FE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844C90-3930-52B8-3A32-748812AD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E88AF3-693B-7CC1-E1BA-D8693647A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53EBD0-1424-1566-1F5F-7BE133E38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BB62554-79AB-6F7E-B2C8-513B436BF6AF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8A712F3-1863-32DA-4ECC-39225B7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F75ED45-ACE1-3722-9092-E51C53B0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7581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4851-58F6-727D-7400-A570948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5"/>
            <a:ext cx="10963656" cy="62242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6FBD368-179C-6168-336C-FBFBB86A6276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D8F0A06D-90CB-E731-936D-8534E4A4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E1D38286-787C-2F18-1687-EAACE986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542330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523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9442509E-2D19-A761-DAA5-CB4FB7DD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5"/>
            <a:ext cx="10945368" cy="622427"/>
          </a:xfr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D7D6048D-455C-E5D4-FE15-27C9EA45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55B44BA-624B-E4BE-6550-85DE7525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4653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CC366-903C-8556-7A84-9D5A8564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95907-4DDB-DB4B-5F05-3C7DA8D3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39F411-0285-5022-6200-C0D794B32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FD41B2A-01B8-27AC-D8D0-C26D3285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FAF19233-DC67-CA83-51F1-58083B64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4969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3324-1BC8-B835-0D00-5926373D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C2093F-3E80-92BB-EFB5-A308E4D03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EB951E-FCD7-1923-D608-994CD3A6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6D031CB-482F-D489-AD88-4EC7BCD6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1932" y="6385194"/>
            <a:ext cx="4367719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 err="1"/>
              <a:t>Minería</a:t>
            </a:r>
            <a:r>
              <a:rPr lang="en-GB" dirty="0"/>
              <a:t> de </a:t>
            </a:r>
            <a:r>
              <a:rPr lang="en-GB" dirty="0" err="1"/>
              <a:t>Datos</a:t>
            </a:r>
            <a:r>
              <a:rPr lang="en-GB" dirty="0"/>
              <a:t>                                                                                  </a:t>
            </a:r>
          </a:p>
          <a:p>
            <a:pPr algn="r"/>
            <a:r>
              <a:rPr lang="en-GB" dirty="0"/>
              <a:t>GONZALO ANRIQUEZ G. | gonzalo.anriquez@edu.uai.cl</a:t>
            </a:r>
            <a:endParaRPr lang="en-IT" dirty="0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76F5AD7C-8E15-3301-2454-C9349DF6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4910" y="6367324"/>
            <a:ext cx="478322" cy="365125"/>
          </a:xfrm>
          <a:prstGeom prst="rect">
            <a:avLst/>
          </a:prstGeom>
        </p:spPr>
        <p:txBody>
          <a:bodyPr/>
          <a:lstStyle/>
          <a:p>
            <a:fld id="{9DC19B77-D416-704F-9B7D-4A7066E1B2E8}" type="slidenum">
              <a:rPr lang="en-IT" smtClean="0"/>
              <a:t>‹Nº›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0481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F39B1B-DD61-ADE3-253A-30B1558F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65126"/>
            <a:ext cx="10963656" cy="59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C6ED7-F9AC-F5D6-C762-FF2C8FAE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EBC6DC4-D985-C976-BCD9-A28D19DA7FC1}"/>
              </a:ext>
            </a:extLst>
          </p:cNvPr>
          <p:cNvCxnSpPr/>
          <p:nvPr userDrawn="1"/>
        </p:nvCxnSpPr>
        <p:spPr>
          <a:xfrm>
            <a:off x="713232" y="1060704"/>
            <a:ext cx="109636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/>
        </p:nvSpPr>
        <p:spPr>
          <a:xfrm>
            <a:off x="1924049" y="1631579"/>
            <a:ext cx="8343902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" tIns="45720" rIns="45720" bIns="45720" anchor="b" anchorCtr="0">
            <a:noAutofit/>
          </a:bodyPr>
          <a:lstStyle/>
          <a:p>
            <a:pPr>
              <a:buClr>
                <a:srgbClr val="000000"/>
              </a:buClr>
              <a:buSzPts val="4400"/>
            </a:pPr>
            <a:r>
              <a:rPr lang="es-ES_tradnl" sz="3960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Minería de Datos</a:t>
            </a:r>
            <a:endParaRPr lang="es-ES_tradnl" sz="1620" dirty="0"/>
          </a:p>
          <a:p>
            <a:pPr>
              <a:buClr>
                <a:srgbClr val="000000"/>
              </a:buClr>
              <a:buSzPts val="3200"/>
            </a:pPr>
            <a:r>
              <a:rPr lang="es-ES_tradnl" sz="2850" dirty="0" err="1">
                <a:solidFill>
                  <a:srgbClr val="000000"/>
                </a:solidFill>
                <a:latin typeface="Helvetica Neue Light"/>
                <a:sym typeface="Helvetica Neue Light"/>
              </a:rPr>
              <a:t>Hard</a:t>
            </a:r>
            <a:r>
              <a:rPr lang="es-ES_tradnl" sz="2850" dirty="0">
                <a:solidFill>
                  <a:srgbClr val="000000"/>
                </a:solidFill>
                <a:latin typeface="Helvetica Neue Light"/>
                <a:sym typeface="Helvetica Neue Light"/>
              </a:rPr>
              <a:t> </a:t>
            </a:r>
            <a:r>
              <a:rPr lang="es-ES_tradnl" sz="2850" dirty="0" err="1">
                <a:solidFill>
                  <a:srgbClr val="000000"/>
                </a:solidFill>
                <a:latin typeface="Helvetica Neue Light"/>
                <a:sym typeface="Helvetica Neue Light"/>
              </a:rPr>
              <a:t>Density</a:t>
            </a:r>
            <a:r>
              <a:rPr lang="es-ES_tradnl" sz="2850" dirty="0">
                <a:solidFill>
                  <a:srgbClr val="000000"/>
                </a:solidFill>
                <a:latin typeface="Helvetica Neue Light"/>
                <a:sym typeface="Helvetica Neue Light"/>
              </a:rPr>
              <a:t> </a:t>
            </a:r>
            <a:r>
              <a:rPr lang="es-ES_tradnl" sz="2850" dirty="0" err="1">
                <a:solidFill>
                  <a:srgbClr val="000000"/>
                </a:solidFill>
                <a:latin typeface="Helvetica Neue Light"/>
                <a:sym typeface="Helvetica Neue Light"/>
              </a:rPr>
              <a:t>Methods</a:t>
            </a:r>
            <a:r>
              <a:rPr lang="es-ES_tradnl" sz="2850" dirty="0">
                <a:solidFill>
                  <a:srgbClr val="000000"/>
                </a:solidFill>
                <a:latin typeface="Helvetica Neue Light"/>
                <a:sym typeface="Helvetica Neue Light"/>
              </a:rPr>
              <a:t> - DBSCAN</a:t>
            </a:r>
            <a:endParaRPr lang="es-ES_tradnl" sz="1600" dirty="0">
              <a:cs typeface="Calibri"/>
            </a:endParaRPr>
          </a:p>
        </p:txBody>
      </p:sp>
      <p:sp>
        <p:nvSpPr>
          <p:cNvPr id="155" name="Google Shape;155;p1"/>
          <p:cNvSpPr txBox="1"/>
          <p:nvPr/>
        </p:nvSpPr>
        <p:spPr>
          <a:xfrm>
            <a:off x="2038349" y="4028923"/>
            <a:ext cx="8343902" cy="248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0" tIns="45720" rIns="45720" bIns="45720" anchor="t" anchorCtr="0">
            <a:noAutofit/>
          </a:bodyPr>
          <a:lstStyle/>
          <a:p>
            <a:pPr>
              <a:buClr>
                <a:srgbClr val="5E5E5E"/>
              </a:buClr>
              <a:buSzPts val="2200"/>
            </a:pPr>
            <a: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s-ES_tradnl" sz="198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s-ES_tradnl" sz="162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DD1E4-4138-EE49-88B9-1BCCCAD3B5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Google Shape;205;g1187022c209_0_55">
            <a:extLst>
              <a:ext uri="{FF2B5EF4-FFF2-40B4-BE49-F238E27FC236}">
                <a16:creationId xmlns:a16="http://schemas.microsoft.com/office/drawing/2014/main" id="{6B672D4B-7937-A205-14F3-7DE72CFBA8E9}"/>
              </a:ext>
            </a:extLst>
          </p:cNvPr>
          <p:cNvSpPr txBox="1"/>
          <p:nvPr/>
        </p:nvSpPr>
        <p:spPr>
          <a:xfrm>
            <a:off x="583954" y="5706775"/>
            <a:ext cx="8700000" cy="75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875" tIns="112875" rIns="112875" bIns="1128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CL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Gonzalo Anriquez G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 smtClean="0">
                <a:solidFill>
                  <a:schemeClr val="dk1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Gonzalo.anriquez@edu.uai.cl</a:t>
            </a:r>
            <a:endParaRPr sz="1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53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51F2-D0C2-D112-87C4-DE996B72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9928CD-8436-A73C-DC37-1A88CF78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40" y="1201983"/>
            <a:ext cx="6812300" cy="51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F0208-017E-5C93-532F-C2EF6B7E4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1606B5-6A7C-A1C7-5E02-13B6CA53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94" y="1246370"/>
            <a:ext cx="7083560" cy="524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0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3036-E865-A777-37C2-9060DF7F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DB1FA7-9129-FEF6-F67C-333165D9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38" y="1196645"/>
            <a:ext cx="7300101" cy="55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8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5DF3-1197-D8F0-535C-8AF4D930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6F01AB-CA2E-8F79-F70E-4BA7735E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61" y="1401053"/>
            <a:ext cx="6909257" cy="509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6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654FD-4340-493D-B415-12948938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Procedimiento de aprendizaje: Etapa 2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05F59B-E5B9-DF34-AD62-01559AB4A976}"/>
              </a:ext>
            </a:extLst>
          </p:cNvPr>
          <p:cNvSpPr txBox="1"/>
          <p:nvPr/>
        </p:nvSpPr>
        <p:spPr>
          <a:xfrm>
            <a:off x="713232" y="1397675"/>
            <a:ext cx="956890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/>
              <a:t>Establezca 𝑐𝑢𝑟𝑟𝑒𝑛𝑡_𝑐𝑙𝑢𝑠𝑡𝑒𝑟_𝑙𝑎𝑏𝑒𝑙=0;</a:t>
            </a:r>
          </a:p>
          <a:p>
            <a:endParaRPr lang="es-CL" sz="2400" dirty="0"/>
          </a:p>
          <a:p>
            <a:r>
              <a:rPr lang="es-CL" sz="2400" dirty="0" err="1"/>
              <a:t>For</a:t>
            </a:r>
            <a:r>
              <a:rPr lang="es-CL" sz="2400" dirty="0"/>
              <a:t> (todos los puntos centrales) do </a:t>
            </a:r>
          </a:p>
          <a:p>
            <a:r>
              <a:rPr lang="es-CL" sz="2400" dirty="0"/>
              <a:t>	Si (el punto central no está etiquetado) 						𝑐𝑢𝑟𝑟𝑒𝑛𝑡_𝑐𝑙𝑢𝑠𝑡𝑒𝑟_𝑙𝑎𝑏𝑒𝑙=++;</a:t>
            </a:r>
          </a:p>
          <a:p>
            <a:r>
              <a:rPr lang="es-CL" sz="2400" dirty="0"/>
              <a:t>		Etiquetar el punto central con 𝑐𝑢𝑟𝑟𝑒𝑛𝑡_𝑐𝑙𝑢𝑠𝑡𝑒𝑟_𝑙𝑎𝑏𝑒𝑙;</a:t>
            </a:r>
          </a:p>
          <a:p>
            <a:r>
              <a:rPr lang="es-CL" sz="2400" dirty="0"/>
              <a:t>	</a:t>
            </a:r>
            <a:r>
              <a:rPr lang="es-CL" sz="2400" dirty="0" err="1"/>
              <a:t>End</a:t>
            </a:r>
            <a:r>
              <a:rPr lang="es-CL" sz="2400" dirty="0"/>
              <a:t> </a:t>
            </a:r>
            <a:r>
              <a:rPr lang="es-CL" sz="2400" dirty="0" err="1"/>
              <a:t>If</a:t>
            </a:r>
            <a:endParaRPr lang="es-CL" sz="2400" dirty="0"/>
          </a:p>
          <a:p>
            <a:r>
              <a:rPr lang="es-CL" sz="2400" dirty="0"/>
              <a:t>	</a:t>
            </a:r>
            <a:r>
              <a:rPr lang="es-CL" sz="2400" dirty="0" err="1"/>
              <a:t>For</a:t>
            </a:r>
            <a:r>
              <a:rPr lang="es-CL" sz="2400" dirty="0"/>
              <a:t> (todas las instancias en la vecindad </a:t>
            </a:r>
            <a:r>
              <a:rPr lang="es-CL" sz="2400" dirty="0" err="1"/>
              <a:t>Eps</a:t>
            </a:r>
            <a:r>
              <a:rPr lang="es-CL" sz="2400" dirty="0"/>
              <a:t> del punto central)</a:t>
            </a:r>
          </a:p>
          <a:p>
            <a:r>
              <a:rPr lang="es-CL" sz="2400" dirty="0"/>
              <a:t>		Si (la instancia no está etiquetada)</a:t>
            </a:r>
          </a:p>
          <a:p>
            <a:r>
              <a:rPr lang="es-CL" sz="2400" dirty="0"/>
              <a:t>			Etiquete la instancia con 𝑐𝑢𝑟𝑟𝑒𝑛𝑡_𝑐𝑙𝑢𝑠𝑡𝑒𝑟_𝑙𝑎𝑏𝑒𝑙;</a:t>
            </a:r>
          </a:p>
          <a:p>
            <a:r>
              <a:rPr lang="es-CL" sz="2400" dirty="0"/>
              <a:t>		</a:t>
            </a:r>
            <a:r>
              <a:rPr lang="es-CL" sz="2400" dirty="0" err="1"/>
              <a:t>End</a:t>
            </a:r>
            <a:r>
              <a:rPr lang="es-CL" sz="2400" dirty="0"/>
              <a:t> </a:t>
            </a:r>
            <a:r>
              <a:rPr lang="es-CL" sz="2400" dirty="0" err="1"/>
              <a:t>If</a:t>
            </a:r>
            <a:endParaRPr lang="es-CL" sz="2400" dirty="0"/>
          </a:p>
          <a:p>
            <a:r>
              <a:rPr lang="es-CL" sz="2400" dirty="0"/>
              <a:t>	</a:t>
            </a:r>
            <a:r>
              <a:rPr lang="es-CL" sz="2400" dirty="0" err="1"/>
              <a:t>End</a:t>
            </a:r>
            <a:r>
              <a:rPr lang="es-CL" sz="2400" dirty="0"/>
              <a:t> </a:t>
            </a:r>
            <a:r>
              <a:rPr lang="es-CL" sz="2400" dirty="0" err="1"/>
              <a:t>For</a:t>
            </a:r>
            <a:endParaRPr lang="es-CL" sz="2400" dirty="0"/>
          </a:p>
          <a:p>
            <a:r>
              <a:rPr lang="es-CL" sz="2400" dirty="0" err="1"/>
              <a:t>End</a:t>
            </a:r>
            <a:r>
              <a:rPr lang="es-CL" sz="2400" dirty="0"/>
              <a:t> </a:t>
            </a:r>
            <a:r>
              <a:rPr lang="es-CL" sz="2400" dirty="0" err="1"/>
              <a:t>For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72993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1E9B-0D74-5ECD-1422-1FCC0FB1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C8110C-D24A-610D-9D66-A4C1EFB0E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642" y="1253367"/>
            <a:ext cx="6952338" cy="514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5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23607-48D2-CF3F-64A7-60C7EB37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A66F4B-55C5-1AAB-8E12-4A2DEA1E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34" y="1340643"/>
            <a:ext cx="7797257" cy="55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92A74-C6F6-BFED-D35A-61D8BD9AF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DC7EE7-9B93-3255-9184-F649345D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16" y="1128718"/>
            <a:ext cx="7075859" cy="546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9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DAFD35-B9A7-721F-4F49-D96E7382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96B6CB-6FE6-78B6-84BB-3A22E7F0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57" y="1275495"/>
            <a:ext cx="7079608" cy="521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73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B604E-959C-42F2-6679-99B9523E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5DAE6A5-2672-AAC5-7E20-3CB490CF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03" y="1280282"/>
            <a:ext cx="7244167" cy="53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8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165DB-E1C7-5864-16FF-1283B2DC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basados en densidad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5C486D-97C2-9C4A-5CC8-402D4BD3C79C}"/>
              </a:ext>
            </a:extLst>
          </p:cNvPr>
          <p:cNvSpPr txBox="1"/>
          <p:nvPr/>
        </p:nvSpPr>
        <p:spPr>
          <a:xfrm>
            <a:off x="713232" y="1375269"/>
            <a:ext cx="108432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Un ejemplo: </a:t>
            </a:r>
            <a:r>
              <a:rPr lang="es-CL" sz="2400" dirty="0"/>
              <a:t>DBSCAN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Entradas: </a:t>
            </a:r>
            <a:r>
              <a:rPr lang="es-CL" sz="2400" dirty="0"/>
              <a:t>un conjunto de datos; dos </a:t>
            </a:r>
            <a:r>
              <a:rPr lang="es-CL" sz="2400" dirty="0" err="1"/>
              <a:t>hiperparámetros</a:t>
            </a:r>
            <a:r>
              <a:rPr lang="es-CL" sz="2400" dirty="0"/>
              <a:t> (</a:t>
            </a:r>
            <a:r>
              <a:rPr lang="es-CL" sz="2400" dirty="0" err="1"/>
              <a:t>MinPts</a:t>
            </a:r>
            <a:r>
              <a:rPr lang="es-CL" sz="2400" dirty="0"/>
              <a:t>, </a:t>
            </a:r>
            <a:r>
              <a:rPr lang="es-CL" sz="2400" dirty="0" err="1"/>
              <a:t>Eps</a:t>
            </a:r>
            <a:r>
              <a:rPr lang="es-CL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Aprendizaje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b="1" dirty="0"/>
              <a:t>Algoritmo de búsqueda: </a:t>
            </a:r>
            <a:r>
              <a:rPr lang="es-CL" sz="2400" dirty="0"/>
              <a:t>un procedimiento heurístico que incorpora iterativamente instancias vecinas en un </a:t>
            </a:r>
            <a:r>
              <a:rPr lang="es-CL" sz="2400" dirty="0" err="1"/>
              <a:t>cluster</a:t>
            </a:r>
            <a:r>
              <a:rPr lang="es-CL" sz="2400" dirty="0"/>
              <a:t> (</a:t>
            </a:r>
            <a:r>
              <a:rPr lang="es-CL" sz="2400" dirty="0" err="1"/>
              <a:t>clusters</a:t>
            </a:r>
            <a:r>
              <a:rPr lang="es-CL" sz="2400" dirty="0"/>
              <a:t> anidados)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b="1" dirty="0"/>
              <a:t>Función objetivo: </a:t>
            </a:r>
            <a:r>
              <a:rPr lang="es-CL" sz="2400" dirty="0"/>
              <a:t>muchas 'funciones de puntuación' son posibles...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s-CL" sz="2400" b="1" dirty="0"/>
              <a:t>Salidas: </a:t>
            </a:r>
            <a:r>
              <a:rPr lang="es-CL" sz="2400" dirty="0"/>
              <a:t>instancias asignadas a un único </a:t>
            </a:r>
            <a:r>
              <a:rPr lang="es-CL" sz="2400" dirty="0" err="1"/>
              <a:t>cluster</a:t>
            </a:r>
            <a:r>
              <a:rPr lang="es-CL" sz="2400" dirty="0"/>
              <a:t>; instancias indicadas como outliers; algunos parámetros adicionales asociados a los </a:t>
            </a:r>
            <a:r>
              <a:rPr lang="es-CL" sz="2400" dirty="0" err="1"/>
              <a:t>clusters</a:t>
            </a:r>
            <a:r>
              <a:rPr lang="es-CL" sz="2400" dirty="0"/>
              <a:t> son posibles</a:t>
            </a:r>
          </a:p>
        </p:txBody>
      </p:sp>
    </p:spTree>
    <p:extLst>
      <p:ext uri="{BB962C8B-B14F-4D97-AF65-F5344CB8AC3E}">
        <p14:creationId xmlns:p14="http://schemas.microsoft.com/office/powerpoint/2010/main" val="218705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687C4-C567-2330-DDAF-16345096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70DD68-23EF-10AD-6ED9-E84B2933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99" y="1140166"/>
            <a:ext cx="7410753" cy="55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9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64025-AE34-6C7F-788F-78A868A8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AE8C5F-30E7-4D6B-538C-7E157C18F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90" y="1355022"/>
            <a:ext cx="7103622" cy="526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5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BF5A2-2776-480B-376E-EE4A7304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A2AD95-FE5F-8E80-1FCB-15552CEDE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49" y="1225691"/>
            <a:ext cx="6976454" cy="54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8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14A29-C670-E97B-D571-260F4FBA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CD0134-097D-E105-0ED9-5910241D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78" y="1338797"/>
            <a:ext cx="6921635" cy="528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2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C8E56-FC39-0D0F-F71E-BE2DE553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7A1A15-212E-6464-AFE2-8D6F7229A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40" y="1249985"/>
            <a:ext cx="7151147" cy="55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9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99666-A5A0-6973-396D-8F8CAEB7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Ejemplo2: Datos originales; 1ª y 2ª etapas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0CA3CC-3B55-A221-9F47-7F259B45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53" y="1501775"/>
            <a:ext cx="108585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14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FB9D0-8434-4C9F-C441-A86DECD9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Elección de hiper parámetros DBSCAN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7DE88F-22B8-0F7E-B575-F2384F25383F}"/>
              </a:ext>
            </a:extLst>
          </p:cNvPr>
          <p:cNvSpPr txBox="1"/>
          <p:nvPr/>
        </p:nvSpPr>
        <p:spPr>
          <a:xfrm>
            <a:off x="713232" y="1192756"/>
            <a:ext cx="62128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¿Cómo elegir </a:t>
            </a:r>
            <a:r>
              <a:rPr lang="es-CL" sz="2400" b="1" dirty="0" err="1"/>
              <a:t>MinPts</a:t>
            </a:r>
            <a:r>
              <a:rPr lang="es-CL" sz="2400" b="1" dirty="0"/>
              <a:t>?</a:t>
            </a:r>
          </a:p>
          <a:p>
            <a:r>
              <a:rPr lang="es-CL" sz="2400" dirty="0"/>
              <a:t>Para un gran conjunto de datos con 𝒎 atributos, una sugerencia es: 𝐌𝐢𝐧𝐏𝐭𝐬≥𝒎+𝟏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¿Cómo elegir </a:t>
            </a:r>
            <a:r>
              <a:rPr lang="es-CL" sz="2400" b="1" dirty="0" err="1"/>
              <a:t>Eps</a:t>
            </a:r>
            <a:r>
              <a:rPr lang="es-CL" sz="2400" b="1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dirty="0"/>
              <a:t>Calcule la distancia entre cada instancia y su 𝑘-próximo vecino.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dirty="0"/>
              <a:t>Ordene los valores y represéntelos.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dirty="0"/>
              <a:t>Elija </a:t>
            </a:r>
            <a:r>
              <a:rPr lang="es-CL" sz="2400" dirty="0" err="1"/>
              <a:t>Eps</a:t>
            </a:r>
            <a:r>
              <a:rPr lang="es-CL" sz="2400" dirty="0"/>
              <a:t> basado en el comienzo del crecimiento exponencial.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CL" sz="2400" dirty="0"/>
              <a:t>Los puntos con ruido tienen el 𝑘 más cercano a una distancia mayor.</a:t>
            </a:r>
          </a:p>
          <a:p>
            <a:endParaRPr lang="es-CL" sz="2400" dirty="0"/>
          </a:p>
          <a:p>
            <a:r>
              <a:rPr lang="es-CL" sz="2000" dirty="0"/>
              <a:t>(La idea es que los 𝑘 vecinos más cercanos estén aproximadamente a una distancia similar para los casos que pertenecen a un mismo </a:t>
            </a:r>
            <a:r>
              <a:rPr lang="es-CL" sz="2000" dirty="0" err="1"/>
              <a:t>cluster</a:t>
            </a:r>
            <a:r>
              <a:rPr lang="es-CL" sz="2000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740AAC-400C-BDBD-C2EB-DE9C39E8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094" y="1361872"/>
            <a:ext cx="4459856" cy="375143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219C5AF-2ED7-D33B-487D-FFD47F655016}"/>
              </a:ext>
            </a:extLst>
          </p:cNvPr>
          <p:cNvSpPr txBox="1"/>
          <p:nvPr/>
        </p:nvSpPr>
        <p:spPr>
          <a:xfrm>
            <a:off x="7076597" y="5616836"/>
            <a:ext cx="4309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Los puntos de ruido tienen el 𝑘 vecino más próximo a una distancia mayor</a:t>
            </a:r>
          </a:p>
        </p:txBody>
      </p:sp>
    </p:spTree>
    <p:extLst>
      <p:ext uri="{BB962C8B-B14F-4D97-AF65-F5344CB8AC3E}">
        <p14:creationId xmlns:p14="http://schemas.microsoft.com/office/powerpoint/2010/main" val="1821303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1A864-9925-0AF4-6846-A01C6781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Sensibilidad de DBSCAN a la densidad de datos 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13E8B8A-C707-C3A5-BEA4-2C9CCB8A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275" y="1347988"/>
            <a:ext cx="4039613" cy="50456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3B8375-BE5D-07C7-9CA3-B205E1107097}"/>
              </a:ext>
            </a:extLst>
          </p:cNvPr>
          <p:cNvSpPr txBox="1"/>
          <p:nvPr/>
        </p:nvSpPr>
        <p:spPr>
          <a:xfrm>
            <a:off x="644456" y="1454445"/>
            <a:ext cx="71279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/>
              <a:t>DBSCAN tiene dificultades con diferentes densidades de datos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3F32B2-B8F4-2173-D439-E5AFD503A861}"/>
              </a:ext>
            </a:extLst>
          </p:cNvPr>
          <p:cNvSpPr txBox="1"/>
          <p:nvPr/>
        </p:nvSpPr>
        <p:spPr>
          <a:xfrm>
            <a:off x="644455" y="4919008"/>
            <a:ext cx="71279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/>
              <a:t>Resultado ideal, potencialmente obtenido con un método basado en la partición de la dispersión utilizando la distancia de </a:t>
            </a:r>
            <a:r>
              <a:rPr lang="es-CL" sz="2400" dirty="0" err="1"/>
              <a:t>Mahalanobis</a:t>
            </a:r>
            <a:r>
              <a:rPr lang="es-CL" sz="2400" dirty="0"/>
              <a:t> (debe utilizarse una hiper parametrización muy particular).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896A831-5AF4-CEB8-84CD-D21EBB919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53" y="1964885"/>
            <a:ext cx="3362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9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6DE5D-8C65-FF1C-455B-B2C19703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Algoritmo DBSCAN: Pros y Contras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737ADC-6593-80C0-6C53-4C9288DF90AA}"/>
              </a:ext>
            </a:extLst>
          </p:cNvPr>
          <p:cNvSpPr txBox="1"/>
          <p:nvPr/>
        </p:nvSpPr>
        <p:spPr>
          <a:xfrm>
            <a:off x="418290" y="1198338"/>
            <a:ext cx="78210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b="1" dirty="0"/>
              <a:t>Pros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/>
              <a:t>Desarrollo de conglomerados en espacios 𝑛-dimensionales basados en el análisis de vecindad, que es adecuado para tratar con formas no geométricas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/>
              <a:t>El enfoque es constructivo (ascendente), lo que significa que el número de conglomerados surge de forma natural, en lugar de ser adivinado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/>
              <a:t>Trata los valores atípicos y el ruido (la normalización previa de los datos es un paso importante)</a:t>
            </a:r>
          </a:p>
          <a:p>
            <a:r>
              <a:rPr lang="es-CL" sz="2000" b="1" dirty="0"/>
              <a:t>Desventajas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/>
              <a:t>Cuando los datos provienen de distribuciones estadísticas conocidas, hay muchos otros algoritmos que son relativamente más rápidos (complejidad O(n2)) y más precisos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/>
              <a:t>Termina en un óptimo local, que depende de los dos </a:t>
            </a:r>
            <a:r>
              <a:rPr lang="es-CL" sz="2000" dirty="0" err="1"/>
              <a:t>hiperparámetros</a:t>
            </a:r>
            <a:endParaRPr lang="es-C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/>
              <a:t>Aplicable sólo a atributos numéricos (de valor real)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000" dirty="0"/>
              <a:t>'Bajo nivel' de interpretabilidad por parte de los humanos, por ejemplo, en comparación con las agrupaciones esféricas de 𝐾-</a:t>
            </a:r>
            <a:r>
              <a:rPr lang="es-CL" sz="2000" dirty="0" err="1"/>
              <a:t>Means</a:t>
            </a:r>
            <a:r>
              <a:rPr lang="es-CL" sz="2000" dirty="0"/>
              <a:t>, que pueden proyectarse sobre los ejes como gaussianos.</a:t>
            </a:r>
          </a:p>
        </p:txBody>
      </p:sp>
      <p:pic>
        <p:nvPicPr>
          <p:cNvPr id="3" name="Google Shape;1007;p30" descr="fish_clusters.png">
            <a:extLst>
              <a:ext uri="{FF2B5EF4-FFF2-40B4-BE49-F238E27FC236}">
                <a16:creationId xmlns:a16="http://schemas.microsoft.com/office/drawing/2014/main" id="{C149A184-7F95-1285-6A12-559F335BFB4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90220" y="1198338"/>
            <a:ext cx="2293474" cy="1583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008;p30">
            <a:extLst>
              <a:ext uri="{FF2B5EF4-FFF2-40B4-BE49-F238E27FC236}">
                <a16:creationId xmlns:a16="http://schemas.microsoft.com/office/drawing/2014/main" id="{445E0AAE-B1F4-D6F4-743A-20847DA849E9}"/>
              </a:ext>
            </a:extLst>
          </p:cNvPr>
          <p:cNvGrpSpPr/>
          <p:nvPr/>
        </p:nvGrpSpPr>
        <p:grpSpPr>
          <a:xfrm>
            <a:off x="8477191" y="2992897"/>
            <a:ext cx="2293474" cy="1745101"/>
            <a:chOff x="0" y="0"/>
            <a:chExt cx="3737681" cy="3337172"/>
          </a:xfrm>
        </p:grpSpPr>
        <p:pic>
          <p:nvPicPr>
            <p:cNvPr id="6" name="Google Shape;1009;p30" descr="image.png">
              <a:extLst>
                <a:ext uri="{FF2B5EF4-FFF2-40B4-BE49-F238E27FC236}">
                  <a16:creationId xmlns:a16="http://schemas.microsoft.com/office/drawing/2014/main" id="{8A8ABF08-C289-B776-F3F1-58240A9ABAF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3737681" cy="2541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010;p30">
              <a:extLst>
                <a:ext uri="{FF2B5EF4-FFF2-40B4-BE49-F238E27FC236}">
                  <a16:creationId xmlns:a16="http://schemas.microsoft.com/office/drawing/2014/main" id="{3925AAA8-C576-671F-C840-609CFB2B2B9A}"/>
                </a:ext>
              </a:extLst>
            </p:cNvPr>
            <p:cNvSpPr txBox="1"/>
            <p:nvPr/>
          </p:nvSpPr>
          <p:spPr>
            <a:xfrm>
              <a:off x="1566333" y="1905000"/>
              <a:ext cx="1296505" cy="1432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MinPts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=4 </a:t>
              </a:r>
              <a:b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Eps=9.75</a:t>
              </a:r>
              <a:endParaRPr sz="1400" dirty="0"/>
            </a:p>
          </p:txBody>
        </p:sp>
      </p:grpSp>
      <p:grpSp>
        <p:nvGrpSpPr>
          <p:cNvPr id="8" name="Google Shape;1011;p30">
            <a:extLst>
              <a:ext uri="{FF2B5EF4-FFF2-40B4-BE49-F238E27FC236}">
                <a16:creationId xmlns:a16="http://schemas.microsoft.com/office/drawing/2014/main" id="{8DED0D34-CC90-8145-F2D0-7B997401B2D4}"/>
              </a:ext>
            </a:extLst>
          </p:cNvPr>
          <p:cNvGrpSpPr/>
          <p:nvPr/>
        </p:nvGrpSpPr>
        <p:grpSpPr>
          <a:xfrm>
            <a:off x="8477191" y="5071571"/>
            <a:ext cx="2545370" cy="1512172"/>
            <a:chOff x="0" y="0"/>
            <a:chExt cx="3737681" cy="2912493"/>
          </a:xfrm>
        </p:grpSpPr>
        <p:pic>
          <p:nvPicPr>
            <p:cNvPr id="9" name="Google Shape;1012;p30" descr="image.png">
              <a:extLst>
                <a:ext uri="{FF2B5EF4-FFF2-40B4-BE49-F238E27FC236}">
                  <a16:creationId xmlns:a16="http://schemas.microsoft.com/office/drawing/2014/main" id="{2B8B5230-BFBE-ECCF-790E-7995C1C77D5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0"/>
              <a:ext cx="3737681" cy="254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013;p30">
              <a:extLst>
                <a:ext uri="{FF2B5EF4-FFF2-40B4-BE49-F238E27FC236}">
                  <a16:creationId xmlns:a16="http://schemas.microsoft.com/office/drawing/2014/main" id="{202EA5B9-8716-A343-CF91-42278D3A2A6A}"/>
                </a:ext>
              </a:extLst>
            </p:cNvPr>
            <p:cNvSpPr txBox="1"/>
            <p:nvPr/>
          </p:nvSpPr>
          <p:spPr>
            <a:xfrm>
              <a:off x="1942510" y="1884995"/>
              <a:ext cx="1296505" cy="102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lang="en-US" sz="1400" b="0" i="0" u="none" strike="noStrike" cap="none" dirty="0" err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MinPts</a:t>
              </a: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=4 </a:t>
              </a:r>
              <a:b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Eps=9.92</a:t>
              </a:r>
              <a:endParaRPr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09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DF149-BCFD-269D-1E5B-3354D311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Librerías y Demos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EDC7E6-C973-C786-0B65-ECA08772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093349"/>
            <a:ext cx="10277475" cy="35623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6C01F08-3B3B-1A87-D71F-2FCA44440AB6}"/>
              </a:ext>
            </a:extLst>
          </p:cNvPr>
          <p:cNvSpPr txBox="1"/>
          <p:nvPr/>
        </p:nvSpPr>
        <p:spPr>
          <a:xfrm>
            <a:off x="713232" y="4580373"/>
            <a:ext cx="525955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CL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CL" sz="18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https://www.youtube.com/watch?v=_A9Tq6mGtLI</a:t>
            </a:r>
            <a:endParaRPr lang="es-CL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9F58AF-1A9B-E086-A0DC-41FED08DC8F6}"/>
              </a:ext>
            </a:extLst>
          </p:cNvPr>
          <p:cNvSpPr txBox="1"/>
          <p:nvPr/>
        </p:nvSpPr>
        <p:spPr>
          <a:xfrm>
            <a:off x="5972783" y="4580372"/>
            <a:ext cx="550598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CL" sz="1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CL" sz="18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https://www.youtube.com/watch?v=giMOiUODXaU</a:t>
            </a:r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9D9A3B-28CA-DABD-2E1F-25CB984F1A48}"/>
              </a:ext>
            </a:extLst>
          </p:cNvPr>
          <p:cNvSpPr txBox="1"/>
          <p:nvPr/>
        </p:nvSpPr>
        <p:spPr>
          <a:xfrm>
            <a:off x="437745" y="5441485"/>
            <a:ext cx="10673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30303"/>
                </a:solidFill>
                <a:latin typeface="Arial" panose="020B0604020202020204" pitchFamily="34" charset="0"/>
              </a:rPr>
              <a:t>DBSCAN in Python (start video at 17:43):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https://www.youtube.com/watch?v=Q7iWANbkFxk</a:t>
            </a:r>
            <a:endParaRPr lang="es-C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086C3D-9918-6F01-8A70-4DE370580B93}"/>
              </a:ext>
            </a:extLst>
          </p:cNvPr>
          <p:cNvSpPr txBox="1"/>
          <p:nvPr/>
        </p:nvSpPr>
        <p:spPr>
          <a:xfrm>
            <a:off x="437745" y="5932273"/>
            <a:ext cx="11566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0" i="0" u="none" strike="noStrike" baseline="0" dirty="0">
                <a:latin typeface="Arial" panose="020B0604020202020204" pitchFamily="34" charset="0"/>
              </a:rPr>
              <a:t>Python: </a:t>
            </a:r>
            <a:r>
              <a:rPr lang="es-CL" b="0" i="0" u="none" strike="noStrike" baseline="0" dirty="0">
                <a:solidFill>
                  <a:srgbClr val="0000FF"/>
                </a:solidFill>
                <a:latin typeface="Arial" panose="020B0604020202020204" pitchFamily="34" charset="0"/>
              </a:rPr>
              <a:t>https://scikit-learn.org/stable/modules/generated/sklearn.cluster.DBSCAN.html?highlight=dbscan#sklearn.cluster.DBSCAN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9856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19D6-CAD4-982C-7312-4728EA74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¿Cual es el problema con los métodos de partición?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9F0352-343F-F725-05F7-BAC2225B8FD8}"/>
              </a:ext>
            </a:extLst>
          </p:cNvPr>
          <p:cNvSpPr txBox="1"/>
          <p:nvPr/>
        </p:nvSpPr>
        <p:spPr>
          <a:xfrm>
            <a:off x="583757" y="1216356"/>
            <a:ext cx="112226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Algunos conjuntos de datos contienen conglomerados anidados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Un método basado en particiones, como el 𝐾-</a:t>
            </a:r>
            <a:r>
              <a:rPr lang="es-CL" sz="2400" dirty="0" err="1"/>
              <a:t>Means</a:t>
            </a:r>
            <a:r>
              <a:rPr lang="es-CL" sz="2400" dirty="0"/>
              <a:t>, tendría dificultades para identificar </a:t>
            </a:r>
            <a:r>
              <a:rPr lang="es-CL" sz="2400" dirty="0" err="1"/>
              <a:t>clusters</a:t>
            </a:r>
            <a:endParaRPr lang="es-CL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997E98-DE30-A8D9-7FC0-E19C8C5FC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92" y="2561772"/>
            <a:ext cx="8720806" cy="32963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CBDAA5-7696-C947-9EFE-22B1E5A49BAE}"/>
              </a:ext>
            </a:extLst>
          </p:cNvPr>
          <p:cNvSpPr txBox="1"/>
          <p:nvPr/>
        </p:nvSpPr>
        <p:spPr>
          <a:xfrm>
            <a:off x="7198468" y="6123543"/>
            <a:ext cx="434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 simple vista, </a:t>
            </a:r>
            <a:r>
              <a:rPr lang="es-CL" dirty="0" err="1"/>
              <a:t>clusterizar</a:t>
            </a:r>
            <a:r>
              <a:rPr lang="es-CL" dirty="0"/>
              <a:t> estos datos es fácil</a:t>
            </a:r>
          </a:p>
        </p:txBody>
      </p:sp>
    </p:spTree>
    <p:extLst>
      <p:ext uri="{BB962C8B-B14F-4D97-AF65-F5344CB8AC3E}">
        <p14:creationId xmlns:p14="http://schemas.microsoft.com/office/powerpoint/2010/main" val="310423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3735F-F96E-5458-0A31-E6240FDD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¿Cual es el problema con los métodos de partición?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311759-8EA5-0171-603E-ACB66C86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38" y="1250105"/>
            <a:ext cx="92583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D2A2C-5F4C-A796-CF61-4EC92401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DBSCAN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872D71-4C57-FF85-16FA-72F1143E9DD7}"/>
              </a:ext>
            </a:extLst>
          </p:cNvPr>
          <p:cNvSpPr txBox="1"/>
          <p:nvPr/>
        </p:nvSpPr>
        <p:spPr>
          <a:xfrm>
            <a:off x="450309" y="1272905"/>
            <a:ext cx="11291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DBSCAN es un algoritmo de agrupación basado en la densidad. Dado un conjunto de datos, el algoritmo agrupa instancias que están estrechamente empaquetadas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dirty="0"/>
              <a:t>El algoritmo puede identificar conglomerados anidados en espacios de 𝑛 dimensiones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6145F0-1B64-7DC9-C46C-FE746CA9B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8" y="2495401"/>
            <a:ext cx="5144411" cy="41273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14CD4BB-6B9B-C544-1457-78E5673A84FE}"/>
              </a:ext>
            </a:extLst>
          </p:cNvPr>
          <p:cNvSpPr txBox="1"/>
          <p:nvPr/>
        </p:nvSpPr>
        <p:spPr>
          <a:xfrm>
            <a:off x="6728297" y="3125290"/>
            <a:ext cx="39721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b="1" dirty="0"/>
              <a:t>Ejemplo: </a:t>
            </a:r>
            <a:r>
              <a:rPr lang="es-CL" sz="2400" dirty="0"/>
              <a:t>Seis </a:t>
            </a:r>
            <a:r>
              <a:rPr lang="es-CL" sz="2400" dirty="0" err="1"/>
              <a:t>clusters</a:t>
            </a:r>
            <a:r>
              <a:rPr lang="es-CL" sz="2400" dirty="0"/>
              <a:t> DBSCAN encontrados tras los pasos de aprendizaje; y valores atípicos alrededor de los conglomerados</a:t>
            </a:r>
          </a:p>
        </p:txBody>
      </p:sp>
    </p:spTree>
    <p:extLst>
      <p:ext uri="{BB962C8B-B14F-4D97-AF65-F5344CB8AC3E}">
        <p14:creationId xmlns:p14="http://schemas.microsoft.com/office/powerpoint/2010/main" val="1921130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EF355-E999-C368-6051-DA030FD3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Definiciones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A195CB-E9CC-9C82-E46A-443191A23807}"/>
              </a:ext>
            </a:extLst>
          </p:cNvPr>
          <p:cNvSpPr txBox="1"/>
          <p:nvPr/>
        </p:nvSpPr>
        <p:spPr>
          <a:xfrm>
            <a:off x="645138" y="1645970"/>
            <a:ext cx="60943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Densidad: </a:t>
            </a:r>
            <a:r>
              <a:rPr lang="es-CL" sz="2400" dirty="0"/>
              <a:t>número de instancias dentro de un radio determinado (</a:t>
            </a:r>
            <a:r>
              <a:rPr lang="es-CL" sz="2400" dirty="0" err="1"/>
              <a:t>Eps</a:t>
            </a:r>
            <a:r>
              <a:rPr lang="es-CL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Puntos centrales: </a:t>
            </a:r>
            <a:r>
              <a:rPr lang="es-CL" sz="2400" dirty="0"/>
              <a:t>instancias que encierran más instancias que un umbral (</a:t>
            </a:r>
            <a:r>
              <a:rPr lang="es-CL" sz="2400" dirty="0" err="1"/>
              <a:t>MinPts</a:t>
            </a:r>
            <a:r>
              <a:rPr lang="es-CL" sz="2400" dirty="0"/>
              <a:t>) dentro de su </a:t>
            </a:r>
            <a:r>
              <a:rPr lang="es-CL" sz="2400" dirty="0" err="1"/>
              <a:t>hiperesfera</a:t>
            </a:r>
            <a:r>
              <a:rPr lang="es-CL" sz="2400" dirty="0"/>
              <a:t>, definida por el radio </a:t>
            </a:r>
            <a:r>
              <a:rPr lang="es-CL" sz="2400" dirty="0" err="1"/>
              <a:t>Eps</a:t>
            </a:r>
            <a:endParaRPr lang="es-C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Puntos fronterizos: </a:t>
            </a:r>
            <a:r>
              <a:rPr lang="es-CL" sz="2400" dirty="0"/>
              <a:t>instancias que contienen menos instancias que el umbral </a:t>
            </a:r>
            <a:r>
              <a:rPr lang="es-CL" sz="2400" dirty="0" err="1"/>
              <a:t>MinPts</a:t>
            </a:r>
            <a:r>
              <a:rPr lang="es-CL" sz="2400" dirty="0"/>
              <a:t>, pero pertenecen a la vecindad de un punto central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sz="2400" b="1" dirty="0"/>
              <a:t>Puntos de ruido: </a:t>
            </a:r>
            <a:r>
              <a:rPr lang="es-CL" sz="2400" dirty="0"/>
              <a:t>instancias que no son puntos centrales ni puntos fronterizos.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ADA12F-A92F-51A1-578C-58EAC173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516" y="1645970"/>
            <a:ext cx="5019609" cy="429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0756F-DF88-57E4-6DE0-84475A2D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Procedimiento de aprendizaje: Etapa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847228-C8B3-747D-4ED5-821EA4D71E90}"/>
              </a:ext>
            </a:extLst>
          </p:cNvPr>
          <p:cNvSpPr txBox="1"/>
          <p:nvPr/>
        </p:nvSpPr>
        <p:spPr>
          <a:xfrm>
            <a:off x="713232" y="1515602"/>
            <a:ext cx="84599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/>
              <a:t>Definir los </a:t>
            </a:r>
            <a:r>
              <a:rPr lang="es-CL" sz="2400" dirty="0" err="1"/>
              <a:t>hiperparámetros</a:t>
            </a:r>
            <a:r>
              <a:rPr lang="es-CL" sz="2400" dirty="0"/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400" dirty="0" err="1"/>
              <a:t>Eps</a:t>
            </a:r>
            <a:endParaRPr lang="es-CL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CL" sz="2400" dirty="0" err="1"/>
              <a:t>MinPts</a:t>
            </a:r>
            <a:endParaRPr lang="es-C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/>
              <a:t>Determinar si una instancia es un punto central, un punto límite o un punto de ruido, para todas las instancias del conjunto de datos, en cualquier orden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400" dirty="0"/>
              <a:t>Eliminar los puntos de ruido (outliers)</a:t>
            </a:r>
          </a:p>
        </p:txBody>
      </p:sp>
    </p:spTree>
    <p:extLst>
      <p:ext uri="{BB962C8B-B14F-4D97-AF65-F5344CB8AC3E}">
        <p14:creationId xmlns:p14="http://schemas.microsoft.com/office/powerpoint/2010/main" val="41678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51F2-D0C2-D112-87C4-DE996B72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7B9070-D482-1274-9341-BBCA0B3E8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70" y="1437971"/>
            <a:ext cx="6628184" cy="494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2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51F2-D0C2-D112-87C4-DE996B72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Ejemplo: Etapa 1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147DAF-5916-2D53-175F-F4C73DD2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63" y="1312127"/>
            <a:ext cx="7091869" cy="51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37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769</Words>
  <Application>Microsoft Office PowerPoint</Application>
  <PresentationFormat>Panorámica</PresentationFormat>
  <Paragraphs>99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Helvetica Neue</vt:lpstr>
      <vt:lpstr>Helvetica Neue Light</vt:lpstr>
      <vt:lpstr>Times New Roman</vt:lpstr>
      <vt:lpstr>Tema de Office</vt:lpstr>
      <vt:lpstr>Presentación de PowerPoint</vt:lpstr>
      <vt:lpstr>Métodos basados en densidad</vt:lpstr>
      <vt:lpstr>¿Cual es el problema con los métodos de partición?</vt:lpstr>
      <vt:lpstr>¿Cual es el problema con los métodos de partición?</vt:lpstr>
      <vt:lpstr>DBSCAN</vt:lpstr>
      <vt:lpstr>Definiciones</vt:lpstr>
      <vt:lpstr>Procedimiento de aprendizaje: Etapa 1</vt:lpstr>
      <vt:lpstr>Ejemplo: Etapa 1</vt:lpstr>
      <vt:lpstr>Ejemplo: Etapa 1</vt:lpstr>
      <vt:lpstr>Ejemplo: Etapa 1</vt:lpstr>
      <vt:lpstr>Ejemplo: Etapa 1</vt:lpstr>
      <vt:lpstr>Ejemplo: Etapa 1</vt:lpstr>
      <vt:lpstr>Ejemplo: Etapa 1</vt:lpstr>
      <vt:lpstr>Procedimiento de aprendizaje: Etapa 2</vt:lpstr>
      <vt:lpstr>Ejemplo: Etapa 2</vt:lpstr>
      <vt:lpstr>Ejemplo: Etapa 2</vt:lpstr>
      <vt:lpstr>Ejemplo: Etapa 2</vt:lpstr>
      <vt:lpstr>Ejemplo: Etapa 2</vt:lpstr>
      <vt:lpstr>Ejemplo: Etapa 2</vt:lpstr>
      <vt:lpstr>Ejemplo: Etapa 2</vt:lpstr>
      <vt:lpstr>Ejemplo: Etapa 2</vt:lpstr>
      <vt:lpstr>Ejemplo: Etapa 2</vt:lpstr>
      <vt:lpstr>Ejemplo: Etapa 2</vt:lpstr>
      <vt:lpstr>Ejemplo: Etapa 2</vt:lpstr>
      <vt:lpstr>Ejemplo2: Datos originales; 1ª y 2ª etapas</vt:lpstr>
      <vt:lpstr>Elección de hiper parámetros DBSCAN</vt:lpstr>
      <vt:lpstr>Sensibilidad de DBSCAN a la densidad de datos </vt:lpstr>
      <vt:lpstr>Algoritmo DBSCAN: Pros y Contras</vt:lpstr>
      <vt:lpstr>Librerías y Demos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Anriquez</dc:creator>
  <cp:lastModifiedBy>salasta</cp:lastModifiedBy>
  <cp:revision>201</cp:revision>
  <dcterms:created xsi:type="dcterms:W3CDTF">2023-02-12T17:34:53Z</dcterms:created>
  <dcterms:modified xsi:type="dcterms:W3CDTF">2023-03-22T18:21:25Z</dcterms:modified>
</cp:coreProperties>
</file>