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71" r:id="rId2"/>
    <p:sldId id="47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8" r:id="rId15"/>
    <p:sldId id="489" r:id="rId16"/>
    <p:sldId id="490" r:id="rId17"/>
    <p:sldId id="491" r:id="rId18"/>
    <p:sldId id="484" r:id="rId19"/>
    <p:sldId id="485" r:id="rId20"/>
    <p:sldId id="486" r:id="rId21"/>
    <p:sldId id="487" r:id="rId22"/>
    <p:sldId id="492" r:id="rId2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89AB6-A519-4179-998C-8110023473D9}" type="datetimeFigureOut">
              <a:rPr lang="es-CL" smtClean="0"/>
              <a:t>29-03-2023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5FF7A-8C95-43F4-9D58-C01FFBD440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903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35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C464C-B718-F6D6-6148-ABB65D364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DB5F4B-88D3-4EB5-FE75-0E87F7CB0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27035A-C1EC-3D87-C262-94F33E35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876073-EFF3-4EE9-A83E-1966D6A9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26634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E42A0-9D79-4D9D-44ED-59373A73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C26AE4-EC33-432C-A51C-CC97217B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728F30-B5F6-96F6-2718-860CE718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3BBD66-0490-9057-99B0-8578292B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3962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96A2B9-9A2D-B32A-2475-D27142E27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62C235-6367-43F5-992D-A64922C82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CAF974-6D6C-CF1C-48A3-F3C114D2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AD41B2-BDE9-50A5-D32A-B1181C15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87040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x">
  <p:cSld name="Title &amp; 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8"/>
          <p:cNvCxnSpPr/>
          <p:nvPr/>
        </p:nvCxnSpPr>
        <p:spPr>
          <a:xfrm>
            <a:off x="609600" y="3337560"/>
            <a:ext cx="10972801" cy="0"/>
          </a:xfrm>
          <a:prstGeom prst="straightConnector1">
            <a:avLst/>
          </a:prstGeom>
          <a:noFill/>
          <a:ln w="9525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38"/>
          <p:cNvSpPr txBox="1">
            <a:spLocks noGrp="1"/>
          </p:cNvSpPr>
          <p:nvPr>
            <p:ph type="title"/>
          </p:nvPr>
        </p:nvSpPr>
        <p:spPr>
          <a:xfrm>
            <a:off x="533399" y="925829"/>
            <a:ext cx="11125202" cy="222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body" idx="1"/>
          </p:nvPr>
        </p:nvSpPr>
        <p:spPr>
          <a:xfrm>
            <a:off x="533399" y="3531870"/>
            <a:ext cx="11125202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11480" lvl="0" indent="-2057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marL="822960" lvl="1" indent="-2057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marL="1234440" lvl="2" indent="-2057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marL="1645920" lvl="3" indent="-2057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marL="2057400" lvl="4" indent="-2057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marL="2468880" lvl="5" indent="-30861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5E5E5E"/>
              </a:buClr>
              <a:buSzPts val="1800"/>
              <a:buChar char="•"/>
              <a:defRPr/>
            </a:lvl6pPr>
            <a:lvl7pPr marL="2880360" lvl="6" indent="-30861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5E5E5E"/>
              </a:buClr>
              <a:buSzPts val="1800"/>
              <a:buChar char="•"/>
              <a:defRPr/>
            </a:lvl7pPr>
            <a:lvl8pPr marL="3291840" lvl="7" indent="-30861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5E5E5E"/>
              </a:buClr>
              <a:buSzPts val="1800"/>
              <a:buChar char="•"/>
              <a:defRPr/>
            </a:lvl8pPr>
            <a:lvl9pPr marL="3703320" lvl="8" indent="-30861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5E5E5E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11506200" y="6457950"/>
            <a:ext cx="306629" cy="2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045E6-C09B-744B-B4F9-D450AA7DF8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6999" y="109330"/>
            <a:ext cx="1031576" cy="3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4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699BC-BD31-33B2-17A4-D66FB78A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65125"/>
            <a:ext cx="10963656" cy="69557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33F19A-6323-FED0-6059-B1D777C6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AAEB988-F533-75B5-7017-83DA0B34405A}"/>
              </a:ext>
            </a:extLst>
          </p:cNvPr>
          <p:cNvCxnSpPr/>
          <p:nvPr userDrawn="1"/>
        </p:nvCxnSpPr>
        <p:spPr>
          <a:xfrm>
            <a:off x="713232" y="1060704"/>
            <a:ext cx="10963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2A378925-52C6-178A-8668-EC1B9795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D295BE6-15B4-B772-7755-8E7949F4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86725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3836B-DB3D-177B-D633-244E351C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2E7C2-EE50-8FBA-21AF-2313EE390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6B4B3B-C4DE-E423-35AE-A8A241C9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0DF30F-8586-F777-9CCD-4B6DDB81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2101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A5751-397B-FB6C-3237-975F0C28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65125"/>
            <a:ext cx="10963656" cy="69557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C8798-3B9D-963C-3440-31136F412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A2A1C8-8A0E-B4B6-DB77-8C6FDB6D4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1283A12-A9B0-26D2-D2F1-6BA9A80BCD2E}"/>
              </a:ext>
            </a:extLst>
          </p:cNvPr>
          <p:cNvCxnSpPr/>
          <p:nvPr userDrawn="1"/>
        </p:nvCxnSpPr>
        <p:spPr>
          <a:xfrm>
            <a:off x="713232" y="1060704"/>
            <a:ext cx="10963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45971930-50AE-BECB-F4F9-89E63B3A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6F7DC68F-C223-7925-8178-369EF465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60110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39ED5-62C6-0AD1-8531-9C507285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557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9E288D-61DE-C4BB-CAB2-071801FED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844C90-3930-52B8-3A32-748812ADB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E88AF3-693B-7CC1-E1BA-D8693647A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53EBD0-1424-1566-1F5F-7BE133E38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BB62554-79AB-6F7E-B2C8-513B436BF6AF}"/>
              </a:ext>
            </a:extLst>
          </p:cNvPr>
          <p:cNvCxnSpPr/>
          <p:nvPr userDrawn="1"/>
        </p:nvCxnSpPr>
        <p:spPr>
          <a:xfrm>
            <a:off x="713232" y="1060704"/>
            <a:ext cx="10963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58A712F3-1863-32DA-4ECC-39225B79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F75ED45-ACE1-3722-9092-E51C53B0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75810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74851-58F6-727D-7400-A5709481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65125"/>
            <a:ext cx="10963656" cy="62242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6FBD368-179C-6168-336C-FBFBB86A6276}"/>
              </a:ext>
            </a:extLst>
          </p:cNvPr>
          <p:cNvCxnSpPr/>
          <p:nvPr userDrawn="1"/>
        </p:nvCxnSpPr>
        <p:spPr>
          <a:xfrm>
            <a:off x="713232" y="1060704"/>
            <a:ext cx="10963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D8F0A06D-90CB-E731-936D-8534E4A4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E1D38286-787C-2F18-1687-EAACE986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542330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55238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442509E-2D19-A761-DAA5-CB4FB7DD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65125"/>
            <a:ext cx="10945368" cy="622427"/>
          </a:xfr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D7D6048D-455C-E5D4-FE15-27C9EA45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955B44BA-624B-E4BE-6550-85DE7525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4653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CC366-903C-8556-7A84-9D5A8564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95907-4DDB-DB4B-5F05-3C7DA8D3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39F411-0285-5022-6200-C0D794B32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BFD41B2A-01B8-27AC-D8D0-C26D3285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FAF19233-DC67-CA83-51F1-58083B64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4969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3324-1BC8-B835-0D00-5926373D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C2093F-3E80-92BB-EFB5-A308E4D03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EB951E-FCD7-1923-D608-994CD3A6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6D031CB-482F-D489-AD88-4EC7BCD6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76F5AD7C-8E15-3301-2454-C9349DF6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10481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F39B1B-DD61-ADE3-253A-30B1558F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65126"/>
            <a:ext cx="10963656" cy="594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9C6ED7-F9AC-F5D6-C762-FF2C8FAE7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EBC6DC4-D985-C976-BCD9-A28D19DA7FC1}"/>
              </a:ext>
            </a:extLst>
          </p:cNvPr>
          <p:cNvCxnSpPr/>
          <p:nvPr userDrawn="1"/>
        </p:nvCxnSpPr>
        <p:spPr>
          <a:xfrm>
            <a:off x="713232" y="1060704"/>
            <a:ext cx="10963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7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scipy.org/doc/scipy/reference/spatial.distance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/>
        </p:nvSpPr>
        <p:spPr>
          <a:xfrm>
            <a:off x="1924049" y="1631579"/>
            <a:ext cx="8343902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" tIns="45720" rIns="45720" bIns="45720" anchor="b" anchorCtr="0">
            <a:noAutofit/>
          </a:bodyPr>
          <a:lstStyle/>
          <a:p>
            <a:pPr>
              <a:buClr>
                <a:srgbClr val="000000"/>
              </a:buClr>
              <a:buSzPts val="4400"/>
            </a:pPr>
            <a:r>
              <a:rPr lang="es-ES_tradnl" sz="396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Minería de Datos</a:t>
            </a:r>
            <a:endParaRPr lang="es-ES_tradnl" sz="1620" dirty="0"/>
          </a:p>
          <a:p>
            <a:pPr>
              <a:buClr>
                <a:srgbClr val="000000"/>
              </a:buClr>
              <a:buSzPts val="3200"/>
            </a:pPr>
            <a:r>
              <a:rPr lang="es-CL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Agrupamiento jerárquico (</a:t>
            </a:r>
            <a:r>
              <a:rPr lang="es-CL" sz="2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Hierarchical</a:t>
            </a:r>
            <a:r>
              <a:rPr lang="es-CL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L" sz="2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lang="es-CL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_tradnl" sz="2800" dirty="0">
              <a:cs typeface="Calibri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2038349" y="4028923"/>
            <a:ext cx="8343902" cy="2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" tIns="45720" rIns="45720" bIns="45720" anchor="t" anchorCtr="0">
            <a:noAutofit/>
          </a:bodyPr>
          <a:lstStyle/>
          <a:p>
            <a:pPr>
              <a:buClr>
                <a:srgbClr val="5E5E5E"/>
              </a:buClr>
              <a:buSzPts val="2200"/>
            </a:pPr>
            <a:br>
              <a:rPr lang="es-ES_tradnl" sz="198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s-ES_tradnl" sz="198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s-ES_tradnl" sz="198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s-ES_tradnl" sz="162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EDD1E4-4138-EE49-88B9-1BCCCAD3B5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Google Shape;205;g1187022c209_0_55">
            <a:extLst>
              <a:ext uri="{FF2B5EF4-FFF2-40B4-BE49-F238E27FC236}">
                <a16:creationId xmlns:a16="http://schemas.microsoft.com/office/drawing/2014/main" id="{6B672D4B-7937-A205-14F3-7DE72CFBA8E9}"/>
              </a:ext>
            </a:extLst>
          </p:cNvPr>
          <p:cNvSpPr txBox="1"/>
          <p:nvPr/>
        </p:nvSpPr>
        <p:spPr>
          <a:xfrm>
            <a:off x="680936" y="5272061"/>
            <a:ext cx="8700000" cy="101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875" tIns="112875" rIns="112875" bIns="112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CL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Gonzalo Anriquez G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CL" sz="1700" b="0" i="0" u="none" strike="noStrike" cap="none" dirty="0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Ingeniero Civil Industrial. MBA. Magister en Data Science. </a:t>
            </a:r>
            <a:endParaRPr sz="1700" b="0" i="0" u="none" strike="noStrike" cap="none" dirty="0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Gonzalo.anriquez@edu.uai.cl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053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2A5ED-B301-29F8-5DE0-5B483AA2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Idea general: 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68C59F-388A-6359-1FFD-EB9B0DD5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554" y="1224838"/>
            <a:ext cx="7878086" cy="54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8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79DBB-97AF-3305-555C-27510566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Resumen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127651-98B8-17A5-5727-7EE8974D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30" y="1336219"/>
            <a:ext cx="8842443" cy="48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7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30967-6630-E28B-D177-BDF39A7E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Dendogramas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C15D28-1661-FB37-28EC-F57D810A664F}"/>
              </a:ext>
            </a:extLst>
          </p:cNvPr>
          <p:cNvSpPr txBox="1"/>
          <p:nvPr/>
        </p:nvSpPr>
        <p:spPr>
          <a:xfrm>
            <a:off x="605546" y="1309008"/>
            <a:ext cx="110713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/>
              <a:t>Un </a:t>
            </a:r>
            <a:r>
              <a:rPr lang="es-CL" sz="2400" dirty="0" err="1"/>
              <a:t>dendrograma</a:t>
            </a:r>
            <a:r>
              <a:rPr lang="es-CL" sz="2400" dirty="0"/>
              <a:t> es un árbol que describe el proceso generativo de </a:t>
            </a:r>
            <a:r>
              <a:rPr lang="es-CL" sz="2400" dirty="0" err="1"/>
              <a:t>clustering</a:t>
            </a:r>
            <a:endParaRPr lang="es-CL" sz="2400" dirty="0"/>
          </a:p>
          <a:p>
            <a:r>
              <a:rPr lang="es-CL" sz="2400" dirty="0"/>
              <a:t>	Eje →𝑥: instancias </a:t>
            </a:r>
          </a:p>
          <a:p>
            <a:r>
              <a:rPr lang="es-CL" sz="2400" dirty="0"/>
              <a:t>	Eje →𝑦: distancia entre </a:t>
            </a:r>
            <a:r>
              <a:rPr lang="es-CL" sz="2400" dirty="0" err="1"/>
              <a:t>clusters</a:t>
            </a:r>
            <a:endParaRPr lang="es-C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/>
              <a:t>Aglomerativo</a:t>
            </a:r>
            <a:r>
              <a:rPr lang="es-CL" sz="2400" dirty="0"/>
              <a:t> (ascendente): secuencia de operaciones de fusión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/>
              <a:t>Divisivo (arriba-abajo): secuencia de operaciones de división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7B2625-9BAE-2E30-1E87-F5413A78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375" y="3363703"/>
            <a:ext cx="7557681" cy="312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4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DA2B8-C1DF-6B6D-D8AF-48A2E084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3 enfoques </a:t>
            </a:r>
            <a:r>
              <a:rPr lang="es-CL" dirty="0" err="1"/>
              <a:t>aglomerativos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571A78-DB4D-C271-BA8A-13B6EB13B2E8}"/>
              </a:ext>
            </a:extLst>
          </p:cNvPr>
          <p:cNvSpPr txBox="1"/>
          <p:nvPr/>
        </p:nvSpPr>
        <p:spPr>
          <a:xfrm>
            <a:off x="555078" y="1265689"/>
            <a:ext cx="60943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b="1" dirty="0"/>
              <a:t>Vinculación simple (single </a:t>
            </a:r>
            <a:r>
              <a:rPr lang="es-CL" sz="2400" b="1" dirty="0" err="1"/>
              <a:t>linkage</a:t>
            </a:r>
            <a:r>
              <a:rPr lang="es-CL" sz="2400" b="1" dirty="0"/>
              <a:t>): </a:t>
            </a:r>
            <a:r>
              <a:rPr lang="es-CL" sz="2400" dirty="0"/>
              <a:t>la proximidad se basa en las dos instancias más cercanas de dos conglomerados diferentes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6C77D30-F572-1C3D-F0FB-9EEEA971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262" y="1280530"/>
            <a:ext cx="4533900" cy="1685925"/>
          </a:xfrm>
          <a:prstGeom prst="rect">
            <a:avLst/>
          </a:prstGeom>
        </p:spPr>
      </p:pic>
      <p:grpSp>
        <p:nvGrpSpPr>
          <p:cNvPr id="9" name="Google Shape;485;p13">
            <a:extLst>
              <a:ext uri="{FF2B5EF4-FFF2-40B4-BE49-F238E27FC236}">
                <a16:creationId xmlns:a16="http://schemas.microsoft.com/office/drawing/2014/main" id="{99F16292-4EF4-BBBB-97A6-E2755B8F104C}"/>
              </a:ext>
            </a:extLst>
          </p:cNvPr>
          <p:cNvGrpSpPr/>
          <p:nvPr/>
        </p:nvGrpSpPr>
        <p:grpSpPr>
          <a:xfrm>
            <a:off x="2138311" y="2970219"/>
            <a:ext cx="7604091" cy="3522656"/>
            <a:chOff x="0" y="0"/>
            <a:chExt cx="7604089" cy="3522656"/>
          </a:xfrm>
        </p:grpSpPr>
        <p:sp>
          <p:nvSpPr>
            <p:cNvPr id="10" name="Google Shape;486;p13">
              <a:extLst>
                <a:ext uri="{FF2B5EF4-FFF2-40B4-BE49-F238E27FC236}">
                  <a16:creationId xmlns:a16="http://schemas.microsoft.com/office/drawing/2014/main" id="{186F232A-C867-1825-DF84-346C81FA9957}"/>
                </a:ext>
              </a:extLst>
            </p:cNvPr>
            <p:cNvSpPr txBox="1"/>
            <p:nvPr/>
          </p:nvSpPr>
          <p:spPr>
            <a:xfrm>
              <a:off x="7110" y="398027"/>
              <a:ext cx="4348391" cy="943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66700" marR="0" lvl="0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000"/>
                <a:buFont typeface="Helvetica Neue"/>
                <a:buChar char="•"/>
              </a:pPr>
              <a:r>
                <a:rPr lang="en-US" sz="2000" b="1" i="0" u="none" strike="noStrike" cap="non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Ventaja:</a:t>
              </a:r>
              <a:br>
                <a:rPr lang="en-US" sz="2000" b="0" i="0" u="none" strike="noStrike" cap="non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-US" sz="2000" b="0" i="0" u="none" strike="noStrike" cap="non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Genera cluster largos y delgados</a:t>
              </a:r>
              <a:endParaRPr/>
            </a:p>
          </p:txBody>
        </p:sp>
        <p:pic>
          <p:nvPicPr>
            <p:cNvPr id="11" name="Google Shape;487;p13">
              <a:extLst>
                <a:ext uri="{FF2B5EF4-FFF2-40B4-BE49-F238E27FC236}">
                  <a16:creationId xmlns:a16="http://schemas.microsoft.com/office/drawing/2014/main" id="{F3A5BAA2-9466-65C1-AF41-0435B202C39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927" r="7142"/>
            <a:stretch/>
          </p:blipFill>
          <p:spPr>
            <a:xfrm>
              <a:off x="4188075" y="0"/>
              <a:ext cx="3406391" cy="1739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488;p13">
              <a:extLst>
                <a:ext uri="{FF2B5EF4-FFF2-40B4-BE49-F238E27FC236}">
                  <a16:creationId xmlns:a16="http://schemas.microsoft.com/office/drawing/2014/main" id="{F607CFAC-1F2B-6722-1CB2-1F51CB40753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8265" t="16758" r="4173" b="16758"/>
            <a:stretch/>
          </p:blipFill>
          <p:spPr>
            <a:xfrm>
              <a:off x="4178409" y="1572579"/>
              <a:ext cx="3425680" cy="19500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489;p13">
              <a:extLst>
                <a:ext uri="{FF2B5EF4-FFF2-40B4-BE49-F238E27FC236}">
                  <a16:creationId xmlns:a16="http://schemas.microsoft.com/office/drawing/2014/main" id="{6775049E-608A-D480-B60C-B6B598E4910A}"/>
                </a:ext>
              </a:extLst>
            </p:cNvPr>
            <p:cNvSpPr txBox="1"/>
            <p:nvPr/>
          </p:nvSpPr>
          <p:spPr>
            <a:xfrm>
              <a:off x="0" y="2086385"/>
              <a:ext cx="4102967" cy="9224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66700" marR="0" lvl="0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000"/>
                <a:buFont typeface="Helvetica Neue"/>
                <a:buChar char="•"/>
              </a:pPr>
              <a:r>
                <a:rPr lang="en-US" sz="2000" b="1" i="0" u="none" strike="noStrike" cap="none" dirty="0" err="1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Limitación</a:t>
              </a:r>
              <a:r>
                <a:rPr lang="en-US" sz="2000" b="1" i="0" u="none" strike="noStrike" cap="none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</a:t>
              </a:r>
              <a:br>
                <a:rPr lang="en-US" sz="2000" b="1" i="0" u="none" strike="noStrike" cap="none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-US" sz="2000" b="0" i="0" u="none" strike="noStrike" cap="none" dirty="0" err="1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Afectado</a:t>
              </a:r>
              <a:r>
                <a:rPr lang="en-US" sz="2000" b="0" i="0" u="none" strike="noStrike" cap="none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lang="en-US" sz="2000" b="0" i="0" u="none" strike="noStrike" cap="none" dirty="0" err="1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por</a:t>
              </a:r>
              <a:r>
                <a:rPr lang="en-US" sz="2000" b="0" i="0" u="none" strike="noStrike" cap="none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lang="en-US" sz="2000" b="0" i="0" u="none" strike="noStrike" cap="none" dirty="0" err="1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los</a:t>
              </a:r>
              <a:r>
                <a:rPr lang="en-US" sz="2000" b="0" i="0" u="none" strike="noStrike" cap="none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lang="en-US" sz="2000" b="0" i="0" u="none" strike="noStrike" cap="none" dirty="0" err="1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datos</a:t>
              </a:r>
              <a:r>
                <a:rPr lang="en-US" sz="2000" b="0" i="0" u="none" strike="noStrike" cap="none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lang="en-US" sz="2000" b="0" i="0" u="none" strike="noStrike" cap="none" dirty="0" err="1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atípicos</a:t>
              </a:r>
              <a:r>
                <a:rPr lang="en-US" sz="2000" b="0" i="0" u="none" strike="noStrike" cap="none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outliers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37769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AD975-D646-B5D7-9816-D28DC0D2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3 enfoques </a:t>
            </a:r>
            <a:r>
              <a:rPr lang="es-CL" dirty="0" err="1"/>
              <a:t>aglomerativos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95479C-5ED0-5AB6-B440-BEDAD379FDEA}"/>
              </a:ext>
            </a:extLst>
          </p:cNvPr>
          <p:cNvSpPr txBox="1"/>
          <p:nvPr/>
        </p:nvSpPr>
        <p:spPr>
          <a:xfrm>
            <a:off x="713232" y="1374790"/>
            <a:ext cx="60943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b="1" dirty="0"/>
              <a:t>Vinculación completa (complete </a:t>
            </a:r>
            <a:r>
              <a:rPr lang="es-CL" sz="2400" b="1" dirty="0" err="1"/>
              <a:t>linkage</a:t>
            </a:r>
            <a:r>
              <a:rPr lang="es-CL" sz="2400" b="1" dirty="0"/>
              <a:t>):</a:t>
            </a:r>
            <a:r>
              <a:rPr lang="es-CL" sz="2400" dirty="0"/>
              <a:t> la proximidad se basa en las dos instancias más alejadas de dos conglomerados diferentes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/>
          </a:p>
        </p:txBody>
      </p:sp>
      <p:grpSp>
        <p:nvGrpSpPr>
          <p:cNvPr id="5" name="Google Shape;508;p14">
            <a:extLst>
              <a:ext uri="{FF2B5EF4-FFF2-40B4-BE49-F238E27FC236}">
                <a16:creationId xmlns:a16="http://schemas.microsoft.com/office/drawing/2014/main" id="{E72F64BC-0535-D9C0-D801-9A9273247832}"/>
              </a:ext>
            </a:extLst>
          </p:cNvPr>
          <p:cNvGrpSpPr/>
          <p:nvPr/>
        </p:nvGrpSpPr>
        <p:grpSpPr>
          <a:xfrm>
            <a:off x="1782468" y="3037694"/>
            <a:ext cx="8101771" cy="3189606"/>
            <a:chOff x="0" y="0"/>
            <a:chExt cx="8101771" cy="3189605"/>
          </a:xfrm>
        </p:grpSpPr>
        <p:pic>
          <p:nvPicPr>
            <p:cNvPr id="6" name="Google Shape;509;p14">
              <a:extLst>
                <a:ext uri="{FF2B5EF4-FFF2-40B4-BE49-F238E27FC236}">
                  <a16:creationId xmlns:a16="http://schemas.microsoft.com/office/drawing/2014/main" id="{8C4468A9-B15F-187A-9A5A-CA14E7DB490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10589" t="3847" r="6137" b="8031"/>
            <a:stretch/>
          </p:blipFill>
          <p:spPr>
            <a:xfrm>
              <a:off x="5472559" y="1103701"/>
              <a:ext cx="2629212" cy="2085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510;p14">
              <a:extLst>
                <a:ext uri="{FF2B5EF4-FFF2-40B4-BE49-F238E27FC236}">
                  <a16:creationId xmlns:a16="http://schemas.microsoft.com/office/drawing/2014/main" id="{0F9E5F34-8BA7-B602-5917-5C1351B98A24}"/>
                </a:ext>
              </a:extLst>
            </p:cNvPr>
            <p:cNvSpPr txBox="1"/>
            <p:nvPr/>
          </p:nvSpPr>
          <p:spPr>
            <a:xfrm>
              <a:off x="6861" y="248165"/>
              <a:ext cx="4444053" cy="1031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66700" marR="0" lvl="0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000"/>
                <a:buFont typeface="Helvetica Neue"/>
                <a:buChar char="•"/>
              </a:pPr>
              <a:r>
                <a:rPr lang="en-US" sz="2000" b="1" i="0" u="none" strike="noStrike" cap="non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Ventaja:</a:t>
              </a:r>
              <a:br>
                <a:rPr lang="en-US" sz="2000" b="0" i="0" u="none" strike="noStrike" cap="non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-US" sz="2000" b="0" i="0" u="none" strike="noStrike" cap="non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Menos susceptible a datos atípicos</a:t>
              </a:r>
              <a:endParaRPr/>
            </a:p>
          </p:txBody>
        </p:sp>
        <p:sp>
          <p:nvSpPr>
            <p:cNvPr id="8" name="Google Shape;511;p14">
              <a:extLst>
                <a:ext uri="{FF2B5EF4-FFF2-40B4-BE49-F238E27FC236}">
                  <a16:creationId xmlns:a16="http://schemas.microsoft.com/office/drawing/2014/main" id="{8BE809D7-6628-F1BD-F42A-E5F08D34646D}"/>
                </a:ext>
              </a:extLst>
            </p:cNvPr>
            <p:cNvSpPr txBox="1"/>
            <p:nvPr/>
          </p:nvSpPr>
          <p:spPr>
            <a:xfrm>
              <a:off x="0" y="1750270"/>
              <a:ext cx="4813427" cy="1332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66700" marR="0" lvl="0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000"/>
                <a:buFont typeface="Helvetica Neue"/>
                <a:buChar char="•"/>
              </a:pPr>
              <a:r>
                <a:rPr lang="en-US" sz="2000" b="1" i="0" u="none" strike="noStrike" cap="none" dirty="0" err="1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Limitación</a:t>
              </a:r>
              <a:r>
                <a:rPr lang="en-US" sz="2000" b="1" i="0" u="none" strike="noStrike" cap="none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</a:t>
              </a:r>
              <a:br>
                <a:rPr lang="en-US" sz="2000" b="1" i="0" u="none" strike="noStrike" cap="none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-US" sz="2000" b="1" i="0" u="none" strike="noStrike" cap="none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-</a:t>
              </a:r>
              <a:r>
                <a:rPr lang="en-US" sz="2000" b="0" i="0" u="none" strike="noStrike" cap="none" dirty="0" err="1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Tiende</a:t>
              </a:r>
              <a:r>
                <a:rPr lang="en-US" sz="2000" b="0" i="0" u="none" strike="noStrike" cap="none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a </a:t>
              </a:r>
              <a:r>
                <a:rPr lang="en-US" sz="2000" b="0" i="0" u="none" strike="noStrike" cap="none" dirty="0" err="1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quebrar</a:t>
              </a:r>
              <a:r>
                <a:rPr lang="en-US" sz="2000" b="0" i="0" u="none" strike="noStrike" cap="none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cluster </a:t>
              </a:r>
              <a:r>
                <a:rPr lang="en-US" sz="2000" b="0" i="0" u="none" strike="noStrike" cap="none" dirty="0" err="1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grandes</a:t>
              </a:r>
              <a:br>
                <a:rPr lang="en-US" sz="2000" b="0" i="0" u="none" strike="noStrike" cap="none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-US" sz="2000" b="0" i="0" u="none" strike="noStrike" cap="none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-</a:t>
              </a:r>
              <a:r>
                <a:rPr lang="en-US" sz="2000" b="0" i="0" u="none" strike="noStrike" cap="none" dirty="0" err="1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Sesgado</a:t>
              </a:r>
              <a:r>
                <a:rPr lang="en-US" sz="2000" b="0" i="0" u="none" strike="noStrike" cap="none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a </a:t>
              </a:r>
              <a:r>
                <a:rPr lang="en-US" sz="2000" b="0" i="0" u="none" strike="noStrike" cap="none" dirty="0" err="1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generar</a:t>
              </a:r>
              <a:r>
                <a:rPr lang="en-US" sz="2000" b="0" i="0" u="none" strike="noStrike" cap="none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clusters circulares </a:t>
              </a:r>
              <a:endParaRPr dirty="0"/>
            </a:p>
          </p:txBody>
        </p:sp>
        <p:pic>
          <p:nvPicPr>
            <p:cNvPr id="9" name="Google Shape;512;p14">
              <a:extLst>
                <a:ext uri="{FF2B5EF4-FFF2-40B4-BE49-F238E27FC236}">
                  <a16:creationId xmlns:a16="http://schemas.microsoft.com/office/drawing/2014/main" id="{3F741257-1811-3E70-0514-78C6E7C80E4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0239" t="18300" r="6447" b="21381"/>
            <a:stretch/>
          </p:blipFill>
          <p:spPr>
            <a:xfrm>
              <a:off x="4511262" y="0"/>
              <a:ext cx="2340673" cy="127053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C8DEECE1-F514-BA06-C567-F31098A16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318" y="1179185"/>
            <a:ext cx="47434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9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79F09-FFF0-79AC-BF11-FE61F476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3 enfoques </a:t>
            </a:r>
            <a:r>
              <a:rPr lang="es-CL" dirty="0" err="1"/>
              <a:t>aglomerativos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9B367B-2120-DBA0-3EC9-3CF2366D625E}"/>
              </a:ext>
            </a:extLst>
          </p:cNvPr>
          <p:cNvSpPr txBox="1"/>
          <p:nvPr/>
        </p:nvSpPr>
        <p:spPr>
          <a:xfrm>
            <a:off x="615274" y="1420637"/>
            <a:ext cx="60943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b="1" dirty="0"/>
              <a:t>Vinculación media (</a:t>
            </a:r>
            <a:r>
              <a:rPr lang="es-CL" sz="2400" b="1" dirty="0" err="1"/>
              <a:t>average</a:t>
            </a:r>
            <a:r>
              <a:rPr lang="es-CL" sz="2400" b="1" dirty="0"/>
              <a:t> </a:t>
            </a:r>
            <a:r>
              <a:rPr lang="es-CL" sz="2400" b="1" dirty="0" err="1"/>
              <a:t>linkage</a:t>
            </a:r>
            <a:r>
              <a:rPr lang="es-CL" sz="2400" b="1" dirty="0"/>
              <a:t>): </a:t>
            </a:r>
            <a:r>
              <a:rPr lang="es-CL" sz="2400" dirty="0"/>
              <a:t>la proximidad se basa en la distancia media entre todas las instancias de dos conglomerados diferentes.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397D1F-D4CB-A46E-27D2-224E3363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793" y="1068391"/>
            <a:ext cx="4095750" cy="1552575"/>
          </a:xfrm>
          <a:prstGeom prst="rect">
            <a:avLst/>
          </a:prstGeom>
        </p:spPr>
      </p:pic>
      <p:sp>
        <p:nvSpPr>
          <p:cNvPr id="7" name="Google Shape;519;p15">
            <a:extLst>
              <a:ext uri="{FF2B5EF4-FFF2-40B4-BE49-F238E27FC236}">
                <a16:creationId xmlns:a16="http://schemas.microsoft.com/office/drawing/2014/main" id="{3895F2A6-4B78-9DD8-A80D-BCB70FB5BA2B}"/>
              </a:ext>
            </a:extLst>
          </p:cNvPr>
          <p:cNvSpPr txBox="1"/>
          <p:nvPr/>
        </p:nvSpPr>
        <p:spPr>
          <a:xfrm>
            <a:off x="2457966" y="3423382"/>
            <a:ext cx="7474188" cy="234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667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Helvetica Neue"/>
              <a:buChar char="•"/>
            </a:pPr>
            <a:r>
              <a:rPr lang="en-US" sz="2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Acuerdo de compromiso entre Single y Complete Linkage</a:t>
            </a:r>
            <a:endParaRPr/>
          </a:p>
          <a:p>
            <a:pPr marL="266700" marR="0" lvl="0" indent="-2667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Helvetica Neue"/>
              <a:buChar char="•"/>
            </a:pPr>
            <a:r>
              <a:rPr lang="en-US" sz="20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Ventaja:</a:t>
            </a:r>
            <a:br>
              <a:rPr lang="en-US" sz="2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Menos susceptible a datos atípicos</a:t>
            </a:r>
            <a:endParaRPr sz="3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66700" marR="0" lvl="0" indent="-2667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Helvetica Neue"/>
              <a:buChar char="•"/>
            </a:pPr>
            <a:r>
              <a:rPr lang="en-US" sz="20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Limitación:</a:t>
            </a:r>
            <a:br>
              <a:rPr lang="en-US" sz="2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Sesgado a generar clusters circulares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831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FDA63-B603-2E07-80E3-63604123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Otro enfoque – Ward </a:t>
            </a:r>
            <a:r>
              <a:rPr lang="es-CL" dirty="0" err="1"/>
              <a:t>linkage</a:t>
            </a:r>
            <a:endParaRPr lang="es-CL" dirty="0"/>
          </a:p>
        </p:txBody>
      </p:sp>
      <p:sp>
        <p:nvSpPr>
          <p:cNvPr id="3" name="Google Shape;553;p16">
            <a:extLst>
              <a:ext uri="{FF2B5EF4-FFF2-40B4-BE49-F238E27FC236}">
                <a16:creationId xmlns:a16="http://schemas.microsoft.com/office/drawing/2014/main" id="{BB3EB671-0CF6-03E5-50DC-BCB6FD5C5427}"/>
              </a:ext>
            </a:extLst>
          </p:cNvPr>
          <p:cNvSpPr txBox="1">
            <a:spLocks/>
          </p:cNvSpPr>
          <p:nvPr/>
        </p:nvSpPr>
        <p:spPr>
          <a:xfrm>
            <a:off x="713233" y="1251299"/>
            <a:ext cx="5634316" cy="165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0"/>
              </a:spcBef>
              <a:buClr>
                <a:srgbClr val="5E5E5E"/>
              </a:buClr>
              <a:buSzPts val="2000"/>
              <a:buFont typeface="Helvetica Neue"/>
              <a:buChar char="•"/>
            </a:pPr>
            <a:r>
              <a:rPr lang="es-MX" sz="2400" b="1" dirty="0"/>
              <a:t>Ward </a:t>
            </a:r>
            <a:r>
              <a:rPr lang="es-MX" sz="2400" b="1" dirty="0" err="1"/>
              <a:t>linkage</a:t>
            </a:r>
            <a:r>
              <a:rPr lang="es-MX" sz="2400" b="1" dirty="0"/>
              <a:t>:</a:t>
            </a:r>
            <a:r>
              <a:rPr lang="es-MX" sz="2400" dirty="0"/>
              <a:t> La distancia entre </a:t>
            </a:r>
            <a:r>
              <a:rPr lang="es-MX" sz="2400" dirty="0" err="1"/>
              <a:t>clusters</a:t>
            </a:r>
            <a:r>
              <a:rPr lang="es-MX" sz="2400" dirty="0"/>
              <a:t> esta determinada por el incremento del </a:t>
            </a:r>
            <a:r>
              <a:rPr lang="es-MX" sz="2400" dirty="0" err="1"/>
              <a:t>within</a:t>
            </a:r>
            <a:r>
              <a:rPr lang="es-MX" sz="2400" dirty="0"/>
              <a:t> </a:t>
            </a:r>
            <a:r>
              <a:rPr lang="es-MX" sz="2400" dirty="0" err="1"/>
              <a:t>cluster</a:t>
            </a:r>
            <a:r>
              <a:rPr lang="es-MX" sz="2400" dirty="0"/>
              <a:t> </a:t>
            </a:r>
            <a:r>
              <a:rPr lang="es-MX" dirty="0" err="1"/>
              <a:t>distance</a:t>
            </a:r>
            <a:r>
              <a:rPr lang="es-MX" dirty="0"/>
              <a:t> (usando </a:t>
            </a:r>
            <a:r>
              <a:rPr lang="es-MX" dirty="0" err="1"/>
              <a:t>squared</a:t>
            </a:r>
            <a:r>
              <a:rPr lang="es-MX" dirty="0"/>
              <a:t> </a:t>
            </a:r>
            <a:r>
              <a:rPr lang="es-MX" dirty="0" err="1"/>
              <a:t>euclidean</a:t>
            </a:r>
            <a:r>
              <a:rPr lang="es-MX" dirty="0"/>
              <a:t> </a:t>
            </a:r>
            <a:r>
              <a:rPr lang="es-MX" dirty="0" err="1"/>
              <a:t>distance</a:t>
            </a:r>
            <a:r>
              <a:rPr lang="es-MX" dirty="0"/>
              <a:t>) cuando se unen los </a:t>
            </a:r>
            <a:r>
              <a:rPr lang="es-MX" dirty="0" err="1"/>
              <a:t>clusters</a:t>
            </a:r>
            <a:r>
              <a:rPr lang="es-MX" dirty="0"/>
              <a:t>.</a:t>
            </a:r>
          </a:p>
        </p:txBody>
      </p:sp>
      <p:sp>
        <p:nvSpPr>
          <p:cNvPr id="4" name="Google Shape;554;p16">
            <a:extLst>
              <a:ext uri="{FF2B5EF4-FFF2-40B4-BE49-F238E27FC236}">
                <a16:creationId xmlns:a16="http://schemas.microsoft.com/office/drawing/2014/main" id="{79C7DF64-A6F0-61FC-F4EA-C3FB5437BF03}"/>
              </a:ext>
            </a:extLst>
          </p:cNvPr>
          <p:cNvSpPr txBox="1"/>
          <p:nvPr/>
        </p:nvSpPr>
        <p:spPr>
          <a:xfrm>
            <a:off x="1809345" y="4384515"/>
            <a:ext cx="8183020" cy="21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Helvetica Neue"/>
              <a:buChar char="•"/>
            </a:pPr>
            <a:r>
              <a:rPr lang="en-US" sz="2000" b="0" i="0" u="none" strike="noStrike" cap="none" dirty="0" err="1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Minimiza</a:t>
            </a:r>
            <a:r>
              <a:rPr lang="en-US" sz="2000" b="0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2000" b="0" i="0" u="none" strike="noStrike" cap="none" dirty="0" err="1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distancia</a:t>
            </a:r>
            <a:r>
              <a:rPr lang="en-US" sz="2000" b="0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 intra cluster y </a:t>
            </a:r>
            <a:r>
              <a:rPr lang="en-US" sz="2000" b="0" i="0" u="none" strike="noStrike" cap="none" dirty="0" err="1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maximiza</a:t>
            </a:r>
            <a:r>
              <a:rPr lang="en-US" sz="2000" b="0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2000" b="0" i="0" u="none" strike="noStrike" cap="none" dirty="0" err="1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distancia</a:t>
            </a:r>
            <a:r>
              <a:rPr lang="en-US" sz="2000" b="0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 entre clusters.</a:t>
            </a:r>
            <a:endParaRPr dirty="0"/>
          </a:p>
          <a:p>
            <a:pPr marL="266700" marR="0" lvl="0" indent="-2667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Helvetica Neue"/>
              <a:buChar char="•"/>
            </a:pPr>
            <a:r>
              <a:rPr lang="en-US" sz="2000" b="1" i="0" u="none" strike="noStrike" cap="none" dirty="0" err="1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Ventaja</a:t>
            </a:r>
            <a:r>
              <a:rPr lang="en-US" sz="2000" b="1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:</a:t>
            </a:r>
            <a:br>
              <a:rPr lang="en-US" sz="2000" b="0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</a:br>
            <a:r>
              <a:rPr lang="en-US" sz="2000" b="0" i="0" u="none" strike="noStrike" cap="none" dirty="0" err="1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Menos</a:t>
            </a:r>
            <a:r>
              <a:rPr lang="en-US" sz="2000" b="0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 susceptible a </a:t>
            </a:r>
            <a:r>
              <a:rPr lang="en-US" sz="2000" b="0" i="0" u="none" strike="noStrike" cap="none" dirty="0" err="1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2000" b="0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atípicos</a:t>
            </a:r>
            <a:endParaRPr sz="3200" b="0" i="0" u="none" strike="noStrike" cap="none" dirty="0">
              <a:solidFill>
                <a:srgbClr val="000000"/>
              </a:solidFill>
              <a:ea typeface="Helvetica Neue Light"/>
              <a:cs typeface="Helvetica Neue Light"/>
              <a:sym typeface="Helvetica Neue Light"/>
            </a:endParaRPr>
          </a:p>
          <a:p>
            <a:pPr marL="266700" marR="0" lvl="0" indent="-2667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Helvetica Neue"/>
              <a:buChar char="•"/>
            </a:pPr>
            <a:r>
              <a:rPr lang="en-US" sz="2000" b="1" i="0" u="none" strike="noStrike" cap="none" dirty="0" err="1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Limitación</a:t>
            </a:r>
            <a:r>
              <a:rPr lang="en-US" sz="2000" b="1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:</a:t>
            </a:r>
            <a:br>
              <a:rPr lang="en-US" sz="2000" b="0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</a:br>
            <a:r>
              <a:rPr lang="en-US" sz="2000" b="0" i="0" u="none" strike="noStrike" cap="none" dirty="0" err="1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Sesgado</a:t>
            </a:r>
            <a:r>
              <a:rPr lang="en-US" sz="2000" b="0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2000" b="0" i="0" u="none" strike="noStrike" cap="none" dirty="0" err="1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generar</a:t>
            </a:r>
            <a:r>
              <a:rPr lang="en-US" sz="2000" b="0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 clusters circulares </a:t>
            </a:r>
            <a:endParaRPr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83A1E9B1-9A12-86EB-CC27-F58BB3FC258B}"/>
              </a:ext>
            </a:extLst>
          </p:cNvPr>
          <p:cNvGrpSpPr/>
          <p:nvPr/>
        </p:nvGrpSpPr>
        <p:grpSpPr>
          <a:xfrm>
            <a:off x="7506940" y="1121491"/>
            <a:ext cx="3671524" cy="1678405"/>
            <a:chOff x="6417442" y="1100974"/>
            <a:chExt cx="3671524" cy="1678405"/>
          </a:xfrm>
        </p:grpSpPr>
        <p:sp>
          <p:nvSpPr>
            <p:cNvPr id="5" name="Google Shape;556;p16">
              <a:extLst>
                <a:ext uri="{FF2B5EF4-FFF2-40B4-BE49-F238E27FC236}">
                  <a16:creationId xmlns:a16="http://schemas.microsoft.com/office/drawing/2014/main" id="{B5AA19EB-7B10-F262-761C-1E4B3C24C643}"/>
                </a:ext>
              </a:extLst>
            </p:cNvPr>
            <p:cNvSpPr/>
            <p:nvPr/>
          </p:nvSpPr>
          <p:spPr>
            <a:xfrm rot="16200000">
              <a:off x="6246098" y="1272318"/>
              <a:ext cx="1501820" cy="1159131"/>
            </a:xfrm>
            <a:custGeom>
              <a:avLst/>
              <a:gdLst/>
              <a:ahLst/>
              <a:cxnLst/>
              <a:rect l="l" t="t" r="r" b="b"/>
              <a:pathLst>
                <a:path w="21159" h="21600" extrusionOk="0">
                  <a:moveTo>
                    <a:pt x="15199" y="2286"/>
                  </a:moveTo>
                  <a:cubicBezTo>
                    <a:pt x="13249" y="1027"/>
                    <a:pt x="10756" y="696"/>
                    <a:pt x="8517" y="0"/>
                  </a:cubicBezTo>
                  <a:cubicBezTo>
                    <a:pt x="6602" y="232"/>
                    <a:pt x="6494" y="331"/>
                    <a:pt x="5049" y="1126"/>
                  </a:cubicBezTo>
                  <a:cubicBezTo>
                    <a:pt x="4760" y="1888"/>
                    <a:pt x="4327" y="2418"/>
                    <a:pt x="4074" y="3180"/>
                  </a:cubicBezTo>
                  <a:cubicBezTo>
                    <a:pt x="4363" y="6261"/>
                    <a:pt x="5122" y="5267"/>
                    <a:pt x="2087" y="5698"/>
                  </a:cubicBezTo>
                  <a:cubicBezTo>
                    <a:pt x="1835" y="5731"/>
                    <a:pt x="1582" y="5831"/>
                    <a:pt x="1329" y="5897"/>
                  </a:cubicBezTo>
                  <a:cubicBezTo>
                    <a:pt x="606" y="6924"/>
                    <a:pt x="968" y="6228"/>
                    <a:pt x="606" y="7288"/>
                  </a:cubicBezTo>
                  <a:cubicBezTo>
                    <a:pt x="462" y="7752"/>
                    <a:pt x="101" y="8647"/>
                    <a:pt x="101" y="8647"/>
                  </a:cubicBezTo>
                  <a:cubicBezTo>
                    <a:pt x="209" y="10005"/>
                    <a:pt x="-441" y="11761"/>
                    <a:pt x="606" y="12721"/>
                  </a:cubicBezTo>
                  <a:cubicBezTo>
                    <a:pt x="1221" y="13285"/>
                    <a:pt x="3063" y="13649"/>
                    <a:pt x="3063" y="13649"/>
                  </a:cubicBezTo>
                  <a:cubicBezTo>
                    <a:pt x="2882" y="14510"/>
                    <a:pt x="2593" y="15306"/>
                    <a:pt x="2340" y="16134"/>
                  </a:cubicBezTo>
                  <a:cubicBezTo>
                    <a:pt x="2413" y="17326"/>
                    <a:pt x="2124" y="19380"/>
                    <a:pt x="3316" y="20440"/>
                  </a:cubicBezTo>
                  <a:cubicBezTo>
                    <a:pt x="3930" y="21004"/>
                    <a:pt x="4760" y="21136"/>
                    <a:pt x="5555" y="21368"/>
                  </a:cubicBezTo>
                  <a:cubicBezTo>
                    <a:pt x="5808" y="21434"/>
                    <a:pt x="6277" y="21600"/>
                    <a:pt x="6277" y="21600"/>
                  </a:cubicBezTo>
                  <a:cubicBezTo>
                    <a:pt x="7289" y="21302"/>
                    <a:pt x="7650" y="20805"/>
                    <a:pt x="8264" y="20010"/>
                  </a:cubicBezTo>
                  <a:cubicBezTo>
                    <a:pt x="9528" y="20739"/>
                    <a:pt x="10792" y="21269"/>
                    <a:pt x="12237" y="21600"/>
                  </a:cubicBezTo>
                  <a:cubicBezTo>
                    <a:pt x="14007" y="21335"/>
                    <a:pt x="14693" y="20904"/>
                    <a:pt x="15705" y="19546"/>
                  </a:cubicBezTo>
                  <a:cubicBezTo>
                    <a:pt x="16427" y="17591"/>
                    <a:pt x="14116" y="18320"/>
                    <a:pt x="18414" y="17956"/>
                  </a:cubicBezTo>
                  <a:cubicBezTo>
                    <a:pt x="19606" y="17227"/>
                    <a:pt x="19678" y="15968"/>
                    <a:pt x="20148" y="14775"/>
                  </a:cubicBezTo>
                  <a:cubicBezTo>
                    <a:pt x="19823" y="13848"/>
                    <a:pt x="19859" y="13517"/>
                    <a:pt x="18920" y="12953"/>
                  </a:cubicBezTo>
                  <a:cubicBezTo>
                    <a:pt x="18053" y="11761"/>
                    <a:pt x="18667" y="11993"/>
                    <a:pt x="19895" y="11595"/>
                  </a:cubicBezTo>
                  <a:cubicBezTo>
                    <a:pt x="21051" y="10038"/>
                    <a:pt x="20726" y="10767"/>
                    <a:pt x="21159" y="9541"/>
                  </a:cubicBezTo>
                  <a:cubicBezTo>
                    <a:pt x="21087" y="8978"/>
                    <a:pt x="21123" y="7222"/>
                    <a:pt x="20653" y="6361"/>
                  </a:cubicBezTo>
                  <a:cubicBezTo>
                    <a:pt x="19786" y="4837"/>
                    <a:pt x="17402" y="3710"/>
                    <a:pt x="15705" y="3180"/>
                  </a:cubicBezTo>
                  <a:cubicBezTo>
                    <a:pt x="15344" y="3081"/>
                    <a:pt x="15380" y="2584"/>
                    <a:pt x="15199" y="2286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" name="Google Shape;557;p16">
              <a:extLst>
                <a:ext uri="{FF2B5EF4-FFF2-40B4-BE49-F238E27FC236}">
                  <a16:creationId xmlns:a16="http://schemas.microsoft.com/office/drawing/2014/main" id="{83829486-DA12-72DA-EB9F-73EABEE7124E}"/>
                </a:ext>
              </a:extLst>
            </p:cNvPr>
            <p:cNvSpPr/>
            <p:nvPr/>
          </p:nvSpPr>
          <p:spPr>
            <a:xfrm rot="16200000">
              <a:off x="7278309" y="2204470"/>
              <a:ext cx="63880" cy="63880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558;p16">
              <a:extLst>
                <a:ext uri="{FF2B5EF4-FFF2-40B4-BE49-F238E27FC236}">
                  <a16:creationId xmlns:a16="http://schemas.microsoft.com/office/drawing/2014/main" id="{651A20E0-2250-2D69-0A4E-E256DC4B2F90}"/>
                </a:ext>
              </a:extLst>
            </p:cNvPr>
            <p:cNvSpPr/>
            <p:nvPr/>
          </p:nvSpPr>
          <p:spPr>
            <a:xfrm rot="16200000">
              <a:off x="7214430" y="1565685"/>
              <a:ext cx="63880" cy="63879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559;p16">
              <a:extLst>
                <a:ext uri="{FF2B5EF4-FFF2-40B4-BE49-F238E27FC236}">
                  <a16:creationId xmlns:a16="http://schemas.microsoft.com/office/drawing/2014/main" id="{C5172A34-7842-0258-3651-6FC3980717DD}"/>
                </a:ext>
              </a:extLst>
            </p:cNvPr>
            <p:cNvSpPr/>
            <p:nvPr/>
          </p:nvSpPr>
          <p:spPr>
            <a:xfrm rot="16200000">
              <a:off x="6511766" y="1948956"/>
              <a:ext cx="63880" cy="63880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560;p16">
              <a:extLst>
                <a:ext uri="{FF2B5EF4-FFF2-40B4-BE49-F238E27FC236}">
                  <a16:creationId xmlns:a16="http://schemas.microsoft.com/office/drawing/2014/main" id="{C83ED47B-4390-D5A6-C8CC-BE27917F35E8}"/>
                </a:ext>
              </a:extLst>
            </p:cNvPr>
            <p:cNvSpPr/>
            <p:nvPr/>
          </p:nvSpPr>
          <p:spPr>
            <a:xfrm rot="16200000">
              <a:off x="7404735" y="1819868"/>
              <a:ext cx="63880" cy="63880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561;p16">
              <a:extLst>
                <a:ext uri="{FF2B5EF4-FFF2-40B4-BE49-F238E27FC236}">
                  <a16:creationId xmlns:a16="http://schemas.microsoft.com/office/drawing/2014/main" id="{FD1A8471-CF5B-131A-F012-42A11B8A1F63}"/>
                </a:ext>
              </a:extLst>
            </p:cNvPr>
            <p:cNvSpPr/>
            <p:nvPr/>
          </p:nvSpPr>
          <p:spPr>
            <a:xfrm rot="16200000" flipH="1">
              <a:off x="8635392" y="1325804"/>
              <a:ext cx="1501820" cy="1405329"/>
            </a:xfrm>
            <a:custGeom>
              <a:avLst/>
              <a:gdLst/>
              <a:ahLst/>
              <a:cxnLst/>
              <a:rect l="l" t="t" r="r" b="b"/>
              <a:pathLst>
                <a:path w="21159" h="21600" extrusionOk="0">
                  <a:moveTo>
                    <a:pt x="15199" y="2286"/>
                  </a:moveTo>
                  <a:cubicBezTo>
                    <a:pt x="13249" y="1027"/>
                    <a:pt x="10756" y="696"/>
                    <a:pt x="8517" y="0"/>
                  </a:cubicBezTo>
                  <a:cubicBezTo>
                    <a:pt x="6602" y="232"/>
                    <a:pt x="6494" y="331"/>
                    <a:pt x="5049" y="1126"/>
                  </a:cubicBezTo>
                  <a:cubicBezTo>
                    <a:pt x="4760" y="1888"/>
                    <a:pt x="4327" y="2418"/>
                    <a:pt x="4074" y="3180"/>
                  </a:cubicBezTo>
                  <a:cubicBezTo>
                    <a:pt x="4363" y="6261"/>
                    <a:pt x="5122" y="5267"/>
                    <a:pt x="2087" y="5698"/>
                  </a:cubicBezTo>
                  <a:cubicBezTo>
                    <a:pt x="1835" y="5731"/>
                    <a:pt x="1582" y="5831"/>
                    <a:pt x="1329" y="5897"/>
                  </a:cubicBezTo>
                  <a:cubicBezTo>
                    <a:pt x="606" y="6924"/>
                    <a:pt x="968" y="6228"/>
                    <a:pt x="606" y="7288"/>
                  </a:cubicBezTo>
                  <a:cubicBezTo>
                    <a:pt x="462" y="7752"/>
                    <a:pt x="101" y="8647"/>
                    <a:pt x="101" y="8647"/>
                  </a:cubicBezTo>
                  <a:cubicBezTo>
                    <a:pt x="209" y="10005"/>
                    <a:pt x="-441" y="11761"/>
                    <a:pt x="606" y="12721"/>
                  </a:cubicBezTo>
                  <a:cubicBezTo>
                    <a:pt x="1221" y="13285"/>
                    <a:pt x="3063" y="13649"/>
                    <a:pt x="3063" y="13649"/>
                  </a:cubicBezTo>
                  <a:cubicBezTo>
                    <a:pt x="2882" y="14510"/>
                    <a:pt x="2593" y="15306"/>
                    <a:pt x="2340" y="16134"/>
                  </a:cubicBezTo>
                  <a:cubicBezTo>
                    <a:pt x="2413" y="17326"/>
                    <a:pt x="2124" y="19380"/>
                    <a:pt x="3316" y="20440"/>
                  </a:cubicBezTo>
                  <a:cubicBezTo>
                    <a:pt x="3930" y="21004"/>
                    <a:pt x="4760" y="21136"/>
                    <a:pt x="5555" y="21368"/>
                  </a:cubicBezTo>
                  <a:cubicBezTo>
                    <a:pt x="5808" y="21434"/>
                    <a:pt x="6277" y="21600"/>
                    <a:pt x="6277" y="21600"/>
                  </a:cubicBezTo>
                  <a:cubicBezTo>
                    <a:pt x="7289" y="21302"/>
                    <a:pt x="7650" y="20805"/>
                    <a:pt x="8264" y="20010"/>
                  </a:cubicBezTo>
                  <a:cubicBezTo>
                    <a:pt x="9528" y="20739"/>
                    <a:pt x="10792" y="21269"/>
                    <a:pt x="12237" y="21600"/>
                  </a:cubicBezTo>
                  <a:cubicBezTo>
                    <a:pt x="14007" y="21335"/>
                    <a:pt x="14693" y="20904"/>
                    <a:pt x="15705" y="19546"/>
                  </a:cubicBezTo>
                  <a:cubicBezTo>
                    <a:pt x="16427" y="17591"/>
                    <a:pt x="14116" y="18320"/>
                    <a:pt x="18414" y="17956"/>
                  </a:cubicBezTo>
                  <a:cubicBezTo>
                    <a:pt x="19606" y="17227"/>
                    <a:pt x="19678" y="15968"/>
                    <a:pt x="20148" y="14775"/>
                  </a:cubicBezTo>
                  <a:cubicBezTo>
                    <a:pt x="19823" y="13848"/>
                    <a:pt x="19859" y="13517"/>
                    <a:pt x="18920" y="12953"/>
                  </a:cubicBezTo>
                  <a:cubicBezTo>
                    <a:pt x="18053" y="11761"/>
                    <a:pt x="18667" y="11993"/>
                    <a:pt x="19895" y="11595"/>
                  </a:cubicBezTo>
                  <a:cubicBezTo>
                    <a:pt x="21051" y="10038"/>
                    <a:pt x="20726" y="10767"/>
                    <a:pt x="21159" y="9541"/>
                  </a:cubicBezTo>
                  <a:cubicBezTo>
                    <a:pt x="21087" y="8978"/>
                    <a:pt x="21123" y="7222"/>
                    <a:pt x="20653" y="6361"/>
                  </a:cubicBezTo>
                  <a:cubicBezTo>
                    <a:pt x="19786" y="4837"/>
                    <a:pt x="17402" y="3710"/>
                    <a:pt x="15705" y="3180"/>
                  </a:cubicBezTo>
                  <a:cubicBezTo>
                    <a:pt x="15344" y="3081"/>
                    <a:pt x="15380" y="2584"/>
                    <a:pt x="15199" y="2286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562;p16">
              <a:extLst>
                <a:ext uri="{FF2B5EF4-FFF2-40B4-BE49-F238E27FC236}">
                  <a16:creationId xmlns:a16="http://schemas.microsoft.com/office/drawing/2014/main" id="{C54CA818-6430-9D0A-F6EC-17CEFF06682A}"/>
                </a:ext>
              </a:extLst>
            </p:cNvPr>
            <p:cNvSpPr/>
            <p:nvPr/>
          </p:nvSpPr>
          <p:spPr>
            <a:xfrm rot="16200000" flipH="1">
              <a:off x="9897329" y="1693442"/>
              <a:ext cx="63880" cy="63879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563;p16">
              <a:extLst>
                <a:ext uri="{FF2B5EF4-FFF2-40B4-BE49-F238E27FC236}">
                  <a16:creationId xmlns:a16="http://schemas.microsoft.com/office/drawing/2014/main" id="{2955EE28-093F-5603-8277-A90E12011997}"/>
                </a:ext>
              </a:extLst>
            </p:cNvPr>
            <p:cNvSpPr/>
            <p:nvPr/>
          </p:nvSpPr>
          <p:spPr>
            <a:xfrm rot="16200000" flipH="1">
              <a:off x="8756831" y="1692111"/>
              <a:ext cx="63879" cy="63879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564;p16">
              <a:extLst>
                <a:ext uri="{FF2B5EF4-FFF2-40B4-BE49-F238E27FC236}">
                  <a16:creationId xmlns:a16="http://schemas.microsoft.com/office/drawing/2014/main" id="{843B86F9-2FAF-5B62-BDD2-CC70299EC68D}"/>
                </a:ext>
              </a:extLst>
            </p:cNvPr>
            <p:cNvSpPr/>
            <p:nvPr/>
          </p:nvSpPr>
          <p:spPr>
            <a:xfrm rot="16200000" flipH="1">
              <a:off x="9194665" y="2204470"/>
              <a:ext cx="63880" cy="63880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565;p16">
              <a:extLst>
                <a:ext uri="{FF2B5EF4-FFF2-40B4-BE49-F238E27FC236}">
                  <a16:creationId xmlns:a16="http://schemas.microsoft.com/office/drawing/2014/main" id="{177B4F21-0D1C-5B3F-DF64-5DB8C32D22BE}"/>
                </a:ext>
              </a:extLst>
            </p:cNvPr>
            <p:cNvSpPr/>
            <p:nvPr/>
          </p:nvSpPr>
          <p:spPr>
            <a:xfrm rot="16200000" flipH="1">
              <a:off x="9194665" y="1374049"/>
              <a:ext cx="63880" cy="63880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" name="Google Shape;566;p16">
              <a:extLst>
                <a:ext uri="{FF2B5EF4-FFF2-40B4-BE49-F238E27FC236}">
                  <a16:creationId xmlns:a16="http://schemas.microsoft.com/office/drawing/2014/main" id="{6B99FE4A-94A5-CEA9-CEED-CF19032AA48D}"/>
                </a:ext>
              </a:extLst>
            </p:cNvPr>
            <p:cNvCxnSpPr/>
            <p:nvPr/>
          </p:nvCxnSpPr>
          <p:spPr>
            <a:xfrm rot="10800000" flipH="1">
              <a:off x="6588854" y="1935635"/>
              <a:ext cx="371444" cy="43909"/>
            </a:xfrm>
            <a:prstGeom prst="straightConnector1">
              <a:avLst/>
            </a:prstGeom>
            <a:noFill/>
            <a:ln w="25400" cap="flat" cmpd="sng">
              <a:solidFill>
                <a:srgbClr val="FFCC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6" name="Google Shape;567;p16">
              <a:extLst>
                <a:ext uri="{FF2B5EF4-FFF2-40B4-BE49-F238E27FC236}">
                  <a16:creationId xmlns:a16="http://schemas.microsoft.com/office/drawing/2014/main" id="{96FF5380-682A-6150-9E40-A8313BAEE1B6}"/>
                </a:ext>
              </a:extLst>
            </p:cNvPr>
            <p:cNvCxnSpPr/>
            <p:nvPr/>
          </p:nvCxnSpPr>
          <p:spPr>
            <a:xfrm rot="10800000" flipH="1">
              <a:off x="7017957" y="1862654"/>
              <a:ext cx="362996" cy="79896"/>
            </a:xfrm>
            <a:prstGeom prst="straightConnector1">
              <a:avLst/>
            </a:prstGeom>
            <a:noFill/>
            <a:ln w="25400" cap="flat" cmpd="sng">
              <a:solidFill>
                <a:srgbClr val="FFCC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7" name="Google Shape;568;p16">
              <a:extLst>
                <a:ext uri="{FF2B5EF4-FFF2-40B4-BE49-F238E27FC236}">
                  <a16:creationId xmlns:a16="http://schemas.microsoft.com/office/drawing/2014/main" id="{8D9091E4-D048-2724-A03B-76C23AAFF06B}"/>
                </a:ext>
              </a:extLst>
            </p:cNvPr>
            <p:cNvSpPr txBox="1"/>
            <p:nvPr/>
          </p:nvSpPr>
          <p:spPr>
            <a:xfrm>
              <a:off x="6887934" y="1740171"/>
              <a:ext cx="218149" cy="3493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 Light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x</a:t>
              </a:r>
              <a:endParaRPr/>
            </a:p>
          </p:txBody>
        </p:sp>
        <p:cxnSp>
          <p:nvCxnSpPr>
            <p:cNvPr id="18" name="Google Shape;569;p16">
              <a:extLst>
                <a:ext uri="{FF2B5EF4-FFF2-40B4-BE49-F238E27FC236}">
                  <a16:creationId xmlns:a16="http://schemas.microsoft.com/office/drawing/2014/main" id="{4741EB04-B49F-18B6-CE5F-0CD665979C50}"/>
                </a:ext>
              </a:extLst>
            </p:cNvPr>
            <p:cNvCxnSpPr/>
            <p:nvPr/>
          </p:nvCxnSpPr>
          <p:spPr>
            <a:xfrm rot="10800000" flipH="1">
              <a:off x="7000616" y="1622863"/>
              <a:ext cx="238552" cy="292556"/>
            </a:xfrm>
            <a:prstGeom prst="straightConnector1">
              <a:avLst/>
            </a:prstGeom>
            <a:noFill/>
            <a:ln w="25400" cap="flat" cmpd="sng">
              <a:solidFill>
                <a:srgbClr val="FFCC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9" name="Google Shape;570;p16">
              <a:extLst>
                <a:ext uri="{FF2B5EF4-FFF2-40B4-BE49-F238E27FC236}">
                  <a16:creationId xmlns:a16="http://schemas.microsoft.com/office/drawing/2014/main" id="{5F7D368A-6CCA-E643-A703-ECA6356F5C48}"/>
                </a:ext>
              </a:extLst>
            </p:cNvPr>
            <p:cNvCxnSpPr/>
            <p:nvPr/>
          </p:nvCxnSpPr>
          <p:spPr>
            <a:xfrm>
              <a:off x="7005608" y="1955342"/>
              <a:ext cx="279367" cy="253871"/>
            </a:xfrm>
            <a:prstGeom prst="straightConnector1">
              <a:avLst/>
            </a:prstGeom>
            <a:noFill/>
            <a:ln w="25400" cap="flat" cmpd="sng">
              <a:solidFill>
                <a:srgbClr val="FFCC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0" name="Google Shape;571;p16">
              <a:extLst>
                <a:ext uri="{FF2B5EF4-FFF2-40B4-BE49-F238E27FC236}">
                  <a16:creationId xmlns:a16="http://schemas.microsoft.com/office/drawing/2014/main" id="{16547E9A-8F02-9B32-040C-5F9B32ABB919}"/>
                </a:ext>
              </a:extLst>
            </p:cNvPr>
            <p:cNvCxnSpPr/>
            <p:nvPr/>
          </p:nvCxnSpPr>
          <p:spPr>
            <a:xfrm>
              <a:off x="8830555" y="1721052"/>
              <a:ext cx="571192" cy="200295"/>
            </a:xfrm>
            <a:prstGeom prst="straightConnector1">
              <a:avLst/>
            </a:prstGeom>
            <a:noFill/>
            <a:ln w="25400" cap="flat" cmpd="sng">
              <a:solidFill>
                <a:srgbClr val="FFCC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1" name="Google Shape;572;p16">
              <a:extLst>
                <a:ext uri="{FF2B5EF4-FFF2-40B4-BE49-F238E27FC236}">
                  <a16:creationId xmlns:a16="http://schemas.microsoft.com/office/drawing/2014/main" id="{9D145B3B-71E2-A0CF-A62A-AD37D1946982}"/>
                </a:ext>
              </a:extLst>
            </p:cNvPr>
            <p:cNvCxnSpPr/>
            <p:nvPr/>
          </p:nvCxnSpPr>
          <p:spPr>
            <a:xfrm>
              <a:off x="9250716" y="1455530"/>
              <a:ext cx="132096" cy="423915"/>
            </a:xfrm>
            <a:prstGeom prst="straightConnector1">
              <a:avLst/>
            </a:prstGeom>
            <a:noFill/>
            <a:ln w="25400" cap="flat" cmpd="sng">
              <a:solidFill>
                <a:srgbClr val="FFCC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2" name="Google Shape;573;p16">
              <a:extLst>
                <a:ext uri="{FF2B5EF4-FFF2-40B4-BE49-F238E27FC236}">
                  <a16:creationId xmlns:a16="http://schemas.microsoft.com/office/drawing/2014/main" id="{8CEA0325-9387-E3C2-2FDE-C339BF108F78}"/>
                </a:ext>
              </a:extLst>
            </p:cNvPr>
            <p:cNvSpPr txBox="1"/>
            <p:nvPr/>
          </p:nvSpPr>
          <p:spPr>
            <a:xfrm>
              <a:off x="9277227" y="1727933"/>
              <a:ext cx="218149" cy="3493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 Light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x</a:t>
              </a:r>
              <a:endParaRPr/>
            </a:p>
          </p:txBody>
        </p:sp>
        <p:cxnSp>
          <p:nvCxnSpPr>
            <p:cNvPr id="23" name="Google Shape;574;p16">
              <a:extLst>
                <a:ext uri="{FF2B5EF4-FFF2-40B4-BE49-F238E27FC236}">
                  <a16:creationId xmlns:a16="http://schemas.microsoft.com/office/drawing/2014/main" id="{CE74034C-733D-2884-17A0-2972F4B4434A}"/>
                </a:ext>
              </a:extLst>
            </p:cNvPr>
            <p:cNvCxnSpPr/>
            <p:nvPr/>
          </p:nvCxnSpPr>
          <p:spPr>
            <a:xfrm rot="10800000" flipH="1">
              <a:off x="9405242" y="1733966"/>
              <a:ext cx="483089" cy="196313"/>
            </a:xfrm>
            <a:prstGeom prst="straightConnector1">
              <a:avLst/>
            </a:prstGeom>
            <a:noFill/>
            <a:ln w="25400" cap="flat" cmpd="sng">
              <a:solidFill>
                <a:srgbClr val="FFCC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4" name="Google Shape;575;p16">
              <a:extLst>
                <a:ext uri="{FF2B5EF4-FFF2-40B4-BE49-F238E27FC236}">
                  <a16:creationId xmlns:a16="http://schemas.microsoft.com/office/drawing/2014/main" id="{98FC9109-646A-21FC-97DB-BD75CA6E3F20}"/>
                </a:ext>
              </a:extLst>
            </p:cNvPr>
            <p:cNvCxnSpPr/>
            <p:nvPr/>
          </p:nvCxnSpPr>
          <p:spPr>
            <a:xfrm rot="10800000" flipH="1">
              <a:off x="9251612" y="1933744"/>
              <a:ext cx="130304" cy="259922"/>
            </a:xfrm>
            <a:prstGeom prst="straightConnector1">
              <a:avLst/>
            </a:prstGeom>
            <a:noFill/>
            <a:ln w="25400" cap="flat" cmpd="sng">
              <a:solidFill>
                <a:srgbClr val="FFCC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5" name="Google Shape;576;p16">
              <a:extLst>
                <a:ext uri="{FF2B5EF4-FFF2-40B4-BE49-F238E27FC236}">
                  <a16:creationId xmlns:a16="http://schemas.microsoft.com/office/drawing/2014/main" id="{6BE71164-42C7-5EDE-C557-1753FD4523B0}"/>
                </a:ext>
              </a:extLst>
            </p:cNvPr>
            <p:cNvSpPr txBox="1"/>
            <p:nvPr/>
          </p:nvSpPr>
          <p:spPr>
            <a:xfrm>
              <a:off x="8014986" y="1708739"/>
              <a:ext cx="230239" cy="362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Helvetica Neue"/>
                <a:buNone/>
              </a:pPr>
              <a:r>
                <a:rPr lang="en-US" sz="17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endParaRPr/>
            </a:p>
          </p:txBody>
        </p:sp>
        <p:cxnSp>
          <p:nvCxnSpPr>
            <p:cNvPr id="26" name="Google Shape;577;p16">
              <a:extLst>
                <a:ext uri="{FF2B5EF4-FFF2-40B4-BE49-F238E27FC236}">
                  <a16:creationId xmlns:a16="http://schemas.microsoft.com/office/drawing/2014/main" id="{82C2266C-F434-DCDC-A357-76AAB1653076}"/>
                </a:ext>
              </a:extLst>
            </p:cNvPr>
            <p:cNvCxnSpPr>
              <a:stCxn id="25" idx="0"/>
              <a:endCxn id="12" idx="0"/>
            </p:cNvCxnSpPr>
            <p:nvPr/>
          </p:nvCxnSpPr>
          <p:spPr>
            <a:xfrm>
              <a:off x="8130105" y="1708739"/>
              <a:ext cx="626700" cy="15300"/>
            </a:xfrm>
            <a:prstGeom prst="straightConnector1">
              <a:avLst/>
            </a:prstGeom>
            <a:noFill/>
            <a:ln w="25400" cap="flat" cmpd="sng">
              <a:solidFill>
                <a:srgbClr val="C41B17"/>
              </a:solidFill>
              <a:prstDash val="solid"/>
              <a:miter lim="4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578;p16">
              <a:extLst>
                <a:ext uri="{FF2B5EF4-FFF2-40B4-BE49-F238E27FC236}">
                  <a16:creationId xmlns:a16="http://schemas.microsoft.com/office/drawing/2014/main" id="{C44FD67F-AF06-6A9E-2FA1-7474D3CFF3D7}"/>
                </a:ext>
              </a:extLst>
            </p:cNvPr>
            <p:cNvCxnSpPr>
              <a:stCxn id="25" idx="0"/>
              <a:endCxn id="14" idx="0"/>
            </p:cNvCxnSpPr>
            <p:nvPr/>
          </p:nvCxnSpPr>
          <p:spPr>
            <a:xfrm rot="10800000" flipH="1">
              <a:off x="8130105" y="1406039"/>
              <a:ext cx="1064700" cy="302700"/>
            </a:xfrm>
            <a:prstGeom prst="straightConnector1">
              <a:avLst/>
            </a:prstGeom>
            <a:noFill/>
            <a:ln w="25400" cap="flat" cmpd="sng">
              <a:solidFill>
                <a:srgbClr val="C41B17"/>
              </a:solidFill>
              <a:prstDash val="solid"/>
              <a:miter lim="400000"/>
              <a:headEnd type="triangle" w="med" len="med"/>
              <a:tailEnd type="triangle" w="med" len="med"/>
            </a:ln>
          </p:spPr>
        </p:cxnSp>
        <p:cxnSp>
          <p:nvCxnSpPr>
            <p:cNvPr id="28" name="Google Shape;579;p16">
              <a:extLst>
                <a:ext uri="{FF2B5EF4-FFF2-40B4-BE49-F238E27FC236}">
                  <a16:creationId xmlns:a16="http://schemas.microsoft.com/office/drawing/2014/main" id="{9EF7C198-1CF0-0626-E6C9-02090B2ECF5F}"/>
                </a:ext>
              </a:extLst>
            </p:cNvPr>
            <p:cNvCxnSpPr>
              <a:stCxn id="25" idx="0"/>
              <a:endCxn id="11" idx="0"/>
            </p:cNvCxnSpPr>
            <p:nvPr/>
          </p:nvCxnSpPr>
          <p:spPr>
            <a:xfrm>
              <a:off x="8130105" y="1708739"/>
              <a:ext cx="1767300" cy="16500"/>
            </a:xfrm>
            <a:prstGeom prst="straightConnector1">
              <a:avLst/>
            </a:prstGeom>
            <a:noFill/>
            <a:ln w="25400" cap="flat" cmpd="sng">
              <a:solidFill>
                <a:srgbClr val="C41B17"/>
              </a:solidFill>
              <a:prstDash val="solid"/>
              <a:miter lim="4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580;p16">
              <a:extLst>
                <a:ext uri="{FF2B5EF4-FFF2-40B4-BE49-F238E27FC236}">
                  <a16:creationId xmlns:a16="http://schemas.microsoft.com/office/drawing/2014/main" id="{35E7EB8F-351B-F89F-C243-49B1E182415D}"/>
                </a:ext>
              </a:extLst>
            </p:cNvPr>
            <p:cNvCxnSpPr>
              <a:stCxn id="25" idx="0"/>
              <a:endCxn id="13" idx="0"/>
            </p:cNvCxnSpPr>
            <p:nvPr/>
          </p:nvCxnSpPr>
          <p:spPr>
            <a:xfrm>
              <a:off x="8130105" y="1708739"/>
              <a:ext cx="1064700" cy="527700"/>
            </a:xfrm>
            <a:prstGeom prst="straightConnector1">
              <a:avLst/>
            </a:prstGeom>
            <a:noFill/>
            <a:ln w="25400" cap="flat" cmpd="sng">
              <a:solidFill>
                <a:srgbClr val="C41B17"/>
              </a:solidFill>
              <a:prstDash val="solid"/>
              <a:miter lim="4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581;p16">
              <a:extLst>
                <a:ext uri="{FF2B5EF4-FFF2-40B4-BE49-F238E27FC236}">
                  <a16:creationId xmlns:a16="http://schemas.microsoft.com/office/drawing/2014/main" id="{0FDF70DF-DC4A-182A-F5E2-EBD4A85306E2}"/>
                </a:ext>
              </a:extLst>
            </p:cNvPr>
            <p:cNvCxnSpPr>
              <a:cxnSpLocks/>
              <a:stCxn id="25" idx="0"/>
              <a:endCxn id="6" idx="0"/>
            </p:cNvCxnSpPr>
            <p:nvPr/>
          </p:nvCxnSpPr>
          <p:spPr>
            <a:xfrm flipH="1">
              <a:off x="7278405" y="1708739"/>
              <a:ext cx="851700" cy="527700"/>
            </a:xfrm>
            <a:prstGeom prst="straightConnector1">
              <a:avLst/>
            </a:prstGeom>
            <a:noFill/>
            <a:ln w="25400" cap="flat" cmpd="sng">
              <a:solidFill>
                <a:srgbClr val="C41B17"/>
              </a:solidFill>
              <a:prstDash val="solid"/>
              <a:miter lim="4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582;p16">
              <a:extLst>
                <a:ext uri="{FF2B5EF4-FFF2-40B4-BE49-F238E27FC236}">
                  <a16:creationId xmlns:a16="http://schemas.microsoft.com/office/drawing/2014/main" id="{B35351E4-2891-54D4-6A32-80CA292C3DA8}"/>
                </a:ext>
              </a:extLst>
            </p:cNvPr>
            <p:cNvCxnSpPr>
              <a:stCxn id="25" idx="0"/>
              <a:endCxn id="9" idx="0"/>
            </p:cNvCxnSpPr>
            <p:nvPr/>
          </p:nvCxnSpPr>
          <p:spPr>
            <a:xfrm flipH="1">
              <a:off x="7404705" y="1708739"/>
              <a:ext cx="725400" cy="143100"/>
            </a:xfrm>
            <a:prstGeom prst="straightConnector1">
              <a:avLst/>
            </a:prstGeom>
            <a:noFill/>
            <a:ln w="25400" cap="flat" cmpd="sng">
              <a:solidFill>
                <a:srgbClr val="C41B17"/>
              </a:solidFill>
              <a:prstDash val="solid"/>
              <a:miter lim="400000"/>
              <a:headEnd type="triangle" w="med" len="med"/>
              <a:tailEnd type="triangle" w="med" len="med"/>
            </a:ln>
          </p:spPr>
        </p:cxnSp>
        <p:cxnSp>
          <p:nvCxnSpPr>
            <p:cNvPr id="32" name="Google Shape;583;p16">
              <a:extLst>
                <a:ext uri="{FF2B5EF4-FFF2-40B4-BE49-F238E27FC236}">
                  <a16:creationId xmlns:a16="http://schemas.microsoft.com/office/drawing/2014/main" id="{2A744E9E-2B7D-80A6-C913-35E1849E4BE8}"/>
                </a:ext>
              </a:extLst>
            </p:cNvPr>
            <p:cNvCxnSpPr>
              <a:stCxn id="25" idx="0"/>
              <a:endCxn id="7" idx="0"/>
            </p:cNvCxnSpPr>
            <p:nvPr/>
          </p:nvCxnSpPr>
          <p:spPr>
            <a:xfrm rot="10800000">
              <a:off x="7214505" y="1597739"/>
              <a:ext cx="915600" cy="111000"/>
            </a:xfrm>
            <a:prstGeom prst="straightConnector1">
              <a:avLst/>
            </a:prstGeom>
            <a:noFill/>
            <a:ln w="25400" cap="flat" cmpd="sng">
              <a:solidFill>
                <a:srgbClr val="C41B17"/>
              </a:solidFill>
              <a:prstDash val="solid"/>
              <a:miter lim="400000"/>
              <a:headEnd type="triangle" w="med" len="med"/>
              <a:tailEnd type="triangle" w="med" len="med"/>
            </a:ln>
          </p:spPr>
        </p:cxnSp>
        <p:cxnSp>
          <p:nvCxnSpPr>
            <p:cNvPr id="33" name="Google Shape;584;p16">
              <a:extLst>
                <a:ext uri="{FF2B5EF4-FFF2-40B4-BE49-F238E27FC236}">
                  <a16:creationId xmlns:a16="http://schemas.microsoft.com/office/drawing/2014/main" id="{B412C79D-6CCD-B473-769B-60B8A0B60B30}"/>
                </a:ext>
              </a:extLst>
            </p:cNvPr>
            <p:cNvCxnSpPr>
              <a:stCxn id="25" idx="0"/>
              <a:endCxn id="8" idx="0"/>
            </p:cNvCxnSpPr>
            <p:nvPr/>
          </p:nvCxnSpPr>
          <p:spPr>
            <a:xfrm flipH="1">
              <a:off x="6511905" y="1708739"/>
              <a:ext cx="1618200" cy="272100"/>
            </a:xfrm>
            <a:prstGeom prst="straightConnector1">
              <a:avLst/>
            </a:prstGeom>
            <a:noFill/>
            <a:ln w="25400" cap="flat" cmpd="sng">
              <a:solidFill>
                <a:srgbClr val="C41B17"/>
              </a:solidFill>
              <a:prstDash val="solid"/>
              <a:miter lim="400000"/>
              <a:headEnd type="triangle" w="med" len="med"/>
              <a:tailEnd type="triangle" w="med" len="med"/>
            </a:ln>
          </p:spPr>
        </p:cxnSp>
      </p:grpSp>
      <p:pic>
        <p:nvPicPr>
          <p:cNvPr id="34" name="Google Shape;585;p16" descr="latex-image-1.pdf">
            <a:extLst>
              <a:ext uri="{FF2B5EF4-FFF2-40B4-BE49-F238E27FC236}">
                <a16:creationId xmlns:a16="http://schemas.microsoft.com/office/drawing/2014/main" id="{E38B7537-F933-E4FA-06C6-52E1E5B1668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26845" y="3456568"/>
            <a:ext cx="9044882" cy="712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09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25B67-2532-7D1D-12C9-CBE26605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 de </a:t>
            </a:r>
            <a:r>
              <a:rPr lang="es-CL" dirty="0" err="1"/>
              <a:t>Dendogramas</a:t>
            </a:r>
            <a:endParaRPr lang="es-CL" dirty="0"/>
          </a:p>
        </p:txBody>
      </p:sp>
      <p:pic>
        <p:nvPicPr>
          <p:cNvPr id="3" name="Google Shape;1331;p37" descr="Unknown.png">
            <a:extLst>
              <a:ext uri="{FF2B5EF4-FFF2-40B4-BE49-F238E27FC236}">
                <a16:creationId xmlns:a16="http://schemas.microsoft.com/office/drawing/2014/main" id="{D5A6F20F-C56C-5287-0311-FD3A755ECE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05116" y="4115910"/>
            <a:ext cx="3996475" cy="237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332;p37" descr="Unknown.png">
            <a:extLst>
              <a:ext uri="{FF2B5EF4-FFF2-40B4-BE49-F238E27FC236}">
                <a16:creationId xmlns:a16="http://schemas.microsoft.com/office/drawing/2014/main" id="{C909970F-1795-2542-944F-173537EC74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3912" y="1098955"/>
            <a:ext cx="4007679" cy="25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33;p37">
            <a:extLst>
              <a:ext uri="{FF2B5EF4-FFF2-40B4-BE49-F238E27FC236}">
                <a16:creationId xmlns:a16="http://schemas.microsoft.com/office/drawing/2014/main" id="{E9BA21DA-4A28-5CC8-710C-AA1730875388}"/>
              </a:ext>
            </a:extLst>
          </p:cNvPr>
          <p:cNvSpPr txBox="1"/>
          <p:nvPr/>
        </p:nvSpPr>
        <p:spPr>
          <a:xfrm>
            <a:off x="8280251" y="1021718"/>
            <a:ext cx="1115264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single</a:t>
            </a:r>
            <a:endParaRPr sz="2800" dirty="0"/>
          </a:p>
        </p:txBody>
      </p:sp>
      <p:sp>
        <p:nvSpPr>
          <p:cNvPr id="6" name="Google Shape;1334;p37">
            <a:extLst>
              <a:ext uri="{FF2B5EF4-FFF2-40B4-BE49-F238E27FC236}">
                <a16:creationId xmlns:a16="http://schemas.microsoft.com/office/drawing/2014/main" id="{76D8C646-2A2E-351F-D79F-23A22B00804B}"/>
              </a:ext>
            </a:extLst>
          </p:cNvPr>
          <p:cNvSpPr txBox="1"/>
          <p:nvPr/>
        </p:nvSpPr>
        <p:spPr>
          <a:xfrm>
            <a:off x="9431437" y="4298700"/>
            <a:ext cx="1740307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complete</a:t>
            </a:r>
            <a:endParaRPr sz="2800" dirty="0"/>
          </a:p>
        </p:txBody>
      </p:sp>
      <p:pic>
        <p:nvPicPr>
          <p:cNvPr id="7" name="Google Shape;1335;p37" descr="Unknown.png">
            <a:extLst>
              <a:ext uri="{FF2B5EF4-FFF2-40B4-BE49-F238E27FC236}">
                <a16:creationId xmlns:a16="http://schemas.microsoft.com/office/drawing/2014/main" id="{0FE988B9-BCA1-DDA7-5734-5CAE959E42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4541" y="1098955"/>
            <a:ext cx="3925944" cy="25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36;p37">
            <a:extLst>
              <a:ext uri="{FF2B5EF4-FFF2-40B4-BE49-F238E27FC236}">
                <a16:creationId xmlns:a16="http://schemas.microsoft.com/office/drawing/2014/main" id="{C2DCE6D1-77CB-5B76-19E4-3B34887CD7EB}"/>
              </a:ext>
            </a:extLst>
          </p:cNvPr>
          <p:cNvSpPr txBox="1"/>
          <p:nvPr/>
        </p:nvSpPr>
        <p:spPr>
          <a:xfrm>
            <a:off x="4111313" y="1256101"/>
            <a:ext cx="1500125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average</a:t>
            </a:r>
            <a:endParaRPr sz="2800" dirty="0"/>
          </a:p>
        </p:txBody>
      </p:sp>
      <p:pic>
        <p:nvPicPr>
          <p:cNvPr id="9" name="Google Shape;1337;p37" descr="Unknown.png">
            <a:extLst>
              <a:ext uri="{FF2B5EF4-FFF2-40B4-BE49-F238E27FC236}">
                <a16:creationId xmlns:a16="http://schemas.microsoft.com/office/drawing/2014/main" id="{B7EEB9C4-14D2-F56D-8EF7-A8EC8DA907F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8397" y="4115910"/>
            <a:ext cx="3952088" cy="23769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38;p37">
            <a:extLst>
              <a:ext uri="{FF2B5EF4-FFF2-40B4-BE49-F238E27FC236}">
                <a16:creationId xmlns:a16="http://schemas.microsoft.com/office/drawing/2014/main" id="{83D486B7-1577-4F47-301F-F5FBF2DFD8C0}"/>
              </a:ext>
            </a:extLst>
          </p:cNvPr>
          <p:cNvSpPr txBox="1"/>
          <p:nvPr/>
        </p:nvSpPr>
        <p:spPr>
          <a:xfrm>
            <a:off x="3626524" y="5173438"/>
            <a:ext cx="980339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ward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2299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81ADE-C082-68CD-FCFA-68EEE6F2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C731FF-29C2-9816-2FA8-93F7DDDA3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52" y="1193828"/>
            <a:ext cx="8137896" cy="54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35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331AF-4655-C627-492B-E74B86C1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Número de </a:t>
            </a:r>
            <a:r>
              <a:rPr lang="es-CL" dirty="0" err="1"/>
              <a:t>Clusters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F673AE-54E8-5DA9-FCD5-885DB287D76C}"/>
              </a:ext>
            </a:extLst>
          </p:cNvPr>
          <p:cNvSpPr txBox="1"/>
          <p:nvPr/>
        </p:nvSpPr>
        <p:spPr>
          <a:xfrm>
            <a:off x="713232" y="1275202"/>
            <a:ext cx="11164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/>
              <a:t>A partir de un </a:t>
            </a:r>
            <a:r>
              <a:rPr lang="es-CL" sz="2400" dirty="0" err="1"/>
              <a:t>dendrograma</a:t>
            </a:r>
            <a:r>
              <a:rPr lang="es-CL" sz="2400" dirty="0"/>
              <a:t>, son posibles 𝑛 particiones, en las que 𝑛 es el número de instancias del conjunto de datos.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/>
              <a:t>Por lo general, un experto analiza el </a:t>
            </a:r>
            <a:r>
              <a:rPr lang="es-CL" sz="2400" dirty="0" err="1"/>
              <a:t>dendrograma</a:t>
            </a:r>
            <a:r>
              <a:rPr lang="es-CL" sz="2400" dirty="0"/>
              <a:t> teniendo en cuenta el contexto de la aplicación y establece subjetivamente un número adecuado de conglomerados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/>
              <a:t>Los métodos heurísticos para establecer automáticamente un umbral de distancia son opcionales.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F80754-B3C6-0DC1-EA77-7E87D742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40861"/>
            <a:ext cx="7716567" cy="31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9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C9C38-E0DA-6149-6978-487A47AA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Método </a:t>
            </a:r>
            <a:r>
              <a:rPr lang="es-CL" dirty="0" err="1"/>
              <a:t>aglomerativo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254D70-3C30-1D69-B40E-4C758BE907E3}"/>
              </a:ext>
            </a:extLst>
          </p:cNvPr>
          <p:cNvSpPr txBox="1"/>
          <p:nvPr/>
        </p:nvSpPr>
        <p:spPr>
          <a:xfrm>
            <a:off x="586092" y="1270098"/>
            <a:ext cx="97446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/>
              <a:t>El pseudocódigo de un algoritmo </a:t>
            </a:r>
            <a:r>
              <a:rPr lang="es-CL" sz="2400" dirty="0" err="1"/>
              <a:t>aglomerativo</a:t>
            </a:r>
            <a:r>
              <a:rPr lang="es-CL" sz="2400" dirty="0"/>
              <a:t> 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dirty="0"/>
              <a:t>Cada instancia es un </a:t>
            </a:r>
            <a:r>
              <a:rPr lang="es-CL" sz="2400" dirty="0" err="1"/>
              <a:t>cluster</a:t>
            </a:r>
            <a:endParaRPr lang="es-CL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dirty="0"/>
              <a:t>Calcular la matriz de proximidad (matriz de distancias entre </a:t>
            </a:r>
            <a:r>
              <a:rPr lang="es-CL" sz="2400" dirty="0" err="1"/>
              <a:t>clusters</a:t>
            </a:r>
            <a:r>
              <a:rPr lang="es-CL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dirty="0"/>
              <a:t>Mientras (número de </a:t>
            </a:r>
            <a:r>
              <a:rPr lang="es-CL" sz="2400" dirty="0" err="1"/>
              <a:t>clusters</a:t>
            </a:r>
            <a:r>
              <a:rPr lang="es-CL" sz="2400" dirty="0"/>
              <a:t> &gt; 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CL" sz="2400" dirty="0"/>
              <a:t>Fusionar los dos </a:t>
            </a:r>
            <a:r>
              <a:rPr lang="es-CL" sz="2400" dirty="0" err="1"/>
              <a:t>clusters</a:t>
            </a:r>
            <a:r>
              <a:rPr lang="es-CL" sz="2400" dirty="0"/>
              <a:t> más cercanos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CL" sz="2400" dirty="0"/>
              <a:t>Actualizar la matriz de proximidad.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F90545-E7AF-888B-DBD5-1F7BF01F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46" y="2463800"/>
            <a:ext cx="3990975" cy="40290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29DDF00-EA4F-9095-CF0A-7839D8DA9799}"/>
              </a:ext>
            </a:extLst>
          </p:cNvPr>
          <p:cNvSpPr txBox="1"/>
          <p:nvPr/>
        </p:nvSpPr>
        <p:spPr>
          <a:xfrm>
            <a:off x="713232" y="4803072"/>
            <a:ext cx="60943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/>
              <a:t>Diferentes formas de calcular la proximidad de los conglomerados dan como resultado diferentes particiones del conjunto de datos y diferentes </a:t>
            </a:r>
            <a:r>
              <a:rPr lang="es-CL" sz="2400" dirty="0" err="1"/>
              <a:t>dendrogramas</a:t>
            </a:r>
            <a:r>
              <a:rPr lang="es-C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699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E08C3-B114-98B7-31A0-0C6418DC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8F59EA-6C56-9989-6824-C19E8219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01" y="1370949"/>
            <a:ext cx="8279049" cy="52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68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75EB0-8E81-572F-5F7A-A3DCA8FF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Inconvenientes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2C8F479-DA67-F853-0F65-6CE64E217FC8}"/>
              </a:ext>
            </a:extLst>
          </p:cNvPr>
          <p:cNvSpPr txBox="1"/>
          <p:nvPr/>
        </p:nvSpPr>
        <p:spPr>
          <a:xfrm>
            <a:off x="713232" y="1438259"/>
            <a:ext cx="110475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/>
              <a:t>Los algoritmos jerárquicos (</a:t>
            </a:r>
            <a:r>
              <a:rPr lang="es-CL" sz="2400" dirty="0" err="1"/>
              <a:t>aglomerativos</a:t>
            </a:r>
            <a:r>
              <a:rPr lang="es-CL" sz="2400" dirty="0"/>
              <a:t> y divisivos) son costosos, se necesitan O(n3)para unir los conglomerados. En cada iteración, debe calcularse la matriz de proximidad O(n2)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/>
              <a:t>Una vez que se ha decidido combinar 2 </a:t>
            </a:r>
            <a:r>
              <a:rPr lang="es-CL" sz="2400" dirty="0" err="1"/>
              <a:t>clusters</a:t>
            </a:r>
            <a:r>
              <a:rPr lang="es-CL" sz="2400" dirty="0"/>
              <a:t>, no hay posibilidad de revertir esa decisión.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/>
              <a:t>No se minimiza directamente ninguna función 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/>
              <a:t>Diferentes esquemas pueden proporcionar soluciones muy diferentes debido a una cadena de operaciones secuenciales. Al mismo tiempo, la decisión final es subjetiva (depende de un experto)</a:t>
            </a:r>
          </a:p>
        </p:txBody>
      </p:sp>
    </p:spTree>
    <p:extLst>
      <p:ext uri="{BB962C8B-B14F-4D97-AF65-F5344CB8AC3E}">
        <p14:creationId xmlns:p14="http://schemas.microsoft.com/office/powerpoint/2010/main" val="173047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5EA61-0236-CEC4-2DA8-DD276570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Datos Categóricos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5A1950-37F8-9B27-767E-9C059DB5376F}"/>
              </a:ext>
            </a:extLst>
          </p:cNvPr>
          <p:cNvSpPr txBox="1"/>
          <p:nvPr/>
        </p:nvSpPr>
        <p:spPr>
          <a:xfrm>
            <a:off x="634730" y="1397873"/>
            <a:ext cx="11042158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Helvetica Neue"/>
              <a:buChar char="•"/>
            </a:pPr>
            <a:r>
              <a:rPr lang="es-MX" sz="2400" b="0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En el caso de datos categóricos hay que utilizar alguna función de distancia apropiada para este tipo de datos.</a:t>
            </a:r>
            <a:endParaRPr lang="es-MX" sz="2400" dirty="0"/>
          </a:p>
          <a:p>
            <a:pPr marL="266700" lvl="0" indent="-2667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Helvetica Neue"/>
              <a:buChar char="•"/>
            </a:pPr>
            <a:r>
              <a:rPr lang="es-MX" sz="2400" b="0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La distancia de </a:t>
            </a:r>
            <a:r>
              <a:rPr lang="es-MX" sz="2400" b="0" i="0" u="none" strike="noStrike" cap="none" dirty="0" err="1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hamming</a:t>
            </a:r>
            <a:r>
              <a:rPr lang="es-MX" sz="2400" b="0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 corresponde al porcentaje de variables que difieren entre dos puntos.</a:t>
            </a:r>
            <a:br>
              <a:rPr lang="es-MX" sz="18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37A75B-B194-B7D2-3D61-707BF67556D5}"/>
              </a:ext>
            </a:extLst>
          </p:cNvPr>
          <p:cNvSpPr txBox="1"/>
          <p:nvPr/>
        </p:nvSpPr>
        <p:spPr>
          <a:xfrm>
            <a:off x="790372" y="5204697"/>
            <a:ext cx="103477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lvl="0" indent="-2667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Helvetica Neue"/>
              <a:buChar char="•"/>
            </a:pPr>
            <a:r>
              <a:rPr lang="es-MX" sz="2400" b="0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  <a:t>Para ver otras posibles distancias</a:t>
            </a:r>
            <a:br>
              <a:rPr lang="es-MX" sz="2400" b="0" i="0" u="none" strike="noStrike" cap="none" dirty="0">
                <a:solidFill>
                  <a:srgbClr val="5E5E5E"/>
                </a:solidFill>
                <a:ea typeface="Helvetica Neue"/>
                <a:cs typeface="Helvetica Neue"/>
                <a:sym typeface="Helvetica Neue"/>
              </a:rPr>
            </a:br>
            <a:r>
              <a:rPr lang="es-MX" sz="2400" u="sng" dirty="0">
                <a:solidFill>
                  <a:schemeClr val="hlink"/>
                </a:solidFill>
                <a:hlinkClick r:id="rId2"/>
              </a:rPr>
              <a:t>https://docs.scipy.org/doc/scipy/reference/spatial.distance.html</a:t>
            </a:r>
            <a:endParaRPr lang="es-MX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F5127FE-D477-1988-6288-334E87295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666" y="3475365"/>
            <a:ext cx="5248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4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5DE22-E46C-424A-69E8-C40856D1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Idea general: 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5DE42F-641B-E127-A9BC-9FD07DB8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65" y="1164177"/>
            <a:ext cx="9000010" cy="544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3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06C9F-28D0-CEDE-9ADF-CF0AB683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Idea general: 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2ED78A-9922-AA19-CBEC-D5114D07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988" y="1224948"/>
            <a:ext cx="8437832" cy="547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8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AA444-2D94-3EE8-4878-23BAA988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Idea general: 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8B360F-F4DB-1C47-A394-A50B2BBA7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13" y="1298250"/>
            <a:ext cx="7739974" cy="50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9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61392-B3A7-1700-7EB5-BB95F965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Idea general: 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60D234-7514-8F06-2F47-9D796899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95" y="1088318"/>
            <a:ext cx="8423241" cy="54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8F368-B9E1-AF89-9528-83E7804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Idea general: 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B47EE7-9D22-3CF4-71D0-2D02F6AB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48" y="1281651"/>
            <a:ext cx="8131208" cy="50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4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75DA6-EC3D-C8B1-7665-A8F739BA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Idea general: 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F99EC1-B315-736E-ECB2-B1F957F55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74" y="1511398"/>
            <a:ext cx="8133438" cy="51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1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85327-FD3D-03BC-FF73-FBB51CA4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Idea general: 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8963E9-7511-63B7-8C8C-F01ABAFD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55" y="1183482"/>
            <a:ext cx="8204673" cy="53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4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614</Words>
  <Application>Microsoft Office PowerPoint</Application>
  <PresentationFormat>Panorámica</PresentationFormat>
  <Paragraphs>74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Helvetica Neue</vt:lpstr>
      <vt:lpstr>Helvetica Neue Light</vt:lpstr>
      <vt:lpstr>Times New Roman</vt:lpstr>
      <vt:lpstr>Tema de Office</vt:lpstr>
      <vt:lpstr>Presentación de PowerPoint</vt:lpstr>
      <vt:lpstr>Método aglomerativo</vt:lpstr>
      <vt:lpstr>Idea general: Ejemplo</vt:lpstr>
      <vt:lpstr>Idea general: Ejemplo</vt:lpstr>
      <vt:lpstr>Idea general: Ejemplo</vt:lpstr>
      <vt:lpstr>Idea general: Ejemplo</vt:lpstr>
      <vt:lpstr>Idea general: Ejemplo</vt:lpstr>
      <vt:lpstr>Idea general: Ejemplo</vt:lpstr>
      <vt:lpstr>Idea general: Ejemplo</vt:lpstr>
      <vt:lpstr>Idea general: Ejemplo</vt:lpstr>
      <vt:lpstr>Resumen</vt:lpstr>
      <vt:lpstr>Dendogramas</vt:lpstr>
      <vt:lpstr>3 enfoques aglomerativos</vt:lpstr>
      <vt:lpstr>3 enfoques aglomerativos</vt:lpstr>
      <vt:lpstr>3 enfoques aglomerativos</vt:lpstr>
      <vt:lpstr>Otro enfoque – Ward linkage</vt:lpstr>
      <vt:lpstr>Ejemplos de Dendogramas</vt:lpstr>
      <vt:lpstr>Ejemplo</vt:lpstr>
      <vt:lpstr>Número de Clusters</vt:lpstr>
      <vt:lpstr>Ejemplo</vt:lpstr>
      <vt:lpstr>Inconvenientes</vt:lpstr>
      <vt:lpstr>Datos Categóricos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Anriquez</dc:creator>
  <cp:lastModifiedBy>Gonzalo Anriquez</cp:lastModifiedBy>
  <cp:revision>221</cp:revision>
  <dcterms:created xsi:type="dcterms:W3CDTF">2023-02-12T17:34:53Z</dcterms:created>
  <dcterms:modified xsi:type="dcterms:W3CDTF">2023-03-29T17:52:51Z</dcterms:modified>
</cp:coreProperties>
</file>