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696" r:id="rId5"/>
    <p:sldMasterId id="2147483684" r:id="rId6"/>
  </p:sldMasterIdLst>
  <p:notesMasterIdLst>
    <p:notesMasterId r:id="rId13"/>
  </p:notesMasterIdLst>
  <p:handoutMasterIdLst>
    <p:handoutMasterId r:id="rId14"/>
  </p:handoutMasterIdLst>
  <p:sldIdLst>
    <p:sldId id="268" r:id="rId7"/>
    <p:sldId id="269" r:id="rId8"/>
    <p:sldId id="270" r:id="rId9"/>
    <p:sldId id="276" r:id="rId10"/>
    <p:sldId id="277" r:id="rId11"/>
    <p:sldId id="272" r:id="rId12"/>
  </p:sldIdLst>
  <p:sldSz cx="9144000" cy="6858000" type="screen4x3"/>
  <p:notesSz cx="10020300" cy="6888163"/>
  <p:custDataLst>
    <p:tags r:id="rId15"/>
  </p:custDataLst>
  <p:defaultTextStyle>
    <a:defPPr>
      <a:defRPr lang="es-CL"/>
    </a:defPPr>
    <a:lvl1pPr marL="0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1pPr>
    <a:lvl2pPr marL="311680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2pPr>
    <a:lvl3pPr marL="623362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3pPr>
    <a:lvl4pPr marL="935042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4pPr>
    <a:lvl5pPr marL="1246723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5pPr>
    <a:lvl6pPr marL="1558403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6pPr>
    <a:lvl7pPr marL="1870085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7pPr>
    <a:lvl8pPr marL="2181765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8pPr>
    <a:lvl9pPr marL="2493446" algn="l" defTabSz="623362" rtl="0" eaLnBrk="1" latinLnBrk="0" hangingPunct="1">
      <a:defRPr sz="122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6F70BD3-D604-3F47-A36D-18CB36BE4271}">
          <p14:sldIdLst>
            <p14:sldId id="268"/>
            <p14:sldId id="269"/>
            <p14:sldId id="270"/>
            <p14:sldId id="276"/>
            <p14:sldId id="27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Govan" initials="JG" lastIdx="1" clrIdx="0">
    <p:extLst>
      <p:ext uri="{19B8F6BF-5375-455C-9EA6-DF929625EA0E}">
        <p15:presenceInfo xmlns:p15="http://schemas.microsoft.com/office/powerpoint/2012/main" userId="dcf755d6c8721b83" providerId="Windows Live"/>
      </p:ext>
    </p:extLst>
  </p:cmAuthor>
  <p:cmAuthor id="2" name="ag.vidalcruz" initials="ag" lastIdx="1" clrIdx="1">
    <p:extLst>
      <p:ext uri="{19B8F6BF-5375-455C-9EA6-DF929625EA0E}">
        <p15:presenceInfo xmlns:p15="http://schemas.microsoft.com/office/powerpoint/2012/main" userId="S::ag.vidalcruz_gmail.com#ext#@alumnosuaicl.onmicrosoft.com::eda46508-ff75-4f94-ad27-e69feb758f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036"/>
    <a:srgbClr val="16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81567" autoAdjust="0"/>
  </p:normalViewPr>
  <p:slideViewPr>
    <p:cSldViewPr snapToGrid="0">
      <p:cViewPr varScale="1">
        <p:scale>
          <a:sx n="90" d="100"/>
          <a:sy n="90" d="100"/>
        </p:scale>
        <p:origin x="2184" y="66"/>
      </p:cViewPr>
      <p:guideLst>
        <p:guide orient="horz" pos="218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565" cy="3450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561" y="0"/>
            <a:ext cx="4342565" cy="3450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E970B-1298-42F3-8D72-1131507B21D0}" type="datetimeFigureOut">
              <a:rPr lang="es-CL" smtClean="0"/>
              <a:t>22-08-2022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43073"/>
            <a:ext cx="4342565" cy="345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561" y="6543073"/>
            <a:ext cx="4342565" cy="345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1B7EC-B007-4189-B1FE-4B0244C8154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514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2565" cy="3450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561" y="0"/>
            <a:ext cx="4342565" cy="3450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440A0-7E26-45A6-972A-7DC588F9071B}" type="datetimeFigureOut">
              <a:rPr lang="es-CL" smtClean="0"/>
              <a:t>22-08-2022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1975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467" y="3315384"/>
            <a:ext cx="8015371" cy="27117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CL" dirty="0" err="1"/>
              <a:t>Click</a:t>
            </a:r>
            <a:r>
              <a:rPr lang="es-CL" dirty="0"/>
              <a:t> to </a:t>
            </a:r>
            <a:r>
              <a:rPr lang="es-CL" dirty="0" err="1"/>
              <a:t>edit</a:t>
            </a:r>
            <a:r>
              <a:rPr lang="es-CL" dirty="0"/>
              <a:t> Master </a:t>
            </a:r>
            <a:r>
              <a:rPr lang="es-CL" dirty="0" err="1"/>
              <a:t>text</a:t>
            </a:r>
            <a:r>
              <a:rPr lang="es-CL" dirty="0"/>
              <a:t> </a:t>
            </a:r>
            <a:r>
              <a:rPr lang="es-CL" dirty="0" err="1"/>
              <a:t>styles</a:t>
            </a:r>
            <a:endParaRPr lang="es-CL" dirty="0"/>
          </a:p>
          <a:p>
            <a:pPr lvl="1"/>
            <a:r>
              <a:rPr lang="es-CL" dirty="0" err="1"/>
              <a:t>Second</a:t>
            </a:r>
            <a:r>
              <a:rPr lang="es-CL" dirty="0"/>
              <a:t> </a:t>
            </a:r>
            <a:r>
              <a:rPr lang="es-CL" dirty="0" err="1"/>
              <a:t>level</a:t>
            </a:r>
            <a:endParaRPr lang="es-CL" dirty="0"/>
          </a:p>
          <a:p>
            <a:pPr lvl="2"/>
            <a:r>
              <a:rPr lang="es-CL" dirty="0" err="1"/>
              <a:t>Third</a:t>
            </a:r>
            <a:r>
              <a:rPr lang="es-CL" dirty="0"/>
              <a:t> </a:t>
            </a:r>
            <a:r>
              <a:rPr lang="es-CL" dirty="0" err="1"/>
              <a:t>level</a:t>
            </a:r>
            <a:endParaRPr lang="es-CL" dirty="0"/>
          </a:p>
          <a:p>
            <a:pPr lvl="3"/>
            <a:r>
              <a:rPr lang="es-CL" dirty="0" err="1"/>
              <a:t>Fourth</a:t>
            </a:r>
            <a:r>
              <a:rPr lang="es-CL" dirty="0"/>
              <a:t> </a:t>
            </a:r>
            <a:r>
              <a:rPr lang="es-CL" dirty="0" err="1"/>
              <a:t>level</a:t>
            </a:r>
            <a:endParaRPr lang="es-CL" dirty="0"/>
          </a:p>
          <a:p>
            <a:pPr lvl="4"/>
            <a:r>
              <a:rPr lang="es-CL" dirty="0" err="1"/>
              <a:t>Fifth</a:t>
            </a:r>
            <a:r>
              <a:rPr lang="es-CL" dirty="0"/>
              <a:t> </a:t>
            </a:r>
            <a:r>
              <a:rPr lang="es-CL" dirty="0" err="1"/>
              <a:t>level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561" y="6543073"/>
            <a:ext cx="4342565" cy="345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07188-29B1-4242-8B60-D258C7052D22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4"/>
          </p:nvPr>
        </p:nvSpPr>
        <p:spPr>
          <a:xfrm>
            <a:off x="1" y="6543073"/>
            <a:ext cx="4342565" cy="345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53980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311680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623362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935042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1246723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558403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870085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2181765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2493446" algn="l" defTabSz="623362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7188-29B1-4242-8B60-D258C7052D22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250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11" Type="http://schemas.microsoft.com/office/2007/relationships/hdphoto" Target="../media/hdphoto1.wdp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CE1C-8B5F-4348-8755-9B056187CC9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976A-074F-4303-AFB6-AC35B7E61CA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242C-6A79-4226-93D4-8B17F6885266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1198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6" descr="http://uai.altavoz.net/prontus_mundouai/site/artic/20090731/imag/FOTO_0120090731131944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" y="5030937"/>
            <a:ext cx="2163426" cy="166313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plataformaarquitectura.cl/wp-content/uploads/2012/08/1345579099-logo-uai.jpe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8" b="31512"/>
          <a:stretch>
            <a:fillRect/>
          </a:stretch>
        </p:blipFill>
        <p:spPr bwMode="auto">
          <a:xfrm>
            <a:off x="4016185" y="319087"/>
            <a:ext cx="3170565" cy="91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http://static.panoramio.com/photos/large/19842436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" y="189395"/>
            <a:ext cx="2163426" cy="14387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9" descr="https://pbs.twimg.com/media/BqibkddIUAAVD3q.png:larg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" y="1846612"/>
            <a:ext cx="2165758" cy="129945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3" name="Picture 15" descr="http://www.uai.cl/galeria-de-imagenes/image.raw?format=raw&amp;type=orig&amp;id=7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0" y="3364521"/>
            <a:ext cx="2163426" cy="14479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2809458" y="2356945"/>
            <a:ext cx="58832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lvl="0" defTabSz="523002">
              <a:lnSpc>
                <a:spcPct val="100000"/>
              </a:lnSpc>
              <a:spcBef>
                <a:spcPct val="0"/>
              </a:spcBef>
              <a:buNone/>
              <a:defRPr lang="es-CL" sz="2400" b="1" cap="all" baseline="0" dirty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s-CL" sz="2000" dirty="0"/>
              <a:t>FUNDAMENTOS DE CIENCIA DE DATOS</a:t>
            </a:r>
          </a:p>
          <a:p>
            <a:pPr lvl="0"/>
            <a:r>
              <a:rPr lang="es-ES" sz="2000" dirty="0"/>
              <a:t>T</a:t>
            </a:r>
            <a:r>
              <a:rPr lang="es-CL" sz="2000" dirty="0"/>
              <a:t>ICS- 314</a:t>
            </a:r>
          </a:p>
          <a:p>
            <a:pPr lvl="0"/>
            <a:endParaRPr lang="es-CL" sz="2000" dirty="0"/>
          </a:p>
        </p:txBody>
      </p:sp>
      <p:pic>
        <p:nvPicPr>
          <p:cNvPr id="13" name="Picture 12" descr="http://estudiaenvalparaiso.com/wp-content/uploads/Logo-UAI.jp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786" y1="32056" x2="13393" y2="47387"/>
                        <a14:foregroundMark x1="13839" y1="31707" x2="3125" y2="31359"/>
                        <a14:foregroundMark x1="8036" y1="56794" x2="8036" y2="44948"/>
                        <a14:foregroundMark x1="893" y1="56794" x2="6250" y2="59930"/>
                        <a14:foregroundMark x1="97321" y1="32056" x2="97321" y2="32056"/>
                        <a14:foregroundMark x1="20982" y1="56794" x2="97768" y2="56098"/>
                        <a14:foregroundMark x1="98214" y1="54704" x2="82589" y2="58188"/>
                        <a14:foregroundMark x1="86607" y1="53310" x2="86607" y2="533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512" b="38432"/>
          <a:stretch/>
        </p:blipFill>
        <p:spPr bwMode="auto">
          <a:xfrm>
            <a:off x="7898111" y="6642011"/>
            <a:ext cx="858179" cy="17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7898112" y="6641815"/>
            <a:ext cx="858332" cy="176429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224" tIns="24224" rIns="24224" bIns="242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s-CL" sz="1211" dirty="0">
              <a:solidFill>
                <a:schemeClr val="tx1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3B3F6C-408A-48DB-A1B7-B08D7E92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CEDE-1BAA-48F3-913A-CD36F5B851F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F91D64-6727-49C1-B47B-7970C77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173788"/>
            <a:ext cx="3086100" cy="365125"/>
          </a:xfrm>
        </p:spPr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F5C74-2244-4477-9B87-438ADAB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73788"/>
            <a:ext cx="2057400" cy="365125"/>
          </a:xfrm>
        </p:spPr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0363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47F67-329F-4105-B132-1993BB33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B6D86-9A4D-4675-8F5F-B730B231A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C3B42-046C-45ED-9400-B7EF47D9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0300-5983-4E77-8616-40B783720F0E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CDE38-0F3E-40CB-8E8C-F205340F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763FBF-C50B-45E2-8A0D-40B7B10B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453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D526B-3DF2-46F3-8670-B8A58E6D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79110-794C-4CBB-85E1-4BB177A1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84C67-21D9-4F5A-855A-76C54D2B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4BB9-0D6B-4661-BD62-CD67F8084718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8B5AF-1D45-4BA4-890B-EC2F40A7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7EEF3-F4A5-416F-AA7C-084A3DC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5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211D2-1BBD-4E44-88D9-12BF15DC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58992-33A4-45C5-8DE4-ECD8F14E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70E60-2D85-4C22-99C5-1F60F91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692E-0244-4F88-9101-C6C58626AE4F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F146E-6CD0-4B05-A518-0303B00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A7F59-7B10-45B5-9B1D-4CABA7C0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775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75E5-0D01-4FA2-988E-36A4D8E1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123E8-F506-4775-8101-E6ABBD424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50ED14-52B1-451C-8986-46452F90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A005B-5888-469D-A9C7-B668649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1B59-1EEA-433D-9822-EFEB0D8EFFF8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926B0-42F0-4267-863B-F2D08F2D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D57DB-B434-4325-9743-0D3F09E2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878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BF78-FA9A-49AA-9D95-D26A87DE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0BCE9-243F-4E22-9E79-3F7486C02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83D882-850C-4FB4-ABC9-3B3D1C7D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4F62AB-6BD3-4572-B0D8-514A3D17E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B2F66F-F427-4E76-977F-04796ABD9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95E028-96D3-49B5-BDE2-8206DFD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AD30-EC36-44F8-BCC5-8B718B330106}" type="datetime1">
              <a:rPr lang="en-US" smtClean="0"/>
              <a:t>8/22/2022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1CBF9D-123A-4EE1-A9A2-34FDCFEB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6E78D1-7D18-464C-A323-5135FC6B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2639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B62C5-7C9B-4596-93DF-46490E91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8931CA-CC00-4747-9FE0-F7D82978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09A4-EEDA-48F5-BE19-5191FED56C5F}" type="datetime1">
              <a:rPr lang="en-US" smtClean="0"/>
              <a:t>8/22/2022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26B3E3-3C9B-4174-96BB-3E128E9C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CF3888-8DF9-4279-9E0E-41DF7F7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363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2DEC2D-60FD-4F60-AF07-C4CB57D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E73-4413-431B-BDA4-3DBE8B1EA19B}" type="datetime1">
              <a:rPr lang="en-US" smtClean="0"/>
              <a:t>8/22/2022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4DF089-F43F-470C-88B8-D94DDC56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03BBE3-7068-4129-A2B9-7BD7B443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8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80DA-2F4F-4971-B892-524FDBAB614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3AEC-BD89-41FE-8822-B254C5EE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8389C-8C69-4DA8-A103-2C102466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23AC66-CEF0-4EC8-8A27-5FA0BE87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37195D-1D03-426D-A335-A5C9F539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535A-8F74-4214-B408-6A1C8C093E43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942BB4-698D-4220-B28A-BF2FBF48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EBED3-C7D3-4F6D-870B-45E1807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923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6B6C-128B-443A-844E-849A4BFD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21C50B-AFF6-4A54-B2FB-E752740E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58EFE4-8FDA-4D31-9CB2-DC5CB7B37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EA1DC-FC05-48CA-9F7A-F9217856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58F6-4EA5-463E-B414-1643FFDAD18B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8C7760-A385-4430-BF5B-CF4A2D97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4F586-51BB-46CD-A1C6-CBFFB614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778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069DC-D036-414E-BDB3-97C61217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1CA9B3-CE3B-4C69-8C1D-02C1C1F6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D2D50-BF34-4E25-8348-876EB4CF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48A-7ED5-42E1-87EA-001CC6B7C8DD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3AC0B-4DDD-49B0-9B87-DB45F010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202393-16AD-434F-8D39-D8633511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5886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540CA-EA7F-43E3-B6E9-7A16A268B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2EACE-7A87-4071-839F-464AAACF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E50A7-1EFC-4CDB-B4ED-5E1768D1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788C-33B0-4FF7-90E8-B4254F978473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D159A-6D2A-4317-B49E-FFC61D6E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C538D-5790-402D-9C53-26F01A0C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704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7F5F-5846-469A-A052-242CF807850F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244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3318-F4B5-4A0E-AE0A-F245B2CEEE26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913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732-5E2C-46C3-8AE3-26FBF00AF4C1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54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6AD3-5523-4B2B-B0BD-8CF8B9B0DB89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054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0DF4-9B5D-4C89-A08C-2F3B2AEF55D1}" type="datetime1">
              <a:rPr lang="en-US" smtClean="0"/>
              <a:t>8/22/2022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68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51-4E0F-4CFE-8700-637F8E46AE52}" type="datetime1">
              <a:rPr lang="en-US" smtClean="0"/>
              <a:t>8/22/2022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947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AF7-5AB3-438F-9F00-EEC3AA62FAC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2FFC-5A8A-43EF-921B-691CDE6EFE0B}" type="datetime1">
              <a:rPr lang="en-US" smtClean="0"/>
              <a:t>8/22/2022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117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73E6-58F4-419F-8CE3-C6491D65BF12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69721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18BF-3A46-4933-A230-7B82ABD1C998}" type="datetime1">
              <a:rPr lang="en-US" smtClean="0"/>
              <a:t>8/22/2022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4720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899-405A-4C21-8767-12C798272549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596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9795-17AA-49E0-8ABB-E667C7D97EAB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15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7307-9059-424F-8057-D3F1949C0E4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1035-F430-44F6-A16F-61613E0629E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3CCA-D45A-4069-A919-FDA6B2379E3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560A-FAA5-4BD6-94D4-BEC7C251D2C4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C61-7CD3-45DE-A220-16571956441D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357A-5B77-45B1-980A-877EA49D91CA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f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4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457" y="681037"/>
            <a:ext cx="7886700" cy="65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Facultad de Ingeniería y Ciencias &amp; Escuela de Negocios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051F-DE7B-41BD-8230-E8CEA8955390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Viviana Barile 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089C-346E-413E-8593-ACBD01D94639}" type="slidenum">
              <a:rPr lang="es-CL" smtClean="0"/>
              <a:pPr/>
              <a:t>‹Nº›</a:t>
            </a:fld>
            <a:endParaRPr lang="es-CL" dirty="0"/>
          </a:p>
        </p:txBody>
      </p:sp>
      <p:graphicFrame>
        <p:nvGraphicFramePr>
          <p:cNvPr id="7" name="Object 5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4181335"/>
              </p:ext>
            </p:extLst>
          </p:nvPr>
        </p:nvGraphicFramePr>
        <p:xfrm>
          <a:off x="1868" y="1087"/>
          <a:ext cx="1867" cy="1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8" y="1087"/>
                        <a:ext cx="1867" cy="1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0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C9A88C-130F-4A38-A978-C8448784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80EBB-29B2-4224-B657-FFF62174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443F9-BFD6-4925-B294-214C810E5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D2624-BFF9-4A65-B336-46DC75CDBC76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7633F-4A7E-4654-9565-F79EE0510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2552C-39E1-4CB3-975F-B83180D0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6C5A4-677E-4733-B060-AD952D8E20E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439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34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F1B4-C003-4DD6-AF77-7B9C06191990}" type="datetime1">
              <a:rPr lang="en-US" smtClean="0"/>
              <a:t>8/22/2022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Viviana Barile 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E9950-21D9-46FC-9AE8-A021A6E4CD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49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viana.barile@uai.c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4294967295"/>
          </p:nvPr>
        </p:nvSpPr>
        <p:spPr>
          <a:xfrm>
            <a:off x="2832320" y="4675186"/>
            <a:ext cx="5883965" cy="1231106"/>
          </a:xfrm>
        </p:spPr>
        <p:txBody>
          <a:bodyPr>
            <a:normAutofit fontScale="92500"/>
          </a:bodyPr>
          <a:lstStyle/>
          <a:p>
            <a:r>
              <a:rPr lang="es-ES_tradnl" dirty="0"/>
              <a:t>PROFESOR :  Alejandro García</a:t>
            </a:r>
          </a:p>
          <a:p>
            <a:r>
              <a:rPr lang="es-ES_tradnl" dirty="0"/>
              <a:t>CORREO :</a:t>
            </a:r>
            <a:r>
              <a:rPr lang="es-ES_tradnl" dirty="0">
                <a:hlinkClick r:id="rId3"/>
              </a:rPr>
              <a:t> </a:t>
            </a:r>
            <a:r>
              <a:rPr lang="es-ES_tradnl" dirty="0"/>
              <a:t>alejandro.garciai@edu.uai.cl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11C8584-7CB1-490D-A776-4F2BF7D5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0D0089C-346E-413E-8593-ACBD01D94639}" type="slidenum">
              <a:rPr lang="es-CL" smtClean="0"/>
              <a:pPr/>
              <a:t>1</a:t>
            </a:fld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9D7663-E8D2-460F-A529-51BE49698846}"/>
              </a:ext>
            </a:extLst>
          </p:cNvPr>
          <p:cNvSpPr txBox="1"/>
          <p:nvPr/>
        </p:nvSpPr>
        <p:spPr>
          <a:xfrm>
            <a:off x="2832320" y="3691890"/>
            <a:ext cx="247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800" b="1" dirty="0">
                <a:latin typeface="Arial" panose="020B0604020202020204" pitchFamily="34" charset="0"/>
                <a:cs typeface="Arial" panose="020B0604020202020204" pitchFamily="34" charset="0"/>
              </a:rPr>
              <a:t>SEMANA 4 CLASE 1 </a:t>
            </a:r>
          </a:p>
        </p:txBody>
      </p:sp>
    </p:spTree>
    <p:extLst>
      <p:ext uri="{BB962C8B-B14F-4D97-AF65-F5344CB8AC3E}">
        <p14:creationId xmlns:p14="http://schemas.microsoft.com/office/powerpoint/2010/main" val="162552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ECF24-874B-46A5-A09E-59A1F41D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506186"/>
            <a:ext cx="8948057" cy="6482442"/>
          </a:xfrm>
        </p:spPr>
        <p:txBody>
          <a:bodyPr>
            <a:normAutofit/>
          </a:bodyPr>
          <a:lstStyle/>
          <a:p>
            <a:pPr algn="l"/>
            <a:br>
              <a:rPr lang="es-CL" sz="2400" dirty="0">
                <a:latin typeface="+mn-lt"/>
              </a:rPr>
            </a:br>
            <a:r>
              <a:rPr lang="es-CL" sz="2400" dirty="0">
                <a:latin typeface="+mn-lt"/>
              </a:rPr>
              <a:t>Es de suma importancia que usted realice cada actividad en su computador</a:t>
            </a:r>
            <a:br>
              <a:rPr lang="es-CL" sz="2400" dirty="0">
                <a:latin typeface="+mn-lt"/>
              </a:rPr>
            </a:br>
            <a:br>
              <a:rPr lang="es-CL" sz="2400" dirty="0">
                <a:latin typeface="+mn-lt"/>
              </a:rPr>
            </a:br>
            <a:r>
              <a:rPr lang="es-CL" sz="2400" b="0" dirty="0">
                <a:latin typeface="+mn-lt"/>
              </a:rPr>
              <a:t>Ingrese a Anconda,  Júpiter y cree un archivo con su nombre de la forma : </a:t>
            </a:r>
            <a:r>
              <a:rPr lang="es-CL" sz="2400" dirty="0">
                <a:latin typeface="+mn-lt"/>
              </a:rPr>
              <a:t>VbarileS4C1, este archivo lo debe subir al link creado en webcursos al finalizar la clase.</a:t>
            </a:r>
            <a:br>
              <a:rPr lang="es-CL" sz="2400" b="0" dirty="0">
                <a:latin typeface="+mn-lt"/>
              </a:rPr>
            </a:br>
            <a:br>
              <a:rPr lang="es-CL" sz="2400" b="0" dirty="0">
                <a:latin typeface="+mn-lt"/>
              </a:rPr>
            </a:br>
            <a:r>
              <a:rPr lang="es-CL" sz="2400" b="0" dirty="0" err="1">
                <a:latin typeface="+mn-lt"/>
              </a:rPr>
              <a:t>import</a:t>
            </a:r>
            <a:r>
              <a:rPr lang="es-CL" sz="2400" b="0" dirty="0">
                <a:latin typeface="+mn-lt"/>
              </a:rPr>
              <a:t> pandas as </a:t>
            </a:r>
            <a:r>
              <a:rPr lang="es-CL" sz="2400" b="0" dirty="0" err="1">
                <a:latin typeface="+mn-lt"/>
              </a:rPr>
              <a:t>pd</a:t>
            </a:r>
            <a:br>
              <a:rPr lang="es-CL" sz="2400" b="0" dirty="0">
                <a:latin typeface="+mn-lt"/>
              </a:rPr>
            </a:br>
            <a:r>
              <a:rPr lang="es-CL" sz="2400" b="0" dirty="0" err="1">
                <a:latin typeface="+mn-lt"/>
              </a:rPr>
              <a:t>import</a:t>
            </a:r>
            <a:r>
              <a:rPr lang="es-CL" sz="2400" b="0" dirty="0">
                <a:latin typeface="+mn-lt"/>
              </a:rPr>
              <a:t> </a:t>
            </a:r>
            <a:r>
              <a:rPr lang="es-CL" sz="2400" b="0" dirty="0" err="1">
                <a:latin typeface="+mn-lt"/>
              </a:rPr>
              <a:t>numpy</a:t>
            </a:r>
            <a:r>
              <a:rPr lang="es-CL" sz="2400" b="0" dirty="0">
                <a:latin typeface="+mn-lt"/>
              </a:rPr>
              <a:t> as </a:t>
            </a:r>
            <a:r>
              <a:rPr lang="es-CL" sz="2400" b="0" dirty="0" err="1">
                <a:latin typeface="+mn-lt"/>
              </a:rPr>
              <a:t>np</a:t>
            </a:r>
            <a:br>
              <a:rPr lang="es-CL" sz="2400" dirty="0">
                <a:latin typeface="+mn-lt"/>
              </a:rPr>
            </a:br>
            <a:br>
              <a:rPr lang="es-CL" sz="2400" dirty="0">
                <a:latin typeface="+mn-lt"/>
              </a:rPr>
            </a:br>
            <a:br>
              <a:rPr lang="es-ES" sz="2700" dirty="0">
                <a:latin typeface="+mn-lt"/>
              </a:rPr>
            </a:br>
            <a:br>
              <a:rPr lang="es-ES" sz="2700" b="0" dirty="0">
                <a:latin typeface="+mn-lt"/>
              </a:rPr>
            </a:br>
            <a:br>
              <a:rPr lang="es-CL" sz="2400" dirty="0">
                <a:latin typeface="+mn-lt"/>
              </a:rPr>
            </a:br>
            <a:br>
              <a:rPr lang="es-CL" sz="2400" dirty="0">
                <a:latin typeface="+mn-lt"/>
              </a:rPr>
            </a:br>
            <a:endParaRPr lang="es-CL" sz="2400" dirty="0">
              <a:latin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B4B862-B3CE-4A46-8DE4-34E3AA1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51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3BFB9-B15D-4A22-9C37-71B28F3C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698954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4400" b="1" dirty="0">
                <a:solidFill>
                  <a:srgbClr val="FF0000"/>
                </a:solidFill>
              </a:rPr>
              <a:t>ACTIVIDAD 1</a:t>
            </a:r>
          </a:p>
          <a:p>
            <a:pPr marL="0" indent="0">
              <a:buNone/>
            </a:pPr>
            <a:endParaRPr lang="es-ES" b="1" dirty="0">
              <a:solidFill>
                <a:srgbClr val="FF0000"/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s-ES" sz="5100" dirty="0"/>
              <a:t>Cargamos la base de datos en Excel denominada </a:t>
            </a:r>
            <a:r>
              <a:rPr lang="es-ES" sz="5100" b="1" dirty="0" err="1"/>
              <a:t>googleplaystore</a:t>
            </a:r>
            <a:r>
              <a:rPr lang="es-ES" sz="5100" b="1" dirty="0"/>
              <a:t> </a:t>
            </a:r>
            <a:r>
              <a:rPr lang="es-ES" sz="5100" dirty="0"/>
              <a:t>, Determine cuantos datos hay y cuantas variables .</a:t>
            </a:r>
          </a:p>
          <a:p>
            <a:endParaRPr lang="es-ES" dirty="0"/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3F34B1-C5F8-44C8-9B4C-2A2DE2C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50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825E8C-A985-4891-AB7E-ADCE1CB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2C47AF-BE8A-4471-A794-E96EA866B89C}"/>
              </a:ext>
            </a:extLst>
          </p:cNvPr>
          <p:cNvSpPr txBox="1"/>
          <p:nvPr/>
        </p:nvSpPr>
        <p:spPr>
          <a:xfrm>
            <a:off x="800099" y="800100"/>
            <a:ext cx="284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Como podemos observar</a:t>
            </a:r>
            <a:endParaRPr lang="es-CL" sz="20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A41526-3B71-4BC2-A5C2-4D7599BE7D5F}"/>
              </a:ext>
            </a:extLst>
          </p:cNvPr>
          <p:cNvSpPr/>
          <p:nvPr/>
        </p:nvSpPr>
        <p:spPr>
          <a:xfrm>
            <a:off x="653143" y="1828800"/>
            <a:ext cx="6204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información hace referencia a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(categoría)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n°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reseñas)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 (tamaño en kilobyte)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Installs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n°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descargas)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(tipo: gratis o pagada)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(precio)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(última actualización)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C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 (versión actual)</a:t>
            </a:r>
            <a:endParaRPr lang="es-CL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C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Ver (versión para Android)</a:t>
            </a:r>
            <a:endParaRPr lang="es-CL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8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757EEE-AAB0-409C-A705-539F2C2A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2F4A71A-33A6-4852-A7C9-9105305BD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3" y="360129"/>
            <a:ext cx="8835719" cy="4615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ACTIVIDAD 2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CL" sz="2400" dirty="0"/>
              <a:t>En conjunto con las y los estudiantes clasificar cada variable según tipo y nivel de medición.</a:t>
            </a:r>
          </a:p>
          <a:p>
            <a:pPr marL="0" indent="0">
              <a:buNone/>
            </a:pPr>
            <a:endParaRPr lang="es-ES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ACTIVIDAD 3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s-ES" sz="2400" dirty="0"/>
              <a:t>Realice una limpieza de datos . Determine con cuantos se queda para su estudio</a:t>
            </a:r>
          </a:p>
        </p:txBody>
      </p:sp>
    </p:spTree>
    <p:extLst>
      <p:ext uri="{BB962C8B-B14F-4D97-AF65-F5344CB8AC3E}">
        <p14:creationId xmlns:p14="http://schemas.microsoft.com/office/powerpoint/2010/main" val="20632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9BE54-0D9F-46CB-A9DB-24386F54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5" y="397781"/>
            <a:ext cx="7886700" cy="6460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ACTIVIDAD 4</a:t>
            </a:r>
          </a:p>
          <a:p>
            <a:pPr lvl="0"/>
            <a:r>
              <a:rPr lang="es-CL" sz="3100" dirty="0"/>
              <a:t>¿Cuál es el promedio, mediana y varianza de del rating de las apps?</a:t>
            </a:r>
          </a:p>
          <a:p>
            <a:pPr lvl="0"/>
            <a:r>
              <a:rPr lang="es-CL" sz="3100" dirty="0"/>
              <a:t>¿Qué tipo de app en promedio es la mejor evaluada?</a:t>
            </a:r>
          </a:p>
          <a:p>
            <a:pPr lvl="0"/>
            <a:r>
              <a:rPr lang="es-CL" sz="3100" dirty="0"/>
              <a:t>¿Qué porcentaje de las app que son gratis tienen entre 10.001  y 50.000 descargas? ¿Y de las pagadas?</a:t>
            </a:r>
          </a:p>
          <a:p>
            <a:pPr lvl="0"/>
            <a:r>
              <a:rPr lang="es-CL" sz="3100" dirty="0"/>
              <a:t>¿Qué porcentaje de las app son gratis?</a:t>
            </a:r>
          </a:p>
          <a:p>
            <a:pPr lvl="0"/>
            <a:r>
              <a:rPr lang="es-CL" sz="3100" dirty="0"/>
              <a:t>¿Cuáles el precio promedio de las app pagadas?</a:t>
            </a:r>
          </a:p>
          <a:p>
            <a:pPr lvl="0"/>
            <a:r>
              <a:rPr lang="es-CL" sz="3100" dirty="0"/>
              <a:t>¿Qué tipo de app en promedio es la más cara? ¿Y la más barata?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E875C7-C516-429F-B19A-229F0339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089C-346E-413E-8593-ACBD01D94639}" type="slidenum">
              <a:rPr lang="es-CL" smtClean="0"/>
              <a:pPr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14774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-%m-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8EFA74C13F4D44A04E89EBA02DE9C0" ma:contentTypeVersion="4" ma:contentTypeDescription="Crear nuevo documento." ma:contentTypeScope="" ma:versionID="e6343942e11ec6c74dc9f1a60bb3fb3a">
  <xsd:schema xmlns:xsd="http://www.w3.org/2001/XMLSchema" xmlns:xs="http://www.w3.org/2001/XMLSchema" xmlns:p="http://schemas.microsoft.com/office/2006/metadata/properties" xmlns:ns2="94ae80f5-ebd6-4aa2-9544-706d2f0c168e" targetNamespace="http://schemas.microsoft.com/office/2006/metadata/properties" ma:root="true" ma:fieldsID="5ad4a093dbf8cffa56ba8eb97f5d57e3" ns2:_="">
    <xsd:import namespace="94ae80f5-ebd6-4aa2-9544-706d2f0c1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e80f5-ebd6-4aa2-9544-706d2f0c16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BB703F-7263-4D77-B863-E130DA2FB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F5CD66-345A-44BE-AAA0-A6EDB1BAF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ae80f5-ebd6-4aa2-9544-706d2f0c1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A60D9C-A113-477A-98C6-43AA482BD150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299</Words>
  <Application>Microsoft Office PowerPoint</Application>
  <PresentationFormat>Presentación en pantalla (4:3)</PresentationFormat>
  <Paragraphs>39</Paragraphs>
  <Slides>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1_Diseño personalizado</vt:lpstr>
      <vt:lpstr>Diseño personalizado</vt:lpstr>
      <vt:lpstr>think-cell Slide</vt:lpstr>
      <vt:lpstr>Presentación de PowerPoint</vt:lpstr>
      <vt:lpstr> Es de suma importancia que usted realice cada actividad en su computador  Ingrese a Anconda,  Júpiter y cree un archivo con su nombre de la forma : VbarileS4C1, este archivo lo debe subir al link creado en webcursos al finalizar la clase.  import pandas as pd import numpy as np     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SVARASK</dc:creator>
  <cp:lastModifiedBy>alejandro garcía</cp:lastModifiedBy>
  <cp:revision>323</cp:revision>
  <cp:lastPrinted>2022-08-14T16:11:08Z</cp:lastPrinted>
  <dcterms:created xsi:type="dcterms:W3CDTF">2014-02-17T15:48:49Z</dcterms:created>
  <dcterms:modified xsi:type="dcterms:W3CDTF">2022-08-23T02:45:36Z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0x010100C58EFA74C13F4D44A04E89EBA02DE9C0</vt:lpwstr>
  </property>
</Properties>
</file>