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Source Code Pro"/>
      <p:regular r:id="rId25"/>
      <p:bold r:id="rId26"/>
      <p:italic r:id="rId27"/>
      <p:boldItalic r:id="rId28"/>
    </p:embeddedFont>
    <p:embeddedFont>
      <p:font typeface="Source Code Pro ExtraBold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DB2B55-3D38-4CD3-93CF-8C52EC0C6CB6}">
  <a:tblStyle styleId="{76DB2B55-3D38-4CD3-93CF-8C52EC0C6C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SourceCodePro-boldItalic.fntdata"/><Relationship Id="rId27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SourceCodeProExtra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bb7cb59ce_0_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bb7cb59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82eaa2858_0_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82eaa285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abe051c02_0_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abe051c0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abe051c02_0_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abe051c0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abe051c02_0_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abe051c0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abe051c02_0_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abe051c0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abe051c02_0_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abe051c0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abe051c02_0_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abe051c0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abe051c02_0_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abe051c0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abe051c02_0_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abe051c0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abe051c02_0_7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abe051c0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f61d3a4979_1_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f61d3a4979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d274980e1_0_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d274980e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d274980e1_0_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fd274980e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fd274980e1_0_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fd274980e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82eaa2858_0_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82eaa285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d274980e1_0_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d274980e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be051c02_0_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abe051c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d274980e1_0_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d274980e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" name="Google Shape;14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ctrTitle"/>
          </p:nvPr>
        </p:nvSpPr>
        <p:spPr>
          <a:xfrm>
            <a:off x="211425" y="1941275"/>
            <a:ext cx="87873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SDD: Object Oriented Programming (Python)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 Task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224900" y="856800"/>
            <a:ext cx="84054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RNG to your game!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the </a:t>
            </a: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Weapon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that will: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■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Deal damage based on an a RNG dice roll between 1-10</a:t>
            </a:r>
            <a:b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325" y="2279675"/>
            <a:ext cx="3718675" cy="23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224900" y="856800"/>
            <a:ext cx="8405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create sub-classes of a parent class, ann donly need to define common methods and attributes just the once. This is known as the concept of </a:t>
            </a: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example: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6454"/>
          <a:stretch/>
        </p:blipFill>
        <p:spPr>
          <a:xfrm>
            <a:off x="364700" y="2075875"/>
            <a:ext cx="8031698" cy="27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0050" y="4479363"/>
            <a:ext cx="6172200" cy="314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928950" y="2295450"/>
            <a:ext cx="7286100" cy="6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TEACHER DEMONSTRATION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700"/>
              <a:t>Inheritance</a:t>
            </a:r>
            <a:endParaRPr i="1"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🧑‍💻</a:t>
            </a:r>
            <a:endParaRPr sz="2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224900" y="856800"/>
            <a:ext cx="8405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class definitions for three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subclasses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your Weapon class. For example: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Crossbow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Dagger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Polearm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224900" y="856800"/>
            <a:ext cx="8405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75" y="2227900"/>
            <a:ext cx="8839204" cy="230475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224900" y="856800"/>
            <a:ext cx="8405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polymorphism, you are able to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similar named methods within different class definitions, which behave differently when called based on the object type.</a:t>
            </a:r>
            <a:b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example: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6200" y="4216349"/>
            <a:ext cx="5417875" cy="359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928950" y="2295450"/>
            <a:ext cx="7286100" cy="6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TEACHER DEMONSTRATION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700"/>
              <a:t>Polymorphism</a:t>
            </a:r>
            <a:endParaRPr i="1"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🧑‍💻</a:t>
            </a:r>
            <a:endParaRPr sz="2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224900" y="856800"/>
            <a:ext cx="84054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 imbue method for each of your weapon subclasses. Each method should be called </a:t>
            </a:r>
            <a:r>
              <a:rPr lang="en" sz="1700">
                <a:solidFill>
                  <a:schemeClr val="dk1"/>
                </a:solidFill>
                <a:latin typeface="Source Code Pro ExtraBold"/>
                <a:ea typeface="Source Code Pro ExtraBold"/>
                <a:cs typeface="Source Code Pro ExtraBold"/>
                <a:sym typeface="Source Code Pro ExtraBold"/>
              </a:rPr>
              <a:t>imbue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but behave in a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slightly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way: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Source Code Pro"/>
              <a:buChar char="○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E.g:	imbuing a mace may be more effective (add more attack) than imbuing a sword.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</a:t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224900" y="856800"/>
            <a:ext cx="8405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0" y="856800"/>
            <a:ext cx="31695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54000" lvl="0" marL="457200" rtl="0" algn="l">
              <a:spcBef>
                <a:spcPts val="0"/>
              </a:spcBef>
              <a:spcAft>
                <a:spcPts val="0"/>
              </a:spcAft>
              <a:buSzPts val="400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Being able to 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 object’s attributes directly is considered a security risk.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457200" rtl="0" algn="l">
              <a:spcBef>
                <a:spcPts val="0"/>
              </a:spcBef>
              <a:spcAft>
                <a:spcPts val="0"/>
              </a:spcAft>
              <a:buSzPts val="400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practice OOP 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states that developers 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make attributes private 🔒 by default: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457200" rtl="0" algn="l">
              <a:spcBef>
                <a:spcPts val="0"/>
              </a:spcBef>
              <a:spcAft>
                <a:spcPts val="0"/>
              </a:spcAft>
              <a:buSzPts val="400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read an object’s attribute, public ‘getter methods’ 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 called;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457200" rtl="0" algn="l">
              <a:spcBef>
                <a:spcPts val="0"/>
              </a:spcBef>
              <a:spcAft>
                <a:spcPts val="0"/>
              </a:spcAft>
              <a:buSzPts val="400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update an attribute’s value, public ‘setter methods’ should be called.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9500" y="1133775"/>
            <a:ext cx="5557002" cy="3397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928950" y="2295450"/>
            <a:ext cx="7286100" cy="6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TEACHER DEMONSTRATION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700"/>
              <a:t>Encapsulation</a:t>
            </a:r>
            <a:endParaRPr i="1"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🧑‍💻</a:t>
            </a:r>
            <a:endParaRPr sz="2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151" name="Google Shape;151;p26"/>
          <p:cNvSpPr txBox="1"/>
          <p:nvPr/>
        </p:nvSpPr>
        <p:spPr>
          <a:xfrm>
            <a:off x="224900" y="856800"/>
            <a:ext cx="84054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Lock down your class definitions! Make all attributes private 🔒and add getter and setter methods for each.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OOP?</a:t>
            </a:r>
            <a:endParaRPr/>
          </a:p>
        </p:txBody>
      </p:sp>
      <p:sp>
        <p:nvSpPr>
          <p:cNvPr id="35" name="Google Shape;35;p9"/>
          <p:cNvSpPr txBox="1"/>
          <p:nvPr/>
        </p:nvSpPr>
        <p:spPr>
          <a:xfrm>
            <a:off x="224900" y="856800"/>
            <a:ext cx="8405400" cy="22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Object-Oriented Programming (OOP)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programming paradigm in which we can think about complex problems as objects.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Python is a single collection of data (</a:t>
            </a: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and behavior (</a:t>
            </a: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You can think of objects as real things around you. </a:t>
            </a:r>
            <a:b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consider calculators: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100" y="2795925"/>
            <a:ext cx="3634150" cy="207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9375" y="4277275"/>
            <a:ext cx="839125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Terms</a:t>
            </a:r>
            <a:endParaRPr/>
          </a:p>
        </p:txBody>
      </p:sp>
      <p:sp>
        <p:nvSpPr>
          <p:cNvPr id="43" name="Google Shape;43;p10"/>
          <p:cNvSpPr txBox="1"/>
          <p:nvPr/>
        </p:nvSpPr>
        <p:spPr>
          <a:xfrm>
            <a:off x="224900" y="856800"/>
            <a:ext cx="49434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 blueprint to describe a category of similar objects (e.g. cars). </a:t>
            </a:r>
            <a:r>
              <a:rPr i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a	constructor.</a:t>
            </a:r>
            <a:br>
              <a:rPr i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i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An instantiation of a class. Each object is an individual realisation of a class blueprint.</a:t>
            </a:r>
            <a:b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 characteristic of an object.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An action/behaviour performed by an object.</a:t>
            </a:r>
            <a:b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5075" y="1910150"/>
            <a:ext cx="2464500" cy="12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the real world</a:t>
            </a:r>
            <a:endParaRPr/>
          </a:p>
        </p:txBody>
      </p:sp>
      <p:sp>
        <p:nvSpPr>
          <p:cNvPr id="50" name="Google Shape;50;p11"/>
          <p:cNvSpPr txBox="1"/>
          <p:nvPr/>
        </p:nvSpPr>
        <p:spPr>
          <a:xfrm>
            <a:off x="224900" y="856800"/>
            <a:ext cx="84054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Almost everything in the world can be represented as an object.</a:t>
            </a:r>
            <a:b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 (students, teachers, parents)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 (desk, chair, classroom, building)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building, a city, the world, the universe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object is takes the blueprint of a class and makes it comes alive!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Homosapien is a </a:t>
            </a: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class,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John and Jack are </a:t>
            </a: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lang="en">
                <a:solidFill>
                  <a:schemeClr val="dk1"/>
                </a:solidFill>
              </a:rPr>
              <a:t>Animal is a </a:t>
            </a:r>
            <a:r>
              <a:rPr b="1" lang="en">
                <a:solidFill>
                  <a:schemeClr val="dk1"/>
                </a:solidFill>
              </a:rPr>
              <a:t>class</a:t>
            </a:r>
            <a:r>
              <a:rPr lang="en">
                <a:solidFill>
                  <a:schemeClr val="dk1"/>
                </a:solidFill>
              </a:rPr>
              <a:t>, “Fido” the dog is an </a:t>
            </a:r>
            <a:r>
              <a:rPr b="1" lang="en">
                <a:solidFill>
                  <a:schemeClr val="dk1"/>
                </a:solidFill>
              </a:rPr>
              <a:t>object</a:t>
            </a:r>
            <a:endParaRPr b="1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lang="en">
                <a:solidFill>
                  <a:schemeClr val="dk1"/>
                </a:solidFill>
              </a:rPr>
              <a:t>Vehicle is a </a:t>
            </a:r>
            <a:r>
              <a:rPr b="1" lang="en">
                <a:solidFill>
                  <a:schemeClr val="dk1"/>
                </a:solidFill>
              </a:rPr>
              <a:t>class</a:t>
            </a:r>
            <a:r>
              <a:rPr lang="en">
                <a:solidFill>
                  <a:schemeClr val="dk1"/>
                </a:solidFill>
              </a:rPr>
              <a:t>, My Kia Seltos is an </a:t>
            </a:r>
            <a:r>
              <a:rPr b="1" lang="en">
                <a:solidFill>
                  <a:schemeClr val="dk1"/>
                </a:solidFill>
              </a:rPr>
              <a:t>object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into the code</a:t>
            </a:r>
            <a:endParaRPr/>
          </a:p>
        </p:txBody>
      </p:sp>
      <p:sp>
        <p:nvSpPr>
          <p:cNvPr id="56" name="Google Shape;56;p12"/>
          <p:cNvSpPr txBox="1"/>
          <p:nvPr/>
        </p:nvSpPr>
        <p:spPr>
          <a:xfrm>
            <a:off x="224900" y="856800"/>
            <a:ext cx="84054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 we will be using Python to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classes that can be used within a simplified version of Skyrim.</a:t>
            </a:r>
            <a:b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classes will be used to represent real world objects used within the game world:</a:t>
            </a:r>
            <a:b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 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Weapon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Enemy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 are heading</a:t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50" y="691551"/>
            <a:ext cx="7200860" cy="4250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8950" y="4480825"/>
            <a:ext cx="6594249" cy="280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 Method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224900" y="781475"/>
            <a:ext cx="84054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Object-Oriented Programming, a </a:t>
            </a: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special kind of method used to instantiate an object. The primary objective of </a:t>
            </a: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constructors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to assign values to the attributes of the class when you first set them up (instantiate).</a:t>
            </a:r>
            <a:b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automatically invokes the constructor whenever we create an object. Let’s take a look at an example: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925" y="3165728"/>
            <a:ext cx="5604899" cy="12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928950" y="2295450"/>
            <a:ext cx="7286100" cy="6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TEACHER DEMONSTRATION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700"/>
              <a:t>Creating Weapon and Player Classes</a:t>
            </a:r>
            <a:endParaRPr i="1"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🧑‍💻</a:t>
            </a:r>
            <a:endParaRPr sz="2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224900" y="700775"/>
            <a:ext cx="5948100" cy="4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</a:t>
            </a: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Weapon 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that has the following attributes: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○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○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damage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○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○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○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flavour text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 startAt="2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 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Enemy 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 with the following attributes and methods: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 startAt="2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logic to your program that updates the Player and Enemy objects’ hp attributes when </a:t>
            </a:r>
            <a:r>
              <a:rPr i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either one attacks the other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 startAt="2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logic to your program 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output “{player} kills {enemy}” if a player is able to reduce the enemy health to &lt;= 0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2" name="Google Shape;82;p16"/>
          <p:cNvGraphicFramePr/>
          <p:nvPr/>
        </p:nvGraphicFramePr>
        <p:xfrm>
          <a:off x="1175800" y="242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{76DB2B55-3D38-4CD3-93CF-8C52EC0C6CB6}</a:tableStyleId>
              </a:tblPr>
              <a:tblGrid>
                <a:gridCol w="1114550"/>
              </a:tblGrid>
              <a:tr h="4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Player</a:t>
                      </a:r>
                      <a:endParaRPr sz="7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name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4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hp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4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attack()</a:t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3" name="Google Shape;83;p16"/>
          <p:cNvGraphicFramePr/>
          <p:nvPr/>
        </p:nvGraphicFramePr>
        <p:xfrm>
          <a:off x="2632600" y="242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{76DB2B55-3D38-4CD3-93CF-8C52EC0C6CB6}</a:tableStyleId>
              </a:tblPr>
              <a:tblGrid>
                <a:gridCol w="1114550"/>
              </a:tblGrid>
              <a:tr h="4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Enemy</a:t>
                      </a:r>
                      <a:endParaRPr sz="7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4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hp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4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attack()</a:t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775" y="783400"/>
            <a:ext cx="2731824" cy="119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8850" y="1488200"/>
            <a:ext cx="1799925" cy="12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9992" y="3195550"/>
            <a:ext cx="2351200" cy="1776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