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>
                <a:solidFill>
                  <a:srgbClr val="595959"/>
                </a:solidFill>
              </a:rPr>
              <a:t>Description of data source - Data sourced from RP data as it receives the most up to date real estate data </a:t>
            </a:r>
            <a:endParaRPr sz="900">
              <a:solidFill>
                <a:srgbClr val="595959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>
                <a:solidFill>
                  <a:srgbClr val="595959"/>
                </a:solidFill>
              </a:rPr>
              <a:t>Reasoning for data selection - As above</a:t>
            </a:r>
            <a:endParaRPr sz="900">
              <a:solidFill>
                <a:srgbClr val="595959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>
                <a:solidFill>
                  <a:srgbClr val="595959"/>
                </a:solidFill>
              </a:rPr>
              <a:t>Collection, exploration and cleaning process - N/A as the data was already cleaned and presented in a report. </a:t>
            </a:r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 dirty="0">
                <a:solidFill>
                  <a:srgbClr val="595959"/>
                </a:solidFill>
              </a:rPr>
              <a:t>Technologies used - Solidity</a:t>
            </a:r>
            <a:endParaRPr sz="900" dirty="0">
              <a:solidFill>
                <a:srgbClr val="595959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 dirty="0">
                <a:solidFill>
                  <a:srgbClr val="595959"/>
                </a:solidFill>
              </a:rPr>
              <a:t>Breakdown of tasks and roles</a:t>
            </a:r>
            <a:endParaRPr sz="900" dirty="0">
              <a:solidFill>
                <a:srgbClr val="595959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 dirty="0">
                <a:solidFill>
                  <a:srgbClr val="595959"/>
                </a:solidFill>
              </a:rPr>
              <a:t>Challenges - Data limitations, getting codes to work between Solidity &amp; Streamlit, UX Design not user friendly (needs further development), Deploying contracts in Solidity &amp; technical issues. </a:t>
            </a:r>
            <a:endParaRPr sz="900" dirty="0">
              <a:solidFill>
                <a:srgbClr val="595959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 dirty="0">
                <a:solidFill>
                  <a:srgbClr val="595959"/>
                </a:solidFill>
              </a:rPr>
              <a:t>Successes - The code works! The code performs the actual functions we set out for it to perform. </a:t>
            </a:r>
            <a:endParaRPr sz="9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a738f5b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a738f5b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. Additional questions: How to incorporate crowdfunding if we were to split the property up into many tokens and then sell off those tokens. This would essentially turn the tokens into Fungible Tokens.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. Additional topics to research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. Plan for future development: Develop the front end for the auction function. Have a feature for a fixed sale or a Dutch Auction. RP data API to perform an analysis on the property that has been registered so the seller has more information to base their asking price on.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450476" y="1333710"/>
            <a:ext cx="4121524" cy="66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Token House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-154640" y="1998112"/>
            <a:ext cx="5119252" cy="49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Your Solution to Decentralised Real Estate</a:t>
            </a:r>
            <a:endParaRPr dirty="0"/>
          </a:p>
        </p:txBody>
      </p:sp>
      <p:sp>
        <p:nvSpPr>
          <p:cNvPr id="130" name="Google Shape;130;p13"/>
          <p:cNvSpPr txBox="1"/>
          <p:nvPr/>
        </p:nvSpPr>
        <p:spPr>
          <a:xfrm>
            <a:off x="534565" y="3663024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Merriweather"/>
                <a:ea typeface="Merriweather"/>
                <a:cs typeface="Merriweather"/>
                <a:sym typeface="Merriweather"/>
              </a:rPr>
              <a:t>Team members: Philippe, Michael, Julianne</a:t>
            </a:r>
            <a:endParaRPr i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1A8B3-FB31-44FD-A42E-C4A2D305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429" y="1933013"/>
            <a:ext cx="4121523" cy="29482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4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819150" y="1492624"/>
            <a:ext cx="7505700" cy="294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Real-estate-tokenization, </a:t>
            </a:r>
            <a:r>
              <a:rPr lang="en-AU" dirty="0"/>
              <a:t>https://assets.kpmg/content/dam/kpmg/cn/pdf/en/2020/04/real-estate-tokenization.pdf,  accessed December 2018</a:t>
            </a:r>
            <a:endParaRPr lang="en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 err="1"/>
              <a:t>Nareit</a:t>
            </a:r>
            <a:r>
              <a:rPr lang="en-GB" dirty="0"/>
              <a:t>, “</a:t>
            </a:r>
            <a:r>
              <a:rPr lang="en-GB" dirty="0" err="1"/>
              <a:t>REITWatch</a:t>
            </a:r>
            <a:r>
              <a:rPr lang="en-GB" dirty="0"/>
              <a:t>: A Monthly Statistical Report on the Real Estate Investment Trust Industry,” March, 2020, https:// www.reit.com/sites/default/files/reitwatch/RW2003.pdf, accessed April 2, 2020</a:t>
            </a:r>
            <a:endParaRPr lang="en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Securities and Futures Commission, “SFC adopts new approach to virtual asset trading platforms,” November, 2019, https:// www.sfc.hk/edistributionWeb/gateway/EN/news-and-announcements/news/doc?refNo=19PR105, accessed April 2, 2020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GitHub, </a:t>
            </a:r>
            <a:r>
              <a:rPr lang="en-AU" dirty="0"/>
              <a:t>https://github.com/fong1985/Project-3-Token-House.git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1606296" y="134470"/>
            <a:ext cx="5964398" cy="114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Executive Summary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0D4D2-2123-404D-88E9-5B20556C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58" y="1279332"/>
            <a:ext cx="2546159" cy="3260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46350"/>
            <a:ext cx="7505700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Primary Objectives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Our Objective was to create a decentralized Real Estate platform where users can create property transactions without passing through agents and third party consultants.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Real Estate is an industry that requires a lot of steps between the vendor and the purchaser in order to create a transaction, with market data that is difficult to access to the common home buyer.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With this infrastructure matching buyers and sellers, the users can easily assess and perform transactions quickly, with minimum bias.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Secondary Objective: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After the property has been converted into an NFT, mint tokens and perform a crowdsale via an auction via smart contract.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510990"/>
            <a:ext cx="7505700" cy="59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Digitization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995082"/>
            <a:ext cx="7505700" cy="38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Smart contracts deployed using Ethereum blockchain in Solidity, and linked to streamlit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Buyers and sellers are offered a decentralised auction platform on blockchain for better security and transparency;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Every transaction executed in the smart contract is visible and verifiable to</a:t>
            </a:r>
            <a:r>
              <a:rPr lang="en-AU" dirty="0"/>
              <a:t> t</a:t>
            </a:r>
            <a:r>
              <a:rPr lang="en" dirty="0"/>
              <a:t>he entire network, i.e. bidders and the auctioneer cannot cheat.  The winning bidder can use the blockchain as a proof.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Trusted third party is not required that attracts low transaction fees comparing to traditional systems.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Neither the code nor the data stored in</a:t>
            </a:r>
            <a:r>
              <a:rPr lang="en-AU" dirty="0"/>
              <a:t> t</a:t>
            </a:r>
            <a:r>
              <a:rPr lang="en" dirty="0"/>
              <a:t>he blockchain can be modified.  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Verification of the actor’s identity is checked before an action is performed.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		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		   ILLIquid Assets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                            Digital Register of Members (Blockchain Technology)	 	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                                   Programmable Actions (Smart Contracts)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                                   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Abadi" panose="020B0604020202020204" pitchFamily="34" charset="0"/>
              </a:rPr>
              <a:t>Fractional Ownership	 Unlocked Liquidity	Corporate Actions	Automated Compliance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A49D5-6562-444B-8BAF-32CD39FF0BB6}"/>
              </a:ext>
            </a:extLst>
          </p:cNvPr>
          <p:cNvSpPr/>
          <p:nvPr/>
        </p:nvSpPr>
        <p:spPr>
          <a:xfrm>
            <a:off x="2043953" y="3623984"/>
            <a:ext cx="4424082" cy="235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/>
                </a:solidFill>
              </a:rPr>
              <a:t>Digital Register of Members (Blockchain Technology)</a:t>
            </a:r>
            <a:endParaRPr lang="en-AU" sz="1200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BF7E68-7C1D-4F95-B553-A92B696C6825}"/>
              </a:ext>
            </a:extLst>
          </p:cNvPr>
          <p:cNvCxnSpPr>
            <a:cxnSpLocks/>
          </p:cNvCxnSpPr>
          <p:nvPr/>
        </p:nvCxnSpPr>
        <p:spPr>
          <a:xfrm>
            <a:off x="4195482" y="3334870"/>
            <a:ext cx="0" cy="21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FFA7D6-696E-4A58-BFB7-C34A81F603DC}"/>
              </a:ext>
            </a:extLst>
          </p:cNvPr>
          <p:cNvSpPr/>
          <p:nvPr/>
        </p:nvSpPr>
        <p:spPr>
          <a:xfrm>
            <a:off x="2225489" y="4030757"/>
            <a:ext cx="3818962" cy="235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/>
                </a:solidFill>
              </a:rPr>
              <a:t>Programmable Actions (Smart Contracts)</a:t>
            </a:r>
            <a:endParaRPr lang="en-AU" sz="1200" dirty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E26F4-CF2D-48E8-B5E7-64F0186D76EE}"/>
              </a:ext>
            </a:extLst>
          </p:cNvPr>
          <p:cNvCxnSpPr/>
          <p:nvPr/>
        </p:nvCxnSpPr>
        <p:spPr>
          <a:xfrm>
            <a:off x="4195482" y="3859306"/>
            <a:ext cx="0" cy="17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1C6E3-9DEE-4571-8DF8-410A0D0257A3}"/>
              </a:ext>
            </a:extLst>
          </p:cNvPr>
          <p:cNvCxnSpPr/>
          <p:nvPr/>
        </p:nvCxnSpPr>
        <p:spPr>
          <a:xfrm>
            <a:off x="1606924" y="4430806"/>
            <a:ext cx="558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4C6FFB-827E-498B-B7EE-CEE21D277BFA}"/>
              </a:ext>
            </a:extLst>
          </p:cNvPr>
          <p:cNvCxnSpPr/>
          <p:nvPr/>
        </p:nvCxnSpPr>
        <p:spPr>
          <a:xfrm>
            <a:off x="1600200" y="4430806"/>
            <a:ext cx="0" cy="13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E3CBEF-EF42-4D80-B74F-B2D3C43F4F20}"/>
              </a:ext>
            </a:extLst>
          </p:cNvPr>
          <p:cNvCxnSpPr/>
          <p:nvPr/>
        </p:nvCxnSpPr>
        <p:spPr>
          <a:xfrm>
            <a:off x="3375212" y="4430806"/>
            <a:ext cx="0" cy="13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165D48-1B38-40B9-8680-2596A515AC7B}"/>
              </a:ext>
            </a:extLst>
          </p:cNvPr>
          <p:cNvCxnSpPr/>
          <p:nvPr/>
        </p:nvCxnSpPr>
        <p:spPr>
          <a:xfrm>
            <a:off x="5177118" y="4430806"/>
            <a:ext cx="0" cy="13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1860CF-26A0-47FA-959C-8DCD5ABC0B8C}"/>
              </a:ext>
            </a:extLst>
          </p:cNvPr>
          <p:cNvCxnSpPr/>
          <p:nvPr/>
        </p:nvCxnSpPr>
        <p:spPr>
          <a:xfrm>
            <a:off x="7194176" y="4430806"/>
            <a:ext cx="0" cy="13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03BB27-5B82-48C6-82E9-04D1BF98697F}"/>
              </a:ext>
            </a:extLst>
          </p:cNvPr>
          <p:cNvCxnSpPr/>
          <p:nvPr/>
        </p:nvCxnSpPr>
        <p:spPr>
          <a:xfrm>
            <a:off x="4249271" y="4266079"/>
            <a:ext cx="0" cy="16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Process</a:t>
            </a:r>
            <a:endParaRPr b="1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378324"/>
            <a:ext cx="7505700" cy="306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571500" lvl="1" indent="0">
              <a:buSzPts val="1800"/>
              <a:buNone/>
            </a:pPr>
            <a:r>
              <a:rPr lang="en" sz="1600" b="1" dirty="0">
                <a:solidFill>
                  <a:schemeClr val="accent6">
                    <a:lumMod val="75000"/>
                  </a:schemeClr>
                </a:solidFill>
              </a:rPr>
              <a:t>         01		  02		   03		   04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 dirty="0">
                <a:solidFill>
                  <a:schemeClr val="accent6">
                    <a:lumMod val="75000"/>
                  </a:schemeClr>
                </a:solidFill>
              </a:rPr>
              <a:t>         Tokenization	                 Auction	                 Mapping	              Marketplace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Tokenize the property          Create smart contracts;      Map the property registry      * Bidding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00"/>
              <a:buNone/>
            </a:pPr>
            <a:r>
              <a:rPr lang="en" dirty="0"/>
              <a:t>      to be auctioned;                   * property registry	          contract to the auction           * Transactions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00"/>
              <a:buNone/>
            </a:pPr>
            <a:r>
              <a:rPr lang="en" dirty="0"/>
              <a:t>     * Digitization                          * auction	          contract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	</a:t>
            </a:r>
            <a:endParaRPr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759AF7E-821A-4D5A-A213-ABF460E4E64D}"/>
              </a:ext>
            </a:extLst>
          </p:cNvPr>
          <p:cNvSpPr/>
          <p:nvPr/>
        </p:nvSpPr>
        <p:spPr>
          <a:xfrm>
            <a:off x="1069040" y="1499347"/>
            <a:ext cx="1862419" cy="229944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804CDE-D908-46BA-A66D-B50C97E97E37}"/>
              </a:ext>
            </a:extLst>
          </p:cNvPr>
          <p:cNvSpPr/>
          <p:nvPr/>
        </p:nvSpPr>
        <p:spPr>
          <a:xfrm>
            <a:off x="3047439" y="1499343"/>
            <a:ext cx="1694329" cy="22994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7F70C9-29B2-41BB-B475-C2FBF7A7D2D1}"/>
              </a:ext>
            </a:extLst>
          </p:cNvPr>
          <p:cNvSpPr/>
          <p:nvPr/>
        </p:nvSpPr>
        <p:spPr>
          <a:xfrm>
            <a:off x="4857749" y="1499345"/>
            <a:ext cx="1916206" cy="2299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DDB3B3-AC67-47C4-8E5D-C2676219293D}"/>
              </a:ext>
            </a:extLst>
          </p:cNvPr>
          <p:cNvSpPr/>
          <p:nvPr/>
        </p:nvSpPr>
        <p:spPr>
          <a:xfrm>
            <a:off x="6851276" y="1499344"/>
            <a:ext cx="1473574" cy="2299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A466-D7CD-45E4-85EE-D7138FC1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92524"/>
            <a:ext cx="3914216" cy="665629"/>
          </a:xfrm>
        </p:spPr>
        <p:txBody>
          <a:bodyPr>
            <a:noAutofit/>
          </a:bodyPr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2E948-1937-48FB-8028-16024ED670F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82488" y="2370680"/>
            <a:ext cx="6999194" cy="2191870"/>
          </a:xfrm>
        </p:spPr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Improve Access to the Market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Automating Processes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Deepens Liquidity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 Challenges and Opportunities: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Legal and Regulatory Uncertainty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Confidentiality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Current Illiquidity</a:t>
            </a:r>
            <a:r>
              <a:rPr lang="en-GB" dirty="0"/>
              <a:t> 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F8B0B-5AA8-4BD0-9AC7-F3CF3FCE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7" y="580950"/>
            <a:ext cx="7631206" cy="16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247" y="201707"/>
            <a:ext cx="3160059" cy="4713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1580028" y="1842654"/>
            <a:ext cx="5370149" cy="184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Tokenizing</a:t>
            </a:r>
            <a:br>
              <a:rPr lang="en" dirty="0"/>
            </a:br>
            <a:r>
              <a:rPr lang="en" dirty="0"/>
              <a:t>Real Estate</a:t>
            </a:r>
            <a:br>
              <a:rPr lang="en" dirty="0"/>
            </a:br>
            <a:r>
              <a:rPr lang="en" dirty="0"/>
              <a:t>_________________________ON THE BLOCKCHAIN DEMO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59302F5-5FAD-47C5-8EDA-41B496BBA2EE}"/>
              </a:ext>
            </a:extLst>
          </p:cNvPr>
          <p:cNvSpPr/>
          <p:nvPr/>
        </p:nvSpPr>
        <p:spPr>
          <a:xfrm>
            <a:off x="7399786" y="807209"/>
            <a:ext cx="363071" cy="363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7B6269E-B942-47AE-9C21-7D3356DF877D}"/>
              </a:ext>
            </a:extLst>
          </p:cNvPr>
          <p:cNvSpPr/>
          <p:nvPr/>
        </p:nvSpPr>
        <p:spPr>
          <a:xfrm>
            <a:off x="6904592" y="494717"/>
            <a:ext cx="256717" cy="2335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C89E9B39-749F-4D5D-A016-A6184983BBA5}"/>
              </a:ext>
            </a:extLst>
          </p:cNvPr>
          <p:cNvSpPr/>
          <p:nvPr/>
        </p:nvSpPr>
        <p:spPr>
          <a:xfrm>
            <a:off x="7476565" y="262218"/>
            <a:ext cx="233656" cy="2498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5B81A666-9D1C-4775-AA8C-EDB86F1BFA9F}"/>
              </a:ext>
            </a:extLst>
          </p:cNvPr>
          <p:cNvSpPr/>
          <p:nvPr/>
        </p:nvSpPr>
        <p:spPr>
          <a:xfrm>
            <a:off x="8035994" y="601077"/>
            <a:ext cx="242692" cy="2189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922483E8-8B3D-4B86-9B5A-06673B8390A4}"/>
              </a:ext>
            </a:extLst>
          </p:cNvPr>
          <p:cNvSpPr/>
          <p:nvPr/>
        </p:nvSpPr>
        <p:spPr>
          <a:xfrm>
            <a:off x="6928318" y="1320166"/>
            <a:ext cx="256718" cy="2335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C0742A0-2E14-4186-889D-F12333AC1B61}"/>
              </a:ext>
            </a:extLst>
          </p:cNvPr>
          <p:cNvSpPr/>
          <p:nvPr/>
        </p:nvSpPr>
        <p:spPr>
          <a:xfrm>
            <a:off x="7970386" y="1334405"/>
            <a:ext cx="242693" cy="2335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B04EF22-4631-4715-BA26-60941F7435C3}"/>
              </a:ext>
            </a:extLst>
          </p:cNvPr>
          <p:cNvSpPr/>
          <p:nvPr/>
        </p:nvSpPr>
        <p:spPr>
          <a:xfrm>
            <a:off x="7476566" y="1631290"/>
            <a:ext cx="233656" cy="2113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D3B8D2-AF1E-4A2D-81BD-C64B3F84A71C}"/>
              </a:ext>
            </a:extLst>
          </p:cNvPr>
          <p:cNvCxnSpPr>
            <a:stCxn id="6" idx="5"/>
            <a:endCxn id="7" idx="2"/>
          </p:cNvCxnSpPr>
          <p:nvPr/>
        </p:nvCxnSpPr>
        <p:spPr>
          <a:xfrm flipV="1">
            <a:off x="7161309" y="416348"/>
            <a:ext cx="315256" cy="16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8F82D8-E8D0-48C8-9104-62AB6B8D83A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003759" y="728249"/>
            <a:ext cx="23727" cy="65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DAB115-458C-4943-A4C2-85595B9643C8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7710221" y="357934"/>
            <a:ext cx="474482" cy="24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34669-48F0-480E-99D3-BE07C23EC5FF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120924" y="819979"/>
            <a:ext cx="9053" cy="5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9ADAC-D091-4459-AEA6-48F6D567C903}"/>
              </a:ext>
            </a:extLst>
          </p:cNvPr>
          <p:cNvCxnSpPr>
            <a:endCxn id="11" idx="2"/>
          </p:cNvCxnSpPr>
          <p:nvPr/>
        </p:nvCxnSpPr>
        <p:spPr>
          <a:xfrm>
            <a:off x="7070096" y="1559196"/>
            <a:ext cx="406470" cy="20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D260BB-3900-480E-88B5-7836E67CB464}"/>
              </a:ext>
            </a:extLst>
          </p:cNvPr>
          <p:cNvCxnSpPr>
            <a:cxnSpLocks/>
            <a:stCxn id="11" idx="5"/>
            <a:endCxn id="10" idx="3"/>
          </p:cNvCxnSpPr>
          <p:nvPr/>
        </p:nvCxnSpPr>
        <p:spPr>
          <a:xfrm flipV="1">
            <a:off x="7710222" y="1567936"/>
            <a:ext cx="352319" cy="142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727558-9BE3-4D0E-9387-6D39946686F9}"/>
              </a:ext>
            </a:extLst>
          </p:cNvPr>
          <p:cNvCxnSpPr>
            <a:cxnSpLocks/>
          </p:cNvCxnSpPr>
          <p:nvPr/>
        </p:nvCxnSpPr>
        <p:spPr>
          <a:xfrm>
            <a:off x="7141142" y="680774"/>
            <a:ext cx="295082" cy="21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71F2D5-C3E9-4B73-B2CA-560288B67F99}"/>
              </a:ext>
            </a:extLst>
          </p:cNvPr>
          <p:cNvCxnSpPr/>
          <p:nvPr/>
        </p:nvCxnSpPr>
        <p:spPr>
          <a:xfrm flipV="1">
            <a:off x="7121503" y="1189733"/>
            <a:ext cx="314721" cy="19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585B28-0501-496A-A169-8FF493004F7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607316" y="1152941"/>
            <a:ext cx="455225" cy="23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2EC210-D2AC-4F98-895A-CD28D55FDC5F}"/>
              </a:ext>
            </a:extLst>
          </p:cNvPr>
          <p:cNvCxnSpPr>
            <a:cxnSpLocks/>
            <a:stCxn id="5" idx="5"/>
          </p:cNvCxnSpPr>
          <p:nvPr/>
        </p:nvCxnSpPr>
        <p:spPr>
          <a:xfrm flipV="1">
            <a:off x="7762857" y="741880"/>
            <a:ext cx="309281" cy="20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02FC43-CE38-4D4C-9F67-A436AC20994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549301" y="512064"/>
            <a:ext cx="14885" cy="27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E1F970-E2FA-4678-9755-2B70B8496E2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535938" y="1170279"/>
            <a:ext cx="31036" cy="51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Take Real Estate Tokenization to</a:t>
            </a:r>
            <a:r>
              <a:rPr lang="en-AU" dirty="0"/>
              <a:t> t</a:t>
            </a:r>
            <a:r>
              <a:rPr lang="en" dirty="0"/>
              <a:t>he Next Level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Continue to reduce operational complexity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Future of Real Estate Tokenization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Unlock previously unavailable matching opportunities with a rapid time-to-market scale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779</Words>
  <Application>Microsoft Office PowerPoint</Application>
  <PresentationFormat>On-screen Show (16:9)</PresentationFormat>
  <Paragraphs>72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Arial</vt:lpstr>
      <vt:lpstr>Calibri</vt:lpstr>
      <vt:lpstr>Merriweather</vt:lpstr>
      <vt:lpstr>Nunito</vt:lpstr>
      <vt:lpstr>Wingdings</vt:lpstr>
      <vt:lpstr>Shift</vt:lpstr>
      <vt:lpstr>Token House</vt:lpstr>
      <vt:lpstr>Executive Summary</vt:lpstr>
      <vt:lpstr>Concept</vt:lpstr>
      <vt:lpstr>Digitization</vt:lpstr>
      <vt:lpstr>Process</vt:lpstr>
      <vt:lpstr>PowerPoint Presentation</vt:lpstr>
      <vt:lpstr>PowerPoint Presentation</vt:lpstr>
      <vt:lpstr>  Tokenizing Real Estate _________________________ON THE BLOCKCHAIN DEMO   </vt:lpstr>
      <vt:lpstr>Take Real Estate Tokenization to the Next Level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House</dc:title>
  <dc:creator>Julianne Hiew</dc:creator>
  <cp:lastModifiedBy>Michael Fong</cp:lastModifiedBy>
  <cp:revision>26</cp:revision>
  <dcterms:modified xsi:type="dcterms:W3CDTF">2022-03-22T07:39:17Z</dcterms:modified>
</cp:coreProperties>
</file>