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89F2BCE-0A2F-42CB-92A8-A2DB7C146B26}" type="datetimeFigureOut">
              <a:rPr lang="en-US" smtClean="0"/>
              <a:t>4/17/2010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F6A7CE7-6DE3-4839-9753-C4982519BB4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9F2BCE-0A2F-42CB-92A8-A2DB7C146B26}" type="datetimeFigureOut">
              <a:rPr lang="en-US" smtClean="0"/>
              <a:t>4/17/2010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A7CE7-6DE3-4839-9753-C4982519BB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9F2BCE-0A2F-42CB-92A8-A2DB7C146B26}" type="datetimeFigureOut">
              <a:rPr lang="en-US" smtClean="0"/>
              <a:t>4/17/2010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A7CE7-6DE3-4839-9753-C4982519BB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9F2BCE-0A2F-42CB-92A8-A2DB7C146B26}" type="datetimeFigureOut">
              <a:rPr lang="en-US" smtClean="0"/>
              <a:t>4/17/2010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A7CE7-6DE3-4839-9753-C4982519BB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9F2BCE-0A2F-42CB-92A8-A2DB7C146B26}" type="datetimeFigureOut">
              <a:rPr lang="en-US" smtClean="0"/>
              <a:t>4/17/2010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A7CE7-6DE3-4839-9753-C4982519BB4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9F2BCE-0A2F-42CB-92A8-A2DB7C146B26}" type="datetimeFigureOut">
              <a:rPr lang="en-US" smtClean="0"/>
              <a:t>4/17/2010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A7CE7-6DE3-4839-9753-C4982519BB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89F2BCE-0A2F-42CB-92A8-A2DB7C146B26}" type="datetimeFigureOut">
              <a:rPr lang="en-US" smtClean="0"/>
              <a:t>4/17/2010</a:t>
            </a:fld>
            <a:endParaRPr lang="en-US"/>
          </a:p>
        </p:txBody>
      </p:sp>
      <p:sp>
        <p:nvSpPr>
          <p:cNvPr id="27" name="Slide Number Placeholder 26"/>
          <p:cNvSpPr>
            <a:spLocks noGrp="1"/>
          </p:cNvSpPr>
          <p:nvPr>
            <p:ph type="sldNum" sz="quarter" idx="11"/>
          </p:nvPr>
        </p:nvSpPr>
        <p:spPr/>
        <p:txBody>
          <a:bodyPr rtlCol="0"/>
          <a:lstStyle/>
          <a:p>
            <a:fld id="{8F6A7CE7-6DE3-4839-9753-C4982519BB47}"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89F2BCE-0A2F-42CB-92A8-A2DB7C146B26}" type="datetimeFigureOut">
              <a:rPr lang="en-US" smtClean="0"/>
              <a:t>4/17/2010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F6A7CE7-6DE3-4839-9753-C4982519BB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F2BCE-0A2F-42CB-92A8-A2DB7C146B26}" type="datetimeFigureOut">
              <a:rPr lang="en-US" smtClean="0"/>
              <a:t>4/17/2010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6A7CE7-6DE3-4839-9753-C4982519BB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9F2BCE-0A2F-42CB-92A8-A2DB7C146B26}" type="datetimeFigureOut">
              <a:rPr lang="en-US" smtClean="0"/>
              <a:t>4/17/2010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A7CE7-6DE3-4839-9753-C4982519BB4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9F2BCE-0A2F-42CB-92A8-A2DB7C146B26}" type="datetimeFigureOut">
              <a:rPr lang="en-US" smtClean="0"/>
              <a:t>4/17/2010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A7CE7-6DE3-4839-9753-C4982519BB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89F2BCE-0A2F-42CB-92A8-A2DB7C146B26}" type="datetimeFigureOut">
              <a:rPr lang="en-US" smtClean="0"/>
              <a:t>4/17/2010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F6A7CE7-6DE3-4839-9753-C4982519BB4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Debt Bunnies</a:t>
            </a:r>
            <a:endParaRPr lang="en-US" dirty="0"/>
          </a:p>
        </p:txBody>
      </p:sp>
      <p:sp>
        <p:nvSpPr>
          <p:cNvPr id="3" name="Subtitle 2"/>
          <p:cNvSpPr>
            <a:spLocks noGrp="1"/>
          </p:cNvSpPr>
          <p:nvPr>
            <p:ph type="subTitle" idx="1"/>
          </p:nvPr>
        </p:nvSpPr>
        <p:spPr/>
        <p:txBody>
          <a:bodyPr/>
          <a:lstStyle/>
          <a:p>
            <a:r>
              <a:rPr lang="en-US" dirty="0" smtClean="0"/>
              <a:t>Something </a:t>
            </a:r>
            <a:r>
              <a:rPr lang="en-US" dirty="0" smtClean="0"/>
              <a:t>something</a:t>
            </a:r>
            <a:r>
              <a:rPr lang="en-US" dirty="0" smtClean="0"/>
              <a:t> </a:t>
            </a:r>
            <a:r>
              <a:rPr lang="en-US" dirty="0" smtClean="0"/>
              <a:t>something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a:bodyPr>
          <a:lstStyle/>
          <a:p>
            <a:r>
              <a:rPr lang="en-US" sz="4000" dirty="0" smtClean="0"/>
              <a:t>Many bunnies buy </a:t>
            </a:r>
            <a:r>
              <a:rPr lang="en-US" sz="4000" dirty="0" smtClean="0"/>
              <a:t>things on credit.</a:t>
            </a:r>
            <a:endParaRPr lang="en-US" sz="4000" dirty="0"/>
          </a:p>
        </p:txBody>
      </p:sp>
      <p:pic>
        <p:nvPicPr>
          <p:cNvPr id="4" name="Content Placeholder 3" descr="f1.png"/>
          <p:cNvPicPr>
            <a:picLocks noGrp="1" noChangeAspect="1"/>
          </p:cNvPicPr>
          <p:nvPr>
            <p:ph idx="1"/>
          </p:nvPr>
        </p:nvPicPr>
        <p:blipFill>
          <a:blip r:embed="rId2" cstate="print"/>
          <a:stretch>
            <a:fillRect/>
          </a:stretch>
        </p:blipFill>
        <p:spPr>
          <a:xfrm>
            <a:off x="1219200" y="1545728"/>
            <a:ext cx="6705600" cy="500747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fontScale="90000"/>
          </a:bodyPr>
          <a:lstStyle/>
          <a:p>
            <a:r>
              <a:rPr lang="en-US" dirty="0" smtClean="0"/>
              <a:t>Sometimes </a:t>
            </a:r>
            <a:r>
              <a:rPr lang="en-US" dirty="0" smtClean="0"/>
              <a:t>lenders resell this </a:t>
            </a:r>
            <a:r>
              <a:rPr lang="en-US" dirty="0" smtClean="0"/>
              <a:t>debt ... many </a:t>
            </a:r>
            <a:r>
              <a:rPr lang="en-US" dirty="0" smtClean="0"/>
              <a:t>times over. </a:t>
            </a:r>
            <a:endParaRPr lang="en-US" dirty="0"/>
          </a:p>
        </p:txBody>
      </p:sp>
      <p:pic>
        <p:nvPicPr>
          <p:cNvPr id="5" name="Content Placeholder 4" descr="f2.png"/>
          <p:cNvPicPr>
            <a:picLocks noGrp="1" noChangeAspect="1"/>
          </p:cNvPicPr>
          <p:nvPr>
            <p:ph idx="1"/>
          </p:nvPr>
        </p:nvPicPr>
        <p:blipFill>
          <a:blip r:embed="rId2" cstate="print"/>
          <a:stretch>
            <a:fillRect/>
          </a:stretch>
        </p:blipFill>
        <p:spPr>
          <a:xfrm>
            <a:off x="546220" y="2249488"/>
            <a:ext cx="8051559" cy="432435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305800" cy="1143000"/>
          </a:xfrm>
        </p:spPr>
        <p:txBody>
          <a:bodyPr>
            <a:normAutofit fontScale="90000"/>
          </a:bodyPr>
          <a:lstStyle/>
          <a:p>
            <a:r>
              <a:rPr lang="en-US" sz="3200" dirty="0" smtClean="0"/>
              <a:t>I</a:t>
            </a:r>
            <a:r>
              <a:rPr lang="en-US" sz="3200" dirty="0" smtClean="0"/>
              <a:t>f </a:t>
            </a:r>
            <a:r>
              <a:rPr lang="en-US" sz="3200" dirty="0" smtClean="0"/>
              <a:t>a debt goes unpaid, or is seemingly unpaid, for a long </a:t>
            </a:r>
            <a:r>
              <a:rPr lang="en-US" sz="3200" dirty="0" smtClean="0"/>
              <a:t>time, specialized</a:t>
            </a:r>
            <a:r>
              <a:rPr lang="en-US" sz="3200" dirty="0" smtClean="0"/>
              <a:t> debt collectors will often buy up this now-cheap debt.</a:t>
            </a:r>
            <a:endParaRPr lang="en-US" sz="3200" dirty="0"/>
          </a:p>
        </p:txBody>
      </p:sp>
      <p:pic>
        <p:nvPicPr>
          <p:cNvPr id="4" name="Content Placeholder 3" descr="f3.png"/>
          <p:cNvPicPr>
            <a:picLocks noGrp="1" noChangeAspect="1"/>
          </p:cNvPicPr>
          <p:nvPr>
            <p:ph idx="1"/>
          </p:nvPr>
        </p:nvPicPr>
        <p:blipFill>
          <a:blip r:embed="rId2" cstate="print"/>
          <a:stretch>
            <a:fillRect/>
          </a:stretch>
        </p:blipFill>
        <p:spPr>
          <a:xfrm>
            <a:off x="983024" y="2249488"/>
            <a:ext cx="7177952" cy="432435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219200"/>
          </a:xfrm>
        </p:spPr>
        <p:txBody>
          <a:bodyPr>
            <a:normAutofit fontScale="90000"/>
          </a:bodyPr>
          <a:lstStyle/>
          <a:p>
            <a:r>
              <a:rPr lang="en-US" dirty="0" smtClean="0"/>
              <a:t>S</a:t>
            </a:r>
            <a:r>
              <a:rPr lang="en-US" dirty="0" smtClean="0"/>
              <a:t>ometimes </a:t>
            </a:r>
            <a:r>
              <a:rPr lang="en-US" dirty="0" smtClean="0"/>
              <a:t>information gets lost in the course of all these transactions. </a:t>
            </a:r>
            <a:endParaRPr lang="en-US" dirty="0"/>
          </a:p>
        </p:txBody>
      </p:sp>
      <p:pic>
        <p:nvPicPr>
          <p:cNvPr id="4" name="Content Placeholder 3" descr="f4.png"/>
          <p:cNvPicPr>
            <a:picLocks noGrp="1" noChangeAspect="1"/>
          </p:cNvPicPr>
          <p:nvPr>
            <p:ph idx="1"/>
          </p:nvPr>
        </p:nvPicPr>
        <p:blipFill>
          <a:blip r:embed="rId2" cstate="print"/>
          <a:stretch>
            <a:fillRect/>
          </a:stretch>
        </p:blipFill>
        <p:spPr>
          <a:xfrm>
            <a:off x="457200" y="2428537"/>
            <a:ext cx="8229600" cy="396625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10600" cy="1143000"/>
          </a:xfrm>
        </p:spPr>
        <p:txBody>
          <a:bodyPr>
            <a:normAutofit/>
          </a:bodyPr>
          <a:lstStyle/>
          <a:p>
            <a:r>
              <a:rPr lang="en-US" sz="2800" dirty="0" smtClean="0"/>
              <a:t>Debt</a:t>
            </a:r>
            <a:r>
              <a:rPr lang="en-US" sz="2800" dirty="0" smtClean="0"/>
              <a:t> buyers then collect </a:t>
            </a:r>
            <a:r>
              <a:rPr lang="en-US" sz="2800" dirty="0" smtClean="0"/>
              <a:t>on the debt they've purchased</a:t>
            </a:r>
            <a:r>
              <a:rPr lang="en-US" sz="2800" dirty="0" smtClean="0"/>
              <a:t>. </a:t>
            </a:r>
            <a:r>
              <a:rPr lang="en-US" sz="2800" dirty="0" smtClean="0"/>
              <a:t>Sometimes </a:t>
            </a:r>
            <a:r>
              <a:rPr lang="en-US" sz="2800" dirty="0" smtClean="0"/>
              <a:t>they do this in a legal </a:t>
            </a:r>
            <a:r>
              <a:rPr lang="en-US" sz="2800" dirty="0" smtClean="0"/>
              <a:t>way ... </a:t>
            </a:r>
            <a:endParaRPr lang="en-US" sz="2800" dirty="0"/>
          </a:p>
        </p:txBody>
      </p:sp>
      <p:pic>
        <p:nvPicPr>
          <p:cNvPr id="4" name="Content Placeholder 3" descr="f5.png"/>
          <p:cNvPicPr>
            <a:picLocks noGrp="1" noChangeAspect="1"/>
          </p:cNvPicPr>
          <p:nvPr>
            <p:ph idx="1"/>
          </p:nvPr>
        </p:nvPicPr>
        <p:blipFill>
          <a:blip r:embed="rId2" cstate="print"/>
          <a:stretch>
            <a:fillRect/>
          </a:stretch>
        </p:blipFill>
        <p:spPr>
          <a:xfrm>
            <a:off x="2286000" y="1592652"/>
            <a:ext cx="4423588" cy="3588948"/>
          </a:xfrm>
        </p:spPr>
      </p:pic>
      <p:sp>
        <p:nvSpPr>
          <p:cNvPr id="5" name="Rectangle 4"/>
          <p:cNvSpPr/>
          <p:nvPr/>
        </p:nvSpPr>
        <p:spPr>
          <a:xfrm>
            <a:off x="228600" y="5257800"/>
            <a:ext cx="8686800" cy="1815882"/>
          </a:xfrm>
          <a:prstGeom prst="rect">
            <a:avLst/>
          </a:prstGeom>
        </p:spPr>
        <p:txBody>
          <a:bodyPr wrap="square">
            <a:spAutoFit/>
          </a:bodyPr>
          <a:lstStyle/>
          <a:p>
            <a:pPr lvl="1"/>
            <a:r>
              <a:rPr lang="en-US" sz="2800" dirty="0" smtClean="0">
                <a:latin typeface="+mj-lt"/>
              </a:rPr>
              <a:t>Sometimes not ... abusive debt collection practices are prohibited under the FDCPA and CA's Rosenthal Act. </a:t>
            </a:r>
            <a:br>
              <a:rPr lang="en-US" sz="2800" dirty="0" smtClean="0">
                <a:latin typeface="+mj-lt"/>
              </a:rPr>
            </a:br>
            <a:endParaRPr lang="en-US" sz="28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828800"/>
          </a:xfrm>
        </p:spPr>
        <p:txBody>
          <a:bodyPr>
            <a:noAutofit/>
          </a:bodyPr>
          <a:lstStyle/>
          <a:p>
            <a:r>
              <a:rPr lang="en-US" sz="2000" dirty="0" smtClean="0"/>
              <a:t>Debt</a:t>
            </a:r>
            <a:r>
              <a:rPr lang="en-US" sz="2000" dirty="0" smtClean="0"/>
              <a:t> collectors may also file suits to collect on debt. </a:t>
            </a:r>
            <a:r>
              <a:rPr lang="en-US" sz="2000" dirty="0" smtClean="0"/>
              <a:t>This </a:t>
            </a:r>
            <a:r>
              <a:rPr lang="en-US" sz="2000" dirty="0" smtClean="0"/>
              <a:t>can be a very effective way of collecting debt, because the court can garnish wages or other assets to pay back the debt. </a:t>
            </a:r>
            <a:r>
              <a:rPr lang="en-US" sz="2000" dirty="0" smtClean="0"/>
              <a:t>However</a:t>
            </a:r>
            <a:r>
              <a:rPr lang="en-US" sz="2000" dirty="0" smtClean="0"/>
              <a:t>, there is also the possibility for abuse during the litigation process. That's where we come in...</a:t>
            </a:r>
            <a:endParaRPr lang="en-US" sz="2000" dirty="0"/>
          </a:p>
        </p:txBody>
      </p:sp>
      <p:pic>
        <p:nvPicPr>
          <p:cNvPr id="6" name="Content Placeholder 5" descr="f6.png"/>
          <p:cNvPicPr>
            <a:picLocks noGrp="1" noChangeAspect="1"/>
          </p:cNvPicPr>
          <p:nvPr>
            <p:ph idx="1"/>
          </p:nvPr>
        </p:nvPicPr>
        <p:blipFill>
          <a:blip r:embed="rId2" cstate="print"/>
          <a:stretch>
            <a:fillRect/>
          </a:stretch>
        </p:blipFill>
        <p:spPr>
          <a:xfrm>
            <a:off x="2146633" y="2249488"/>
            <a:ext cx="4850734" cy="432435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50</TotalTime>
  <Words>36</Words>
  <Application>Microsoft Office PowerPoint</Application>
  <PresentationFormat>On-screen Show (4:3)</PresentationFormat>
  <Paragraphs>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Urban</vt:lpstr>
      <vt:lpstr>Debt Bunnies</vt:lpstr>
      <vt:lpstr>Many bunnies buy things on credit.</vt:lpstr>
      <vt:lpstr>Sometimes lenders resell this debt ... many times over. </vt:lpstr>
      <vt:lpstr>If a debt goes unpaid, or is seemingly unpaid, for a long time, specialized debt collectors will often buy up this now-cheap debt.</vt:lpstr>
      <vt:lpstr>Sometimes information gets lost in the course of all these transactions. </vt:lpstr>
      <vt:lpstr>Debt buyers then collect on the debt they've purchased. Sometimes they do this in a legal way ... </vt:lpstr>
      <vt:lpstr>Debt collectors may also file suits to collect on debt. This can be a very effective way of collecting debt, because the court can garnish wages or other assets to pay back the debt. However, there is also the possibility for abuse during the litigation process. That's where we come 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dc:creator>
  <cp:lastModifiedBy>Andrew</cp:lastModifiedBy>
  <cp:revision>9</cp:revision>
  <dcterms:created xsi:type="dcterms:W3CDTF">2010-04-18T01:48:04Z</dcterms:created>
  <dcterms:modified xsi:type="dcterms:W3CDTF">2010-04-18T02:38:40Z</dcterms:modified>
</cp:coreProperties>
</file>