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sldIdLst>
    <p:sldId id="256" r:id="rId3"/>
    <p:sldId id="280" r:id="rId4"/>
    <p:sldId id="295" r:id="rId5"/>
    <p:sldId id="297" r:id="rId6"/>
    <p:sldId id="296" r:id="rId7"/>
    <p:sldId id="298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3" r:id="rId16"/>
    <p:sldId id="294" r:id="rId17"/>
    <p:sldId id="291" r:id="rId18"/>
    <p:sldId id="292" r:id="rId1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782" autoAdjust="0"/>
    <p:restoredTop sz="97135" autoAdjust="0"/>
  </p:normalViewPr>
  <p:slideViewPr>
    <p:cSldViewPr>
      <p:cViewPr varScale="1">
        <p:scale>
          <a:sx n="93" d="100"/>
          <a:sy n="93" d="100"/>
        </p:scale>
        <p:origin x="-8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DF92680C-B850-4000-9DFE-8BD8A3C7E02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69810-8C19-46B7-82E2-C96C02CBBA79}" type="slidenum">
              <a:rPr lang="en-US"/>
              <a:pPr/>
              <a:t>1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mtClean="0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8451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51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5025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196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96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2349500"/>
            <a:ext cx="7766050" cy="14636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68413"/>
            <a:ext cx="9144000" cy="51133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1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87313" y="6446838"/>
            <a:ext cx="7834312" cy="325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i="1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7999413" y="6410325"/>
            <a:ext cx="1114425" cy="407988"/>
            <a:chOff x="5039" y="4038"/>
            <a:chExt cx="702" cy="257"/>
          </a:xfrm>
        </p:grpSpPr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5039" y="4038"/>
              <a:ext cx="702" cy="257"/>
              <a:chOff x="5039" y="4038"/>
              <a:chExt cx="702" cy="257"/>
            </a:xfrm>
          </p:grpSpPr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5039" y="4038"/>
                <a:ext cx="703" cy="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5061" y="4062"/>
                <a:ext cx="673" cy="20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063" y="4068"/>
              <a:ext cx="643" cy="20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  <p:sldLayoutId id="2147483675" r:id="rId14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6550" indent="-33655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989138"/>
            <a:ext cx="9144000" cy="2303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349500"/>
            <a:ext cx="7766050" cy="146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51275" y="692150"/>
            <a:ext cx="338455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2400" b="1">
                <a:solidFill>
                  <a:srgbClr val="FFFFFF"/>
                </a:solidFill>
              </a:rPr>
              <a:t>Laboratório de Robótica Móvel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331913" y="765175"/>
            <a:ext cx="2046287" cy="750888"/>
            <a:chOff x="839" y="482"/>
            <a:chExt cx="1289" cy="473"/>
          </a:xfrm>
        </p:grpSpPr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839" y="482"/>
              <a:ext cx="1289" cy="473"/>
              <a:chOff x="839" y="482"/>
              <a:chExt cx="1289" cy="473"/>
            </a:xfrm>
          </p:grpSpPr>
          <p:sp>
            <p:nvSpPr>
              <p:cNvPr id="2054" name="AutoShape 6"/>
              <p:cNvSpPr>
                <a:spLocks noChangeArrowheads="1"/>
              </p:cNvSpPr>
              <p:nvPr/>
            </p:nvSpPr>
            <p:spPr bwMode="auto">
              <a:xfrm>
                <a:off x="839" y="482"/>
                <a:ext cx="1290" cy="47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879" y="527"/>
                <a:ext cx="1235" cy="3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884" y="538"/>
              <a:ext cx="1180" cy="3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6550" indent="-33655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1989138"/>
            <a:ext cx="9144000" cy="2303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24075" y="5300663"/>
            <a:ext cx="648017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i="1">
                <a:solidFill>
                  <a:srgbClr val="000000"/>
                </a:solidFill>
              </a:rPr>
              <a:t>Heitor Luis Polidoro</a:t>
            </a: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>
                <a:solidFill>
                  <a:srgbClr val="000000"/>
                </a:solidFill>
              </a:rPr>
              <a:t>Supervisor: Dr. Denis Fernando Wolf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133600"/>
            <a:ext cx="7773987" cy="1755775"/>
          </a:xfrm>
          <a:ln/>
        </p:spPr>
        <p:txBody>
          <a:bodyPr/>
          <a:lstStyle/>
          <a:p>
            <a:pPr algn="ctr"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</a:rPr>
              <a:t>Navegação e Monitoramento de Ambientes Internos Utilizando Robôs Móveis</a:t>
            </a:r>
            <a:r>
              <a:rPr lang="en-US" sz="36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Metodologia</a:t>
            </a:r>
          </a:p>
          <a:p>
            <a:pPr lvl="1"/>
            <a:r>
              <a:rPr lang="pt-BR" smtClean="0"/>
              <a:t>Possível solução </a:t>
            </a:r>
            <a:r>
              <a:rPr lang="pt-BR" sz="1600" smtClean="0"/>
              <a:t>(baseado no critério do gráfico de urgência total)</a:t>
            </a:r>
          </a:p>
          <a:p>
            <a:pPr lvl="2"/>
            <a:r>
              <a:rPr lang="pt-BR" sz="2000" smtClean="0"/>
              <a:t>Um </a:t>
            </a:r>
            <a:r>
              <a:rPr lang="pt-BR" sz="2000"/>
              <a:t>ambiente com </a:t>
            </a:r>
            <a:r>
              <a:rPr lang="pt-BR" sz="2000" i="1"/>
              <a:t>S</a:t>
            </a:r>
            <a:r>
              <a:rPr lang="pt-BR" sz="2000"/>
              <a:t> salas;</a:t>
            </a:r>
          </a:p>
          <a:p>
            <a:pPr lvl="2"/>
            <a:r>
              <a:rPr lang="pt-BR" sz="2000" smtClean="0"/>
              <a:t>Um </a:t>
            </a:r>
            <a:r>
              <a:rPr lang="pt-BR" sz="2000"/>
              <a:t>ciclo hamiltoniano </a:t>
            </a:r>
            <a:r>
              <a:rPr lang="pt-BR" sz="2000" i="1"/>
              <a:t>C</a:t>
            </a:r>
            <a:r>
              <a:rPr lang="pt-BR" sz="2000"/>
              <a:t> </a:t>
            </a:r>
            <a:r>
              <a:rPr lang="pt-BR" sz="2000" smtClean="0"/>
              <a:t>qualquer</a:t>
            </a:r>
            <a:r>
              <a:rPr lang="pt-BR" sz="2000"/>
              <a:t>;</a:t>
            </a:r>
          </a:p>
          <a:p>
            <a:pPr lvl="2"/>
            <a:r>
              <a:rPr lang="it-IT" sz="2000" i="1" smtClean="0"/>
              <a:t>C</a:t>
            </a:r>
            <a:r>
              <a:rPr lang="it-IT" sz="2000" i="1" baseline="-25000" smtClean="0"/>
              <a:t>i</a:t>
            </a:r>
            <a:r>
              <a:rPr lang="it-IT" sz="2000" smtClean="0"/>
              <a:t> é </a:t>
            </a:r>
            <a:r>
              <a:rPr lang="it-IT" sz="2000"/>
              <a:t>a </a:t>
            </a:r>
            <a:r>
              <a:rPr lang="it-IT" sz="2000" smtClean="0"/>
              <a:t>i-ésima </a:t>
            </a:r>
            <a:r>
              <a:rPr lang="it-IT" sz="2000"/>
              <a:t>sala visitada no ciclo;</a:t>
            </a:r>
          </a:p>
          <a:p>
            <a:pPr lvl="2"/>
            <a:r>
              <a:rPr lang="pt-BR" sz="2000" smtClean="0"/>
              <a:t>Uma </a:t>
            </a:r>
            <a:r>
              <a:rPr lang="pt-BR" sz="2000"/>
              <a:t>velocidade constante do </a:t>
            </a:r>
            <a:r>
              <a:rPr lang="pt-BR" sz="2000" smtClean="0"/>
              <a:t>robô;</a:t>
            </a:r>
            <a:endParaRPr lang="pt-BR" sz="2000"/>
          </a:p>
          <a:p>
            <a:pPr lvl="2"/>
            <a:r>
              <a:rPr lang="pt-BR" sz="2000" smtClean="0"/>
              <a:t>O robô não gasta tempo virando;</a:t>
            </a:r>
            <a:endParaRPr lang="pt-BR" sz="2000"/>
          </a:p>
          <a:p>
            <a:pPr lvl="2"/>
            <a:r>
              <a:rPr lang="pt-BR" sz="2000" smtClean="0"/>
              <a:t>∆</a:t>
            </a:r>
            <a:r>
              <a:rPr lang="pt-BR" sz="2000" i="1" smtClean="0"/>
              <a:t>t</a:t>
            </a:r>
            <a:r>
              <a:rPr lang="it-IT" sz="2000" i="1" baseline="-25000" smtClean="0"/>
              <a:t>i</a:t>
            </a:r>
            <a:r>
              <a:rPr lang="pt-BR" sz="2000" smtClean="0"/>
              <a:t> </a:t>
            </a:r>
            <a:r>
              <a:rPr lang="pt-BR" sz="2000"/>
              <a:t>o</a:t>
            </a:r>
            <a:r>
              <a:rPr lang="pt-BR" sz="2000" smtClean="0"/>
              <a:t> </a:t>
            </a:r>
            <a:r>
              <a:rPr lang="pt-BR" sz="2000"/>
              <a:t>tempo para sair da sala </a:t>
            </a:r>
            <a:r>
              <a:rPr lang="pt-BR" sz="2000" i="1"/>
              <a:t>i</a:t>
            </a:r>
            <a:r>
              <a:rPr lang="pt-BR" sz="2000"/>
              <a:t> </a:t>
            </a:r>
            <a:r>
              <a:rPr lang="pt-BR" sz="2000" smtClean="0"/>
              <a:t>e</a:t>
            </a:r>
          </a:p>
          <a:p>
            <a:pPr lvl="2">
              <a:buNone/>
            </a:pPr>
            <a:r>
              <a:rPr lang="pt-BR" sz="2000" smtClean="0"/>
              <a:t> </a:t>
            </a:r>
            <a:r>
              <a:rPr lang="pt-BR" sz="2000"/>
              <a:t>chegar na sala </a:t>
            </a:r>
            <a:r>
              <a:rPr lang="pt-BR" sz="2000" i="1"/>
              <a:t>i</a:t>
            </a:r>
            <a:r>
              <a:rPr lang="pt-BR" sz="2000"/>
              <a:t> + 1</a:t>
            </a:r>
            <a:endParaRPr lang="pt-BR" sz="2000" smtClean="0"/>
          </a:p>
        </p:txBody>
      </p:sp>
      <p:pic>
        <p:nvPicPr>
          <p:cNvPr id="4" name="Imagem 3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2857496"/>
            <a:ext cx="2742203" cy="2402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Metodologia</a:t>
            </a:r>
          </a:p>
          <a:p>
            <a:pPr lvl="1"/>
            <a:r>
              <a:rPr lang="pt-BR" smtClean="0"/>
              <a:t>Possível solução </a:t>
            </a:r>
            <a:r>
              <a:rPr lang="pt-BR" sz="1600" smtClean="0"/>
              <a:t>(baseado no critério do gráfico de urgência total)</a:t>
            </a:r>
          </a:p>
          <a:p>
            <a:pPr lvl="1"/>
            <a:endParaRPr lang="pt-BR" sz="300" smtClean="0"/>
          </a:p>
          <a:p>
            <a:pPr lvl="2"/>
            <a:r>
              <a:rPr lang="pt-BR" smtClean="0"/>
              <a:t>∆</a:t>
            </a:r>
            <a:r>
              <a:rPr lang="pt-BR" i="1" smtClean="0"/>
              <a:t>t</a:t>
            </a:r>
            <a:r>
              <a:rPr lang="it-IT" i="1" baseline="-25000" smtClean="0"/>
              <a:t>i </a:t>
            </a:r>
            <a:r>
              <a:rPr lang="pt-BR" smtClean="0"/>
              <a:t> = constante →              = constante;</a:t>
            </a:r>
          </a:p>
          <a:p>
            <a:pPr lvl="2"/>
            <a:endParaRPr lang="pt-BR" sz="1100" smtClean="0"/>
          </a:p>
          <a:p>
            <a:pPr lvl="2"/>
            <a:r>
              <a:rPr lang="pt-BR" smtClean="0"/>
              <a:t>Tempo para revisitar cada sala </a:t>
            </a:r>
            <a:r>
              <a:rPr lang="pt-BR" i="1" smtClean="0"/>
              <a:t>T </a:t>
            </a:r>
            <a:r>
              <a:rPr lang="pt-BR" smtClean="0"/>
              <a:t>= constante;</a:t>
            </a:r>
          </a:p>
          <a:p>
            <a:pPr lvl="3"/>
            <a:r>
              <a:rPr lang="pt-BR" sz="1800" smtClean="0"/>
              <a:t>Não é interessante</a:t>
            </a:r>
          </a:p>
          <a:p>
            <a:pPr lvl="2"/>
            <a:r>
              <a:rPr lang="pt-BR" smtClean="0"/>
              <a:t>Revisitar as salas antes do fim do ciclo</a:t>
            </a:r>
          </a:p>
          <a:p>
            <a:pPr lvl="2"/>
            <a:endParaRPr lang="pt-BR" sz="1100"/>
          </a:p>
          <a:p>
            <a:pPr lvl="2">
              <a:buNone/>
            </a:pPr>
            <a:r>
              <a:rPr lang="pt-BR" smtClean="0"/>
              <a:t>                      = constante</a:t>
            </a:r>
            <a:endParaRPr lang="pt-BR"/>
          </a:p>
        </p:txBody>
      </p:sp>
      <p:pic>
        <p:nvPicPr>
          <p:cNvPr id="5" name="Imagem 4" descr="sum_delta_ti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2714620"/>
            <a:ext cx="762000" cy="647700"/>
          </a:xfrm>
          <a:prstGeom prst="rect">
            <a:avLst/>
          </a:prstGeom>
        </p:spPr>
      </p:pic>
      <p:pic>
        <p:nvPicPr>
          <p:cNvPr id="6" name="Imagem 5" descr="sum_delta_ti_n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4857760"/>
            <a:ext cx="762000" cy="64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Metodologia</a:t>
            </a:r>
          </a:p>
          <a:p>
            <a:pPr lvl="1"/>
            <a:r>
              <a:rPr lang="pt-BR" smtClean="0"/>
              <a:t>Possível solução </a:t>
            </a:r>
            <a:r>
              <a:rPr lang="pt-BR" sz="1600" smtClean="0"/>
              <a:t>(baseado no caixeiro-viajante)</a:t>
            </a:r>
            <a:endParaRPr lang="pt-BR" smtClean="0"/>
          </a:p>
          <a:p>
            <a:pPr lvl="2"/>
            <a:r>
              <a:rPr lang="pt-BR" sz="2000" smtClean="0"/>
              <a:t>Usar as fórmulas do caixeiro </a:t>
            </a:r>
          </a:p>
          <a:p>
            <a:pPr lvl="2">
              <a:buNone/>
            </a:pPr>
            <a:r>
              <a:rPr lang="pt-BR" sz="2000" smtClean="0"/>
              <a:t>viajante para fundamentar a solução.</a:t>
            </a:r>
          </a:p>
          <a:p>
            <a:pPr lvl="2">
              <a:buNone/>
            </a:pPr>
            <a:endParaRPr lang="pt-BR" sz="2000" smtClean="0"/>
          </a:p>
        </p:txBody>
      </p:sp>
      <p:pic>
        <p:nvPicPr>
          <p:cNvPr id="7" name="Imagem 6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2857496"/>
            <a:ext cx="2742203" cy="2402962"/>
          </a:xfrm>
          <a:prstGeom prst="rect">
            <a:avLst/>
          </a:prstGeom>
        </p:spPr>
      </p:pic>
      <p:pic>
        <p:nvPicPr>
          <p:cNvPr id="5" name="Imagem 4" descr="cv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6" y="3714752"/>
            <a:ext cx="1828800" cy="638175"/>
          </a:xfrm>
          <a:prstGeom prst="rect">
            <a:avLst/>
          </a:prstGeom>
        </p:spPr>
      </p:pic>
      <p:pic>
        <p:nvPicPr>
          <p:cNvPr id="6" name="Imagem 5" descr="cv0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08" y="4714884"/>
            <a:ext cx="29718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parciais</a:t>
            </a:r>
          </a:p>
          <a:p>
            <a:pPr lvl="1"/>
            <a:r>
              <a:rPr lang="pt-BR" smtClean="0"/>
              <a:t>Implementado dois algoritmos</a:t>
            </a:r>
          </a:p>
          <a:p>
            <a:pPr lvl="1"/>
            <a:r>
              <a:rPr lang="pt-BR" smtClean="0"/>
              <a:t>Um mapa</a:t>
            </a:r>
          </a:p>
        </p:txBody>
      </p:sp>
      <p:pic>
        <p:nvPicPr>
          <p:cNvPr id="5" name="Imagem 4" descr="tabela map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2" y="2285992"/>
            <a:ext cx="1647823" cy="4026208"/>
          </a:xfrm>
          <a:prstGeom prst="rect">
            <a:avLst/>
          </a:prstGeom>
        </p:spPr>
      </p:pic>
      <p:pic>
        <p:nvPicPr>
          <p:cNvPr id="6" name="Imagem 5" descr="mapa_re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14686"/>
            <a:ext cx="6553230" cy="3103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parciais</a:t>
            </a:r>
            <a:endParaRPr lang="pt-BR"/>
          </a:p>
        </p:txBody>
      </p:sp>
      <p:pic>
        <p:nvPicPr>
          <p:cNvPr id="4" name="Imagem 3" descr="alg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293415"/>
            <a:ext cx="9001156" cy="2235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parciais</a:t>
            </a:r>
            <a:endParaRPr lang="pt-BR"/>
          </a:p>
        </p:txBody>
      </p:sp>
      <p:pic>
        <p:nvPicPr>
          <p:cNvPr id="5" name="Imagem 4" descr="alg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143116"/>
            <a:ext cx="9001156" cy="4129353"/>
          </a:xfrm>
          <a:prstGeom prst="rect">
            <a:avLst/>
          </a:prstGeom>
        </p:spPr>
      </p:pic>
      <p:pic>
        <p:nvPicPr>
          <p:cNvPr id="6" name="Imagem 5" descr="mapa_rep_sala-sacad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25" y="3214686"/>
            <a:ext cx="2314629" cy="136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parciais</a:t>
            </a:r>
          </a:p>
        </p:txBody>
      </p:sp>
      <p:pic>
        <p:nvPicPr>
          <p:cNvPr id="4" name="Imagem 3" descr="resultado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214554"/>
            <a:ext cx="5921388" cy="3913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Soluções em tempo real?</a:t>
            </a:r>
          </a:p>
          <a:p>
            <a:pPr lvl="1"/>
            <a:r>
              <a:rPr lang="pt-BR" smtClean="0"/>
              <a:t>O robô toma decisões enquanto navega pelo ambiente.</a:t>
            </a:r>
          </a:p>
          <a:p>
            <a:r>
              <a:rPr lang="pt-BR" smtClean="0"/>
              <a:t>Soluções </a:t>
            </a:r>
            <a:r>
              <a:rPr lang="pt-BR" i="1" smtClean="0"/>
              <a:t>offline</a:t>
            </a:r>
            <a:r>
              <a:rPr lang="pt-BR" smtClean="0"/>
              <a:t>?</a:t>
            </a:r>
          </a:p>
          <a:p>
            <a:pPr lvl="1"/>
            <a:r>
              <a:rPr lang="pt-BR" smtClean="0"/>
              <a:t>Antes do robô ser acionado, um ciclo de visitas é calculado e informado ao robô.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Robótica</a:t>
            </a:r>
          </a:p>
          <a:p>
            <a:r>
              <a:rPr lang="pt-BR" smtClean="0"/>
              <a:t>Robótica Móvel</a:t>
            </a:r>
          </a:p>
          <a:p>
            <a:r>
              <a:rPr lang="pt-BR" smtClean="0"/>
              <a:t>Navegação</a:t>
            </a:r>
          </a:p>
          <a:p>
            <a:r>
              <a:rPr lang="pt-BR" smtClean="0"/>
              <a:t>Proposta</a:t>
            </a:r>
            <a:endParaRPr lang="pt-BR"/>
          </a:p>
        </p:txBody>
      </p:sp>
      <p:pic>
        <p:nvPicPr>
          <p:cNvPr id="4" name="Imagem 3" descr="sojourn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4104510"/>
            <a:ext cx="2071702" cy="1934322"/>
          </a:xfrm>
          <a:prstGeom prst="rect">
            <a:avLst/>
          </a:prstGeom>
        </p:spPr>
      </p:pic>
      <p:pic>
        <p:nvPicPr>
          <p:cNvPr id="5" name="Imagem 4" descr="robomow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6" y="4214818"/>
            <a:ext cx="2447925" cy="1834717"/>
          </a:xfrm>
          <a:prstGeom prst="rect">
            <a:avLst/>
          </a:prstGeom>
        </p:spPr>
      </p:pic>
      <p:pic>
        <p:nvPicPr>
          <p:cNvPr id="6" name="Imagem 5" descr="roomb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350" y="4357694"/>
            <a:ext cx="2194068" cy="1704974"/>
          </a:xfrm>
          <a:prstGeom prst="rect">
            <a:avLst/>
          </a:prstGeom>
        </p:spPr>
      </p:pic>
      <p:pic>
        <p:nvPicPr>
          <p:cNvPr id="7" name="Imagem 6" descr="pione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884" y="1428736"/>
            <a:ext cx="1838325" cy="2438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 - Robótica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smtClean="0"/>
              <a:t>Criada para auxiliar ou substituir o homem em:</a:t>
            </a:r>
          </a:p>
          <a:p>
            <a:pPr lvl="1"/>
            <a:r>
              <a:rPr lang="pt-BR" smtClean="0"/>
              <a:t>Ambientes insalubres</a:t>
            </a:r>
          </a:p>
          <a:p>
            <a:pPr lvl="2"/>
            <a:r>
              <a:rPr lang="pt-BR" smtClean="0"/>
              <a:t>Fundo do mar, incêncios, desarmamento de bombas...</a:t>
            </a:r>
          </a:p>
          <a:p>
            <a:pPr lvl="1"/>
            <a:r>
              <a:rPr lang="pt-BR" smtClean="0"/>
              <a:t>Tarefas repetitivas</a:t>
            </a:r>
          </a:p>
          <a:p>
            <a:pPr lvl="2"/>
            <a:r>
              <a:rPr lang="pt-BR" smtClean="0"/>
              <a:t>Linha de produção industrial</a:t>
            </a:r>
          </a:p>
          <a:p>
            <a:pPr lvl="1"/>
            <a:r>
              <a:rPr lang="pt-BR" smtClean="0"/>
              <a:t>Tarefaz que o ser humano não é capaz de executar</a:t>
            </a:r>
          </a:p>
          <a:p>
            <a:pPr lvl="2"/>
            <a:r>
              <a:rPr lang="pt-BR" smtClean="0"/>
              <a:t>Devido à falta de força, velocidade, precisão...</a:t>
            </a:r>
          </a:p>
          <a:p>
            <a:pPr lvl="1"/>
            <a:r>
              <a:rPr lang="pt-BR" smtClean="0"/>
              <a:t>Tarefaz sem valor intelectual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 - Robótica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Inicialmente na Automação Industrial</a:t>
            </a:r>
          </a:p>
          <a:p>
            <a:pPr lvl="1"/>
            <a:r>
              <a:rPr lang="pt-BR" smtClean="0"/>
              <a:t>Desvantagem: Falta de mobilidade</a:t>
            </a:r>
          </a:p>
          <a:p>
            <a:pPr lvl="1"/>
            <a:endParaRPr lang="pt-BR" smtClean="0"/>
          </a:p>
          <a:p>
            <a:r>
              <a:rPr lang="pt-BR" smtClean="0"/>
              <a:t>Robôs Móveis</a:t>
            </a:r>
          </a:p>
          <a:p>
            <a:pPr lvl="1"/>
            <a:r>
              <a:rPr lang="pt-BR" smtClean="0"/>
              <a:t>Capazes de locomoverem-se pela fábrica</a:t>
            </a:r>
          </a:p>
          <a:p>
            <a:pPr lvl="1"/>
            <a:endParaRPr lang="pt-BR" smtClean="0"/>
          </a:p>
          <a:p>
            <a:r>
              <a:rPr lang="pt-BR" smtClean="0"/>
              <a:t>Outras áreas de interesse</a:t>
            </a:r>
          </a:p>
          <a:p>
            <a:pPr lvl="1"/>
            <a:r>
              <a:rPr lang="pt-BR" smtClean="0"/>
              <a:t>Medicina, entretenimento, serviços domésticos...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 – Robótica Móvel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86370" cy="2471742"/>
          </a:xfrm>
        </p:spPr>
        <p:txBody>
          <a:bodyPr/>
          <a:lstStyle/>
          <a:p>
            <a:r>
              <a:rPr lang="pt-BR" smtClean="0"/>
              <a:t>Aplicações</a:t>
            </a:r>
            <a:endParaRPr lang="pt-BR"/>
          </a:p>
        </p:txBody>
      </p:sp>
      <p:pic>
        <p:nvPicPr>
          <p:cNvPr id="4" name="Imagem 3" descr="sojourn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4104510"/>
            <a:ext cx="2071702" cy="1934322"/>
          </a:xfrm>
          <a:prstGeom prst="rect">
            <a:avLst/>
          </a:prstGeom>
        </p:spPr>
      </p:pic>
      <p:pic>
        <p:nvPicPr>
          <p:cNvPr id="5" name="Imagem 4" descr="robomow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6" y="4214818"/>
            <a:ext cx="2447925" cy="1834717"/>
          </a:xfrm>
          <a:prstGeom prst="rect">
            <a:avLst/>
          </a:prstGeom>
        </p:spPr>
      </p:pic>
      <p:pic>
        <p:nvPicPr>
          <p:cNvPr id="6" name="Imagem 5" descr="roomb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350" y="4357694"/>
            <a:ext cx="2194068" cy="1704974"/>
          </a:xfrm>
          <a:prstGeom prst="rect">
            <a:avLst/>
          </a:prstGeom>
        </p:spPr>
      </p:pic>
      <p:pic>
        <p:nvPicPr>
          <p:cNvPr id="7" name="Imagem 6" descr="pione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884" y="1428736"/>
            <a:ext cx="1838325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 - Navegação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Normalmente a principal tarefa.</a:t>
            </a:r>
          </a:p>
          <a:p>
            <a:pPr lvl="1"/>
            <a:r>
              <a:rPr lang="pt-BR" smtClean="0"/>
              <a:t>Localização</a:t>
            </a:r>
          </a:p>
          <a:p>
            <a:pPr lvl="1"/>
            <a:r>
              <a:rPr lang="pt-BR" smtClean="0"/>
              <a:t>Planejamento de caminho</a:t>
            </a:r>
          </a:p>
          <a:p>
            <a:pPr lvl="1"/>
            <a:r>
              <a:rPr lang="pt-BR" smtClean="0"/>
              <a:t>Execução</a:t>
            </a:r>
          </a:p>
          <a:p>
            <a:r>
              <a:rPr lang="pt-BR" smtClean="0"/>
              <a:t>Proposta</a:t>
            </a:r>
          </a:p>
          <a:p>
            <a:pPr lvl="1"/>
            <a:r>
              <a:rPr lang="pt-BR" smtClean="0"/>
              <a:t>Monitorar ambientes internos</a:t>
            </a:r>
          </a:p>
          <a:p>
            <a:pPr lvl="2"/>
            <a:r>
              <a:rPr lang="pt-BR" smtClean="0"/>
              <a:t>Regiões críticas</a:t>
            </a:r>
          </a:p>
          <a:p>
            <a:pPr lvl="2"/>
            <a:r>
              <a:rPr lang="pt-BR" smtClean="0"/>
              <a:t>Prioridade</a:t>
            </a:r>
          </a:p>
          <a:p>
            <a:pPr lvl="2"/>
            <a:r>
              <a:rPr lang="pt-BR" smtClean="0"/>
              <a:t>Grau de urgência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19613"/>
          </a:xfrm>
        </p:spPr>
        <p:txBody>
          <a:bodyPr/>
          <a:lstStyle/>
          <a:p>
            <a:r>
              <a:rPr lang="pt-BR" smtClean="0"/>
              <a:t>Objetivo</a:t>
            </a:r>
          </a:p>
          <a:p>
            <a:pPr lvl="1"/>
            <a:r>
              <a:rPr lang="pt-BR" smtClean="0"/>
              <a:t>Estratégia eficiente para determinar uma seqüência de áreas a serem visitadas em ambientes internos</a:t>
            </a:r>
            <a:endParaRPr lang="pt-BR"/>
          </a:p>
        </p:txBody>
      </p:sp>
      <p:pic>
        <p:nvPicPr>
          <p:cNvPr id="4" name="Imagem 3" descr="dodecaedro_de_hamilt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500174"/>
            <a:ext cx="2902072" cy="3441488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428992" y="5072074"/>
          <a:ext cx="49352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780"/>
                <a:gridCol w="373380"/>
                <a:gridCol w="386080"/>
                <a:gridCol w="373380"/>
                <a:gridCol w="386080"/>
                <a:gridCol w="373380"/>
                <a:gridCol w="373380"/>
                <a:gridCol w="386080"/>
                <a:gridCol w="38608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mtClean="0"/>
                        <a:t>Sala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b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c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d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e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f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g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h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...</a:t>
                      </a:r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mtClean="0"/>
                        <a:t>Prioridade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5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5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...</a:t>
                      </a:r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223250" cy="4519613"/>
          </a:xfrm>
        </p:spPr>
        <p:txBody>
          <a:bodyPr/>
          <a:lstStyle/>
          <a:p>
            <a:r>
              <a:rPr lang="pt-BR" smtClean="0"/>
              <a:t>Critérios de avaliação</a:t>
            </a:r>
          </a:p>
          <a:p>
            <a:pPr lvl="1"/>
            <a:r>
              <a:rPr lang="pt-BR" smtClean="0"/>
              <a:t>Freqüência relativa</a:t>
            </a:r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1"/>
            <a:r>
              <a:rPr lang="pt-BR" smtClean="0"/>
              <a:t>Gráfico de Urgência total</a:t>
            </a:r>
          </a:p>
          <a:p>
            <a:pPr lvl="1">
              <a:buNone/>
            </a:pPr>
            <a:endParaRPr lang="pt-BR"/>
          </a:p>
        </p:txBody>
      </p:sp>
      <p:pic>
        <p:nvPicPr>
          <p:cNvPr id="4" name="Imagem 3" descr="freq_relativ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2714620"/>
            <a:ext cx="1643074" cy="821537"/>
          </a:xfrm>
          <a:prstGeom prst="rect">
            <a:avLst/>
          </a:prstGeom>
        </p:spPr>
      </p:pic>
      <p:pic>
        <p:nvPicPr>
          <p:cNvPr id="5" name="Imagem 4" descr="grau_de_urgenci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54" y="4714884"/>
            <a:ext cx="1905013" cy="357190"/>
          </a:xfrm>
          <a:prstGeom prst="rect">
            <a:avLst/>
          </a:prstGeom>
        </p:spPr>
      </p:pic>
      <p:pic>
        <p:nvPicPr>
          <p:cNvPr id="6" name="Imagem 5" descr="urgencia_total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290" y="4500570"/>
            <a:ext cx="1143008" cy="900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Metodologia</a:t>
            </a:r>
          </a:p>
          <a:p>
            <a:pPr lvl="1"/>
            <a:r>
              <a:rPr lang="pt-BR" smtClean="0"/>
              <a:t>Mapa topológico</a:t>
            </a:r>
          </a:p>
          <a:p>
            <a:pPr lvl="2"/>
            <a:r>
              <a:rPr lang="pt-BR" smtClean="0"/>
              <a:t>Diagrama de Voronoi</a:t>
            </a:r>
          </a:p>
          <a:p>
            <a:pPr lvl="2"/>
            <a:r>
              <a:rPr lang="pt-BR" smtClean="0"/>
              <a:t>Dijkstra</a:t>
            </a:r>
          </a:p>
          <a:p>
            <a:pPr lvl="2"/>
            <a:endParaRPr lang="pt-BR" smtClean="0"/>
          </a:p>
          <a:p>
            <a:pPr lvl="1"/>
            <a:r>
              <a:rPr lang="pt-BR" smtClean="0"/>
              <a:t>Grafo auxiliar</a:t>
            </a:r>
          </a:p>
          <a:p>
            <a:pPr lvl="2"/>
            <a:r>
              <a:rPr lang="pt-BR" smtClean="0"/>
              <a:t>Somenta Salas</a:t>
            </a:r>
          </a:p>
          <a:p>
            <a:pPr lvl="2"/>
            <a:r>
              <a:rPr lang="pt-BR" smtClean="0"/>
              <a:t>Grafo Completo</a:t>
            </a:r>
            <a:endParaRPr lang="pt-BR"/>
          </a:p>
        </p:txBody>
      </p:sp>
      <p:pic>
        <p:nvPicPr>
          <p:cNvPr id="4" name="Imagem 3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00438"/>
            <a:ext cx="3538539" cy="2402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399</Words>
  <PresentationFormat>Apresentação na tela (4:3)</PresentationFormat>
  <Paragraphs>134</Paragraphs>
  <Slides>17</Slides>
  <Notes>17</Notes>
  <HiddenSlides>1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Tema do Office</vt:lpstr>
      <vt:lpstr>Tema do Office</vt:lpstr>
      <vt:lpstr>Navegação e Monitoramento de Ambientes Internos Utilizando Robôs Móveis </vt:lpstr>
      <vt:lpstr>Introdução</vt:lpstr>
      <vt:lpstr>Introdução - Robótica</vt:lpstr>
      <vt:lpstr>Introdução - Robótica</vt:lpstr>
      <vt:lpstr>Introdução – Robótica Móvel</vt:lpstr>
      <vt:lpstr>Introdução - Navegação</vt:lpstr>
      <vt:lpstr>Projeto </vt:lpstr>
      <vt:lpstr>Projeto</vt:lpstr>
      <vt:lpstr>Projeto </vt:lpstr>
      <vt:lpstr>Projeto </vt:lpstr>
      <vt:lpstr>Projeto </vt:lpstr>
      <vt:lpstr>Projeto </vt:lpstr>
      <vt:lpstr>Projeto</vt:lpstr>
      <vt:lpstr>Projeto</vt:lpstr>
      <vt:lpstr>Projeto</vt:lpstr>
      <vt:lpstr>Projeto</vt:lpstr>
      <vt:lpstr>Considerações finais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Neo Malkovitch</dc:creator>
  <cp:lastModifiedBy>Heitor Luis  Polidoro </cp:lastModifiedBy>
  <cp:revision>8</cp:revision>
  <dcterms:modified xsi:type="dcterms:W3CDTF">2009-03-11T19:22:45Z</dcterms:modified>
</cp:coreProperties>
</file>