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30"/>
  </p:notesMasterIdLst>
  <p:handoutMasterIdLst>
    <p:handoutMasterId r:id="rId31"/>
  </p:handoutMasterIdLst>
  <p:sldIdLst>
    <p:sldId id="256" r:id="rId3"/>
    <p:sldId id="311" r:id="rId4"/>
    <p:sldId id="295" r:id="rId5"/>
    <p:sldId id="297" r:id="rId6"/>
    <p:sldId id="296" r:id="rId7"/>
    <p:sldId id="298" r:id="rId8"/>
    <p:sldId id="299" r:id="rId9"/>
    <p:sldId id="302" r:id="rId10"/>
    <p:sldId id="304" r:id="rId11"/>
    <p:sldId id="303" r:id="rId12"/>
    <p:sldId id="305" r:id="rId13"/>
    <p:sldId id="308" r:id="rId14"/>
    <p:sldId id="307" r:id="rId15"/>
    <p:sldId id="309" r:id="rId16"/>
    <p:sldId id="310" r:id="rId17"/>
    <p:sldId id="301" r:id="rId18"/>
    <p:sldId id="300" r:id="rId19"/>
    <p:sldId id="283" r:id="rId20"/>
    <p:sldId id="284" r:id="rId21"/>
    <p:sldId id="285" r:id="rId22"/>
    <p:sldId id="286" r:id="rId23"/>
    <p:sldId id="287" r:id="rId24"/>
    <p:sldId id="288" r:id="rId25"/>
    <p:sldId id="293" r:id="rId26"/>
    <p:sldId id="294" r:id="rId27"/>
    <p:sldId id="291" r:id="rId28"/>
    <p:sldId id="292" r:id="rId2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82" autoAdjust="0"/>
    <p:restoredTop sz="97135" autoAdjust="0"/>
  </p:normalViewPr>
  <p:slideViewPr>
    <p:cSldViewPr>
      <p:cViewPr varScale="1">
        <p:scale>
          <a:sx n="93" d="100"/>
          <a:sy n="93" d="100"/>
        </p:scale>
        <p:origin x="-8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135E-E75A-4093-B747-6CD3BA9E37A5}" type="datetimeFigureOut">
              <a:rPr lang="pt-BR" smtClean="0"/>
              <a:pPr/>
              <a:t>13/3/2009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0A9D-86D0-4B9C-9C13-1268201F2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DF92680C-B850-4000-9DFE-8BD8A3C7E02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69810-8C19-46B7-82E2-C96C02CBBA79}" type="slidenum">
              <a:rPr lang="en-US"/>
              <a:pPr/>
              <a:t>1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8451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51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349500"/>
            <a:ext cx="7766050" cy="14636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68413"/>
            <a:ext cx="9144000" cy="51133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87313" y="6446838"/>
            <a:ext cx="7834312" cy="325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7999413" y="6410325"/>
            <a:ext cx="1114425" cy="407988"/>
            <a:chOff x="5039" y="4038"/>
            <a:chExt cx="702" cy="257"/>
          </a:xfrm>
        </p:grpSpPr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5039" y="4038"/>
              <a:ext cx="702" cy="257"/>
              <a:chOff x="5039" y="4038"/>
              <a:chExt cx="702" cy="257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5039" y="4038"/>
                <a:ext cx="703" cy="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5061" y="4062"/>
                <a:ext cx="673" cy="20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063" y="4068"/>
              <a:ext cx="643" cy="2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 userDrawn="1"/>
        </p:nvSpPr>
        <p:spPr>
          <a:xfrm>
            <a:off x="7286645" y="6409329"/>
            <a:ext cx="66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94FC709-9F4C-4A03-AEE4-EC7A946C04FD}" type="slidenum">
              <a:rPr lang="pt-BR" smtClean="0">
                <a:solidFill>
                  <a:schemeClr val="tx1"/>
                </a:solidFill>
              </a:rPr>
              <a:pPr algn="r"/>
              <a:t>‹nº›</a:t>
            </a:fld>
            <a:endParaRPr lang="pt-BR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  <p:sldLayoutId id="2147483675" r:id="rId14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349500"/>
            <a:ext cx="7766050" cy="146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51274" y="692150"/>
            <a:ext cx="4864129" cy="1025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>
                <a:solidFill>
                  <a:srgbClr val="FFFFFF"/>
                </a:solidFill>
              </a:rPr>
              <a:t>Laboratório de Robótica </a:t>
            </a:r>
            <a:r>
              <a:rPr lang="pt-BR" sz="2400" b="1" smtClean="0">
                <a:solidFill>
                  <a:srgbClr val="FFFFFF"/>
                </a:solidFill>
              </a:rPr>
              <a:t>Móvel</a:t>
            </a:r>
          </a:p>
          <a:p>
            <a:pPr>
              <a:spcBef>
                <a:spcPts val="1500"/>
              </a:spcBef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 smtClean="0">
                <a:solidFill>
                  <a:srgbClr val="FFFFFF"/>
                </a:solidFill>
              </a:rPr>
              <a:t>http://www.icmc.usp.br/~lrm/</a:t>
            </a:r>
            <a:endParaRPr lang="pt-BR" sz="2400" b="1">
              <a:solidFill>
                <a:srgbClr val="FFFFFF"/>
              </a:solidFill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331913" y="765175"/>
            <a:ext cx="2046287" cy="750888"/>
            <a:chOff x="839" y="482"/>
            <a:chExt cx="1289" cy="473"/>
          </a:xfrm>
        </p:grpSpPr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839" y="482"/>
              <a:ext cx="1289" cy="473"/>
              <a:chOff x="839" y="482"/>
              <a:chExt cx="1289" cy="473"/>
            </a:xfrm>
          </p:grpSpPr>
          <p:sp>
            <p:nvSpPr>
              <p:cNvPr id="2054" name="AutoShape 6"/>
              <p:cNvSpPr>
                <a:spLocks noChangeArrowheads="1"/>
              </p:cNvSpPr>
              <p:nvPr/>
            </p:nvSpPr>
            <p:spPr bwMode="auto">
              <a:xfrm>
                <a:off x="839" y="482"/>
                <a:ext cx="1290" cy="47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879" y="527"/>
                <a:ext cx="1235" cy="3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884" y="538"/>
              <a:ext cx="1180" cy="3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gif"/><Relationship Id="rId4" Type="http://schemas.openxmlformats.org/officeDocument/2006/relationships/image" Target="../media/image29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24075" y="5300663"/>
            <a:ext cx="648017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i="1">
                <a:solidFill>
                  <a:srgbClr val="000000"/>
                </a:solidFill>
              </a:rPr>
              <a:t>Heitor Luis Polidoro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>
                <a:solidFill>
                  <a:srgbClr val="000000"/>
                </a:solidFill>
              </a:rPr>
              <a:t>Supervisor: Dr. Denis Fernando Wolf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133600"/>
            <a:ext cx="7773987" cy="1755775"/>
          </a:xfrm>
          <a:ln/>
        </p:spPr>
        <p:txBody>
          <a:bodyPr/>
          <a:lstStyle/>
          <a:p>
            <a:pPr algn="ctr"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>
                <a:solidFill>
                  <a:srgbClr val="000000"/>
                </a:solidFill>
              </a:rPr>
              <a:t>Navegação e Monitoramento de Ambientes Internos Utilizando Robôs Móveis</a:t>
            </a:r>
            <a:r>
              <a:rPr lang="en-US" sz="36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Aplicações</a:t>
            </a:r>
            <a:r>
              <a:rPr lang="pt-BR" smtClean="0"/>
              <a:t>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smtClean="0"/>
              <a:t>Segurança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1928802"/>
            <a:ext cx="1712794" cy="2499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2500306"/>
            <a:ext cx="4357717" cy="34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Aplicações</a:t>
            </a:r>
            <a:r>
              <a:rPr lang="pt-BR" smtClean="0"/>
              <a:t>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smtClean="0"/>
              <a:t>Monitoramento</a:t>
            </a:r>
          </a:p>
          <a:p>
            <a:pPr lvl="1"/>
            <a:r>
              <a:rPr lang="pt-BR" smtClean="0"/>
              <a:t>Climatização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86" y="1357297"/>
            <a:ext cx="4170305" cy="4945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3000372"/>
            <a:ext cx="1223315" cy="3128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Aplicações</a:t>
            </a:r>
            <a:r>
              <a:rPr lang="pt-BR" smtClean="0"/>
              <a:t>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19613"/>
          </a:xfrm>
        </p:spPr>
        <p:txBody>
          <a:bodyPr/>
          <a:lstStyle/>
          <a:p>
            <a:r>
              <a:rPr lang="pt-BR" smtClean="0"/>
              <a:t>Jardinagem (em desenvolvimento pelo MIT)</a:t>
            </a:r>
          </a:p>
          <a:p>
            <a:pPr lvl="1"/>
            <a:r>
              <a:rPr lang="pt-BR" smtClean="0"/>
              <a:t>Regagem</a:t>
            </a:r>
          </a:p>
          <a:p>
            <a:pPr lvl="1"/>
            <a:r>
              <a:rPr lang="pt-BR" smtClean="0"/>
              <a:t>Colheita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2428868"/>
            <a:ext cx="4170305" cy="2777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drg_03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3479800" cy="290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Relacionados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19613"/>
          </a:xfrm>
        </p:spPr>
        <p:txBody>
          <a:bodyPr/>
          <a:lstStyle/>
          <a:p>
            <a:endParaRPr lang="pt-BR" smtClean="0"/>
          </a:p>
          <a:p>
            <a:r>
              <a:rPr lang="pt-BR" smtClean="0"/>
              <a:t>Caixeiro-Viajante</a:t>
            </a:r>
          </a:p>
          <a:p>
            <a:endParaRPr lang="pt-BR" smtClean="0"/>
          </a:p>
          <a:p>
            <a:r>
              <a:rPr lang="pt-BR" smtClean="0"/>
              <a:t>Roteamento de Veículos (VRP)</a:t>
            </a:r>
            <a:endParaRPr lang="pt-BR" smtClean="0"/>
          </a:p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Caixeiro Viajante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19613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Roteamento de Veículos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19613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Mapas</a:t>
            </a:r>
          </a:p>
          <a:p>
            <a:pPr lvl="1"/>
            <a:r>
              <a:rPr lang="pt-BR" smtClean="0"/>
              <a:t>Mapas Topológicos</a:t>
            </a:r>
          </a:p>
          <a:p>
            <a:r>
              <a:rPr lang="pt-BR" smtClean="0"/>
              <a:t>Buscas em grafo</a:t>
            </a:r>
          </a:p>
          <a:p>
            <a:pPr lvl="1"/>
            <a:r>
              <a:rPr lang="pt-BR" smtClean="0"/>
              <a:t>Menor caminho</a:t>
            </a:r>
          </a:p>
          <a:p>
            <a:r>
              <a:rPr lang="pt-BR" smtClean="0"/>
              <a:t>Desvio de osbstáculos</a:t>
            </a:r>
          </a:p>
          <a:p>
            <a:pPr lvl="1"/>
            <a:r>
              <a:rPr lang="pt-BR" i="1" smtClean="0"/>
              <a:t>Vector Field Histogram </a:t>
            </a:r>
            <a:r>
              <a:rPr lang="pt-BR" smtClean="0"/>
              <a:t>(</a:t>
            </a:r>
            <a:r>
              <a:rPr lang="pt-BR" smtClean="0"/>
              <a:t>VFH)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9" descr="mapa_and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57884" y="1643050"/>
            <a:ext cx="2641600" cy="264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z="4000" b="1" smtClean="0"/>
              <a:t>Novo</a:t>
            </a:r>
            <a:endParaRPr lang="pt-BR" sz="4000" b="1" smtClean="0"/>
          </a:p>
          <a:p>
            <a:endParaRPr lang="pt-BR" sz="4000" b="1" smtClean="0"/>
          </a:p>
          <a:p>
            <a:r>
              <a:rPr lang="pt-BR" sz="4000" b="1" smtClean="0"/>
              <a:t>=========================</a:t>
            </a:r>
          </a:p>
          <a:p>
            <a:endParaRPr lang="pt-BR" sz="4000" b="1" smtClean="0"/>
          </a:p>
          <a:p>
            <a:r>
              <a:rPr lang="pt-BR" sz="4000" b="1" smtClean="0"/>
              <a:t>Velho</a:t>
            </a:r>
            <a:endParaRPr lang="pt-BR" sz="4000" b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223250" cy="4519613"/>
          </a:xfrm>
        </p:spPr>
        <p:txBody>
          <a:bodyPr/>
          <a:lstStyle/>
          <a:p>
            <a:r>
              <a:rPr lang="pt-BR" smtClean="0"/>
              <a:t>Critérios de avaliação</a:t>
            </a:r>
          </a:p>
          <a:p>
            <a:pPr lvl="1"/>
            <a:r>
              <a:rPr lang="pt-BR" smtClean="0"/>
              <a:t>Freqüência relativa</a:t>
            </a:r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/>
            <a:r>
              <a:rPr lang="pt-BR" smtClean="0"/>
              <a:t>Gráfico de Urgência total</a:t>
            </a:r>
          </a:p>
          <a:p>
            <a:pPr lvl="1">
              <a:buNone/>
            </a:pPr>
            <a:endParaRPr lang="pt-BR"/>
          </a:p>
        </p:txBody>
      </p:sp>
      <p:pic>
        <p:nvPicPr>
          <p:cNvPr id="4" name="Imagem 3" descr="freq_relativ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2714620"/>
            <a:ext cx="1643074" cy="821537"/>
          </a:xfrm>
          <a:prstGeom prst="rect">
            <a:avLst/>
          </a:prstGeom>
        </p:spPr>
      </p:pic>
      <p:pic>
        <p:nvPicPr>
          <p:cNvPr id="5" name="Imagem 4" descr="grau_de_urgenci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54" y="4714884"/>
            <a:ext cx="1905013" cy="357190"/>
          </a:xfrm>
          <a:prstGeom prst="rect">
            <a:avLst/>
          </a:prstGeom>
        </p:spPr>
      </p:pic>
      <p:pic>
        <p:nvPicPr>
          <p:cNvPr id="6" name="Imagem 5" descr="urgencia_total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90" y="4500570"/>
            <a:ext cx="1143008" cy="900119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Metodologia</a:t>
            </a:r>
          </a:p>
          <a:p>
            <a:pPr lvl="1"/>
            <a:r>
              <a:rPr lang="pt-BR" smtClean="0"/>
              <a:t>Mapa topológico</a:t>
            </a:r>
          </a:p>
          <a:p>
            <a:pPr lvl="2"/>
            <a:r>
              <a:rPr lang="pt-BR" smtClean="0"/>
              <a:t>Diagrama de Voronoi</a:t>
            </a:r>
          </a:p>
          <a:p>
            <a:pPr lvl="2"/>
            <a:r>
              <a:rPr lang="pt-BR" smtClean="0"/>
              <a:t>Dijkstra</a:t>
            </a:r>
          </a:p>
          <a:p>
            <a:pPr lvl="2"/>
            <a:endParaRPr lang="pt-BR" smtClean="0"/>
          </a:p>
          <a:p>
            <a:pPr lvl="1"/>
            <a:r>
              <a:rPr lang="pt-BR" smtClean="0"/>
              <a:t>Grafo auxiliar</a:t>
            </a:r>
          </a:p>
          <a:p>
            <a:pPr lvl="2"/>
            <a:r>
              <a:rPr lang="pt-BR" smtClean="0"/>
              <a:t>Somenta Salas</a:t>
            </a:r>
          </a:p>
          <a:p>
            <a:pPr lvl="2"/>
            <a:r>
              <a:rPr lang="pt-BR" smtClean="0"/>
              <a:t>Grafo Completo</a:t>
            </a:r>
            <a:endParaRPr lang="pt-BR"/>
          </a:p>
        </p:txBody>
      </p:sp>
      <p:pic>
        <p:nvPicPr>
          <p:cNvPr id="4" name="Imagem 3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00438"/>
            <a:ext cx="3538539" cy="2402962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Sumário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  <a:p>
            <a:r>
              <a:rPr lang="pt-BR" smtClean="0"/>
              <a:t>Projeto</a:t>
            </a:r>
          </a:p>
          <a:p>
            <a:r>
              <a:rPr lang="pt-BR" smtClean="0"/>
              <a:t>Aplicações</a:t>
            </a:r>
          </a:p>
          <a:p>
            <a:r>
              <a:rPr lang="pt-BR" smtClean="0"/>
              <a:t>Problemas Relacionados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Metodologia</a:t>
            </a:r>
          </a:p>
          <a:p>
            <a:pPr lvl="1"/>
            <a:r>
              <a:rPr lang="pt-BR" smtClean="0"/>
              <a:t>Possível solução </a:t>
            </a:r>
            <a:r>
              <a:rPr lang="pt-BR" sz="1600" smtClean="0"/>
              <a:t>(baseado no critério do gráfico de urgência total)</a:t>
            </a:r>
          </a:p>
          <a:p>
            <a:pPr lvl="2"/>
            <a:r>
              <a:rPr lang="pt-BR" sz="2000" smtClean="0"/>
              <a:t>Um </a:t>
            </a:r>
            <a:r>
              <a:rPr lang="pt-BR" sz="2000"/>
              <a:t>ambiente com </a:t>
            </a:r>
            <a:r>
              <a:rPr lang="pt-BR" sz="2000" i="1"/>
              <a:t>S</a:t>
            </a:r>
            <a:r>
              <a:rPr lang="pt-BR" sz="2000"/>
              <a:t> salas;</a:t>
            </a:r>
          </a:p>
          <a:p>
            <a:pPr lvl="2"/>
            <a:r>
              <a:rPr lang="pt-BR" sz="2000" smtClean="0"/>
              <a:t>Um </a:t>
            </a:r>
            <a:r>
              <a:rPr lang="pt-BR" sz="2000"/>
              <a:t>ciclo hamiltoniano </a:t>
            </a:r>
            <a:r>
              <a:rPr lang="pt-BR" sz="2000" i="1"/>
              <a:t>C</a:t>
            </a:r>
            <a:r>
              <a:rPr lang="pt-BR" sz="2000"/>
              <a:t> </a:t>
            </a:r>
            <a:r>
              <a:rPr lang="pt-BR" sz="2000" smtClean="0"/>
              <a:t>qualquer</a:t>
            </a:r>
            <a:r>
              <a:rPr lang="pt-BR" sz="2000"/>
              <a:t>;</a:t>
            </a:r>
          </a:p>
          <a:p>
            <a:pPr lvl="2"/>
            <a:r>
              <a:rPr lang="it-IT" sz="2000" i="1" smtClean="0"/>
              <a:t>C</a:t>
            </a:r>
            <a:r>
              <a:rPr lang="it-IT" sz="2000" i="1" baseline="-25000" smtClean="0"/>
              <a:t>i</a:t>
            </a:r>
            <a:r>
              <a:rPr lang="it-IT" sz="2000" smtClean="0"/>
              <a:t> é </a:t>
            </a:r>
            <a:r>
              <a:rPr lang="it-IT" sz="2000"/>
              <a:t>a </a:t>
            </a:r>
            <a:r>
              <a:rPr lang="it-IT" sz="2000" smtClean="0"/>
              <a:t>i-ésima </a:t>
            </a:r>
            <a:r>
              <a:rPr lang="it-IT" sz="2000"/>
              <a:t>sala visitada no ciclo;</a:t>
            </a:r>
          </a:p>
          <a:p>
            <a:pPr lvl="2"/>
            <a:r>
              <a:rPr lang="pt-BR" sz="2000" smtClean="0"/>
              <a:t>Uma </a:t>
            </a:r>
            <a:r>
              <a:rPr lang="pt-BR" sz="2000"/>
              <a:t>velocidade constante do </a:t>
            </a:r>
            <a:r>
              <a:rPr lang="pt-BR" sz="2000" smtClean="0"/>
              <a:t>robô;</a:t>
            </a:r>
            <a:endParaRPr lang="pt-BR" sz="2000"/>
          </a:p>
          <a:p>
            <a:pPr lvl="2"/>
            <a:r>
              <a:rPr lang="pt-BR" sz="2000" smtClean="0"/>
              <a:t>O robô não gasta tempo virando;</a:t>
            </a:r>
            <a:endParaRPr lang="pt-BR" sz="2000"/>
          </a:p>
          <a:p>
            <a:pPr lvl="2"/>
            <a:r>
              <a:rPr lang="pt-BR" sz="2000" smtClean="0"/>
              <a:t>∆</a:t>
            </a:r>
            <a:r>
              <a:rPr lang="pt-BR" sz="2000" i="1" smtClean="0"/>
              <a:t>t</a:t>
            </a:r>
            <a:r>
              <a:rPr lang="it-IT" sz="2000" i="1" baseline="-25000" smtClean="0"/>
              <a:t>i</a:t>
            </a:r>
            <a:r>
              <a:rPr lang="pt-BR" sz="2000" smtClean="0"/>
              <a:t> </a:t>
            </a:r>
            <a:r>
              <a:rPr lang="pt-BR" sz="2000"/>
              <a:t>o</a:t>
            </a:r>
            <a:r>
              <a:rPr lang="pt-BR" sz="2000" smtClean="0"/>
              <a:t> </a:t>
            </a:r>
            <a:r>
              <a:rPr lang="pt-BR" sz="2000"/>
              <a:t>tempo para sair da sala </a:t>
            </a:r>
            <a:r>
              <a:rPr lang="pt-BR" sz="2000" i="1"/>
              <a:t>i</a:t>
            </a:r>
            <a:r>
              <a:rPr lang="pt-BR" sz="2000"/>
              <a:t> </a:t>
            </a:r>
            <a:r>
              <a:rPr lang="pt-BR" sz="2000" smtClean="0"/>
              <a:t>e</a:t>
            </a:r>
          </a:p>
          <a:p>
            <a:pPr lvl="2">
              <a:buNone/>
            </a:pPr>
            <a:r>
              <a:rPr lang="pt-BR" sz="2000" smtClean="0"/>
              <a:t> </a:t>
            </a:r>
            <a:r>
              <a:rPr lang="pt-BR" sz="2000"/>
              <a:t>chegar na sala </a:t>
            </a:r>
            <a:r>
              <a:rPr lang="pt-BR" sz="2000" i="1"/>
              <a:t>i</a:t>
            </a:r>
            <a:r>
              <a:rPr lang="pt-BR" sz="2000"/>
              <a:t> + 1</a:t>
            </a:r>
            <a:endParaRPr lang="pt-BR" sz="2000" smtClean="0"/>
          </a:p>
        </p:txBody>
      </p:sp>
      <p:pic>
        <p:nvPicPr>
          <p:cNvPr id="4" name="Imagem 3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2857496"/>
            <a:ext cx="2742203" cy="2402962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Metodologia</a:t>
            </a:r>
          </a:p>
          <a:p>
            <a:pPr lvl="1"/>
            <a:r>
              <a:rPr lang="pt-BR" smtClean="0"/>
              <a:t>Possível solução </a:t>
            </a:r>
            <a:r>
              <a:rPr lang="pt-BR" sz="1600" smtClean="0"/>
              <a:t>(baseado no critério do gráfico de urgência total)</a:t>
            </a:r>
          </a:p>
          <a:p>
            <a:pPr lvl="1"/>
            <a:endParaRPr lang="pt-BR" sz="300" smtClean="0"/>
          </a:p>
          <a:p>
            <a:pPr lvl="2"/>
            <a:r>
              <a:rPr lang="pt-BR" smtClean="0"/>
              <a:t>∆</a:t>
            </a:r>
            <a:r>
              <a:rPr lang="pt-BR" i="1" smtClean="0"/>
              <a:t>t</a:t>
            </a:r>
            <a:r>
              <a:rPr lang="it-IT" i="1" baseline="-25000" smtClean="0"/>
              <a:t>i </a:t>
            </a:r>
            <a:r>
              <a:rPr lang="pt-BR" smtClean="0"/>
              <a:t> = constante →              = constante;</a:t>
            </a:r>
          </a:p>
          <a:p>
            <a:pPr lvl="2"/>
            <a:endParaRPr lang="pt-BR" sz="1100" smtClean="0"/>
          </a:p>
          <a:p>
            <a:pPr lvl="2"/>
            <a:r>
              <a:rPr lang="pt-BR" smtClean="0"/>
              <a:t>Tempo para revisitar cada sala </a:t>
            </a:r>
            <a:r>
              <a:rPr lang="pt-BR" i="1" smtClean="0"/>
              <a:t>T </a:t>
            </a:r>
            <a:r>
              <a:rPr lang="pt-BR" smtClean="0"/>
              <a:t>= constante;</a:t>
            </a:r>
          </a:p>
          <a:p>
            <a:pPr lvl="3"/>
            <a:r>
              <a:rPr lang="pt-BR" sz="1800" smtClean="0"/>
              <a:t>Não é interessante</a:t>
            </a:r>
          </a:p>
          <a:p>
            <a:pPr lvl="2"/>
            <a:r>
              <a:rPr lang="pt-BR" smtClean="0"/>
              <a:t>Revisitar as salas antes do fim do ciclo</a:t>
            </a:r>
          </a:p>
          <a:p>
            <a:pPr lvl="2"/>
            <a:endParaRPr lang="pt-BR" sz="1100"/>
          </a:p>
          <a:p>
            <a:pPr lvl="2">
              <a:buNone/>
            </a:pPr>
            <a:r>
              <a:rPr lang="pt-BR" smtClean="0"/>
              <a:t>                      = constante</a:t>
            </a:r>
            <a:endParaRPr lang="pt-BR"/>
          </a:p>
        </p:txBody>
      </p:sp>
      <p:pic>
        <p:nvPicPr>
          <p:cNvPr id="5" name="Imagem 4" descr="sum_delta_ti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2714620"/>
            <a:ext cx="762000" cy="647700"/>
          </a:xfrm>
          <a:prstGeom prst="rect">
            <a:avLst/>
          </a:prstGeom>
        </p:spPr>
      </p:pic>
      <p:pic>
        <p:nvPicPr>
          <p:cNvPr id="6" name="Imagem 5" descr="sum_delta_ti_n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4857760"/>
            <a:ext cx="762000" cy="647700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Metodologia</a:t>
            </a:r>
          </a:p>
          <a:p>
            <a:pPr lvl="1"/>
            <a:r>
              <a:rPr lang="pt-BR" smtClean="0"/>
              <a:t>Possível solução </a:t>
            </a:r>
            <a:r>
              <a:rPr lang="pt-BR" sz="1600" smtClean="0"/>
              <a:t>(baseado no caixeiro-viajante)</a:t>
            </a:r>
            <a:endParaRPr lang="pt-BR" smtClean="0"/>
          </a:p>
          <a:p>
            <a:pPr lvl="2"/>
            <a:r>
              <a:rPr lang="pt-BR" sz="2000" smtClean="0"/>
              <a:t>Usar as fórmulas do caixeiro </a:t>
            </a:r>
          </a:p>
          <a:p>
            <a:pPr lvl="2">
              <a:buNone/>
            </a:pPr>
            <a:r>
              <a:rPr lang="pt-BR" sz="2000" smtClean="0"/>
              <a:t>viajante para fundamentar a solução.</a:t>
            </a:r>
          </a:p>
          <a:p>
            <a:pPr lvl="2">
              <a:buNone/>
            </a:pPr>
            <a:endParaRPr lang="pt-BR" sz="2000" smtClean="0"/>
          </a:p>
        </p:txBody>
      </p:sp>
      <p:pic>
        <p:nvPicPr>
          <p:cNvPr id="7" name="Imagem 6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2857496"/>
            <a:ext cx="2742203" cy="2402962"/>
          </a:xfrm>
          <a:prstGeom prst="rect">
            <a:avLst/>
          </a:prstGeom>
        </p:spPr>
      </p:pic>
      <p:pic>
        <p:nvPicPr>
          <p:cNvPr id="5" name="Imagem 4" descr="cv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3714752"/>
            <a:ext cx="1828800" cy="638175"/>
          </a:xfrm>
          <a:prstGeom prst="rect">
            <a:avLst/>
          </a:prstGeom>
        </p:spPr>
      </p:pic>
      <p:pic>
        <p:nvPicPr>
          <p:cNvPr id="6" name="Imagem 5" descr="cv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08" y="4714884"/>
            <a:ext cx="2971800" cy="533400"/>
          </a:xfrm>
          <a:prstGeom prst="rect">
            <a:avLst/>
          </a:prstGeom>
        </p:spPr>
      </p:pic>
      <p:sp>
        <p:nvSpPr>
          <p:cNvPr id="8" name="Espaço Reservado para Rodapé 7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</a:p>
          <a:p>
            <a:pPr lvl="1"/>
            <a:r>
              <a:rPr lang="pt-BR" smtClean="0"/>
              <a:t>Implementado dois algoritmos</a:t>
            </a:r>
          </a:p>
          <a:p>
            <a:pPr lvl="1"/>
            <a:r>
              <a:rPr lang="pt-BR" smtClean="0"/>
              <a:t>Um mapa</a:t>
            </a:r>
          </a:p>
        </p:txBody>
      </p:sp>
      <p:pic>
        <p:nvPicPr>
          <p:cNvPr id="5" name="Imagem 4" descr="tabela map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2" y="2285992"/>
            <a:ext cx="1647823" cy="4026208"/>
          </a:xfrm>
          <a:prstGeom prst="rect">
            <a:avLst/>
          </a:prstGeom>
        </p:spPr>
      </p:pic>
      <p:pic>
        <p:nvPicPr>
          <p:cNvPr id="6" name="Imagem 5" descr="mapa_re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6553230" cy="3103201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  <a:endParaRPr lang="pt-BR"/>
          </a:p>
        </p:txBody>
      </p:sp>
      <p:pic>
        <p:nvPicPr>
          <p:cNvPr id="4" name="Imagem 3" descr="alg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293415"/>
            <a:ext cx="9001156" cy="2235691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  <a:endParaRPr lang="pt-BR"/>
          </a:p>
        </p:txBody>
      </p:sp>
      <p:pic>
        <p:nvPicPr>
          <p:cNvPr id="5" name="Imagem 4" descr="alg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143116"/>
            <a:ext cx="9001156" cy="4129353"/>
          </a:xfrm>
          <a:prstGeom prst="rect">
            <a:avLst/>
          </a:prstGeom>
        </p:spPr>
      </p:pic>
      <p:pic>
        <p:nvPicPr>
          <p:cNvPr id="6" name="Imagem 5" descr="mapa_rep_sala-sacad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25" y="3214686"/>
            <a:ext cx="2314629" cy="1368445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</a:p>
        </p:txBody>
      </p:sp>
      <p:pic>
        <p:nvPicPr>
          <p:cNvPr id="4" name="Imagem 3" descr="resultad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214554"/>
            <a:ext cx="5921388" cy="3913667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Considerações finais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Soluções em tempo real?</a:t>
            </a:r>
          </a:p>
          <a:p>
            <a:pPr lvl="1"/>
            <a:r>
              <a:rPr lang="pt-BR" smtClean="0"/>
              <a:t>O robô toma decisões enquanto navega pelo ambiente.</a:t>
            </a:r>
          </a:p>
          <a:p>
            <a:r>
              <a:rPr lang="pt-BR" smtClean="0"/>
              <a:t>Soluções </a:t>
            </a:r>
            <a:r>
              <a:rPr lang="pt-BR" i="1" smtClean="0"/>
              <a:t>offline</a:t>
            </a:r>
            <a:r>
              <a:rPr lang="pt-BR" smtClean="0"/>
              <a:t>?</a:t>
            </a:r>
          </a:p>
          <a:p>
            <a:pPr lvl="1"/>
            <a:r>
              <a:rPr lang="pt-BR" smtClean="0"/>
              <a:t>Antes do robô ser acionado, um ciclo de visitas é calculado e informado ao robô.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 - Robótica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smtClean="0"/>
              <a:t>Criada para auxiliar ou substituir o homem em:</a:t>
            </a:r>
          </a:p>
          <a:p>
            <a:pPr lvl="1"/>
            <a:r>
              <a:rPr lang="pt-BR" smtClean="0"/>
              <a:t>Ambientes insalubres</a:t>
            </a:r>
          </a:p>
          <a:p>
            <a:pPr lvl="2"/>
            <a:r>
              <a:rPr lang="pt-BR" smtClean="0"/>
              <a:t>Fundo do mar, incêncios, desarmamento de bombas...</a:t>
            </a:r>
          </a:p>
          <a:p>
            <a:pPr lvl="1"/>
            <a:r>
              <a:rPr lang="pt-BR" smtClean="0"/>
              <a:t>Tarefas repetitivas</a:t>
            </a:r>
          </a:p>
          <a:p>
            <a:pPr lvl="2"/>
            <a:r>
              <a:rPr lang="pt-BR" smtClean="0"/>
              <a:t>Linha de produção industrial</a:t>
            </a:r>
          </a:p>
          <a:p>
            <a:pPr lvl="1"/>
            <a:r>
              <a:rPr lang="pt-BR" smtClean="0"/>
              <a:t>Tarefaz que o ser humano não é capaz de executar</a:t>
            </a:r>
          </a:p>
          <a:p>
            <a:pPr lvl="2"/>
            <a:r>
              <a:rPr lang="pt-BR" smtClean="0"/>
              <a:t>Devido à falta de força, velocidade, precisão...</a:t>
            </a:r>
          </a:p>
          <a:p>
            <a:pPr lvl="1"/>
            <a:r>
              <a:rPr lang="pt-BR" smtClean="0"/>
              <a:t>Tarefaz sem valor intelectual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 - Robótica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3250" cy="4400568"/>
          </a:xfrm>
        </p:spPr>
        <p:txBody>
          <a:bodyPr/>
          <a:lstStyle/>
          <a:p>
            <a:r>
              <a:rPr lang="pt-BR" smtClean="0"/>
              <a:t>Inicialmente na Automação Industrial</a:t>
            </a:r>
          </a:p>
          <a:p>
            <a:pPr lvl="1"/>
            <a:r>
              <a:rPr lang="pt-BR" smtClean="0"/>
              <a:t>Desvantagem: Falta de mobilidade</a:t>
            </a:r>
          </a:p>
          <a:p>
            <a:r>
              <a:rPr lang="pt-BR" smtClean="0"/>
              <a:t>Robôs Móveis</a:t>
            </a:r>
          </a:p>
          <a:p>
            <a:pPr lvl="1"/>
            <a:r>
              <a:rPr lang="pt-BR" smtClean="0"/>
              <a:t>Capazes de locomoverem-se pela fábrica</a:t>
            </a:r>
          </a:p>
          <a:p>
            <a:r>
              <a:rPr lang="pt-BR" smtClean="0"/>
              <a:t>Navegação</a:t>
            </a:r>
          </a:p>
          <a:p>
            <a:pPr lvl="1"/>
            <a:r>
              <a:rPr lang="pt-BR" smtClean="0"/>
              <a:t>Normalmente a principal tarefa.</a:t>
            </a:r>
          </a:p>
          <a:p>
            <a:pPr lvl="1"/>
            <a:r>
              <a:rPr lang="pt-BR" smtClean="0"/>
              <a:t>Localização</a:t>
            </a:r>
          </a:p>
          <a:p>
            <a:pPr lvl="1"/>
            <a:r>
              <a:rPr lang="pt-BR" smtClean="0"/>
              <a:t>Planejamento de caminho</a:t>
            </a:r>
          </a:p>
          <a:p>
            <a:pPr lvl="1"/>
            <a:r>
              <a:rPr lang="pt-BR" smtClean="0"/>
              <a:t>Execução</a:t>
            </a:r>
            <a:endParaRPr lang="pt-BR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 – Robótica Móvel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86370" cy="2471742"/>
          </a:xfrm>
        </p:spPr>
        <p:txBody>
          <a:bodyPr/>
          <a:lstStyle/>
          <a:p>
            <a:r>
              <a:rPr lang="pt-BR" smtClean="0"/>
              <a:t>Aplicações</a:t>
            </a:r>
            <a:endParaRPr lang="pt-BR" smtClean="0"/>
          </a:p>
          <a:p>
            <a:pPr lvl="1"/>
            <a:r>
              <a:rPr lang="pt-BR" smtClean="0"/>
              <a:t>Segurança</a:t>
            </a:r>
          </a:p>
          <a:p>
            <a:pPr lvl="1"/>
            <a:r>
              <a:rPr lang="pt-BR" smtClean="0"/>
              <a:t>Hospitais</a:t>
            </a:r>
          </a:p>
          <a:p>
            <a:pPr lvl="1"/>
            <a:r>
              <a:rPr lang="pt-BR" smtClean="0"/>
              <a:t>...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Imagem 9" descr="hitac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428736"/>
            <a:ext cx="3556000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 descr="mobilerobo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3286124"/>
            <a:ext cx="1222915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 descr="roomb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1500174"/>
            <a:ext cx="2010206" cy="1562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pione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3714752"/>
            <a:ext cx="1838325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Helpmat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372" y="3500438"/>
            <a:ext cx="2344494" cy="267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 descr="robomow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950" y="4286256"/>
            <a:ext cx="2424240" cy="1816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Proposta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19613"/>
          </a:xfrm>
        </p:spPr>
        <p:txBody>
          <a:bodyPr/>
          <a:lstStyle/>
          <a:p>
            <a:r>
              <a:rPr lang="pt-BR" smtClean="0"/>
              <a:t>Monitorar </a:t>
            </a:r>
            <a:r>
              <a:rPr lang="pt-BR" smtClean="0"/>
              <a:t>ambientes internos</a:t>
            </a:r>
          </a:p>
          <a:p>
            <a:pPr lvl="1"/>
            <a:r>
              <a:rPr lang="pt-BR" smtClean="0"/>
              <a:t>Regiões críticas</a:t>
            </a:r>
          </a:p>
          <a:p>
            <a:pPr lvl="1"/>
            <a:r>
              <a:rPr lang="pt-BR" smtClean="0"/>
              <a:t>Prioridade</a:t>
            </a:r>
          </a:p>
          <a:p>
            <a:pPr lvl="2">
              <a:buNone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m 5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0174"/>
            <a:ext cx="4357717" cy="34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Objetivo</a:t>
            </a:r>
            <a:r>
              <a:rPr lang="pt-BR" smtClean="0"/>
              <a:t>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smtClean="0"/>
              <a:t>Estratégia eficiente para determinar uma seqüência de áreas a serem visitadas em ambientes internos</a:t>
            </a:r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71604" y="5286388"/>
          <a:ext cx="6593062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7780"/>
                <a:gridCol w="373380"/>
                <a:gridCol w="363139"/>
                <a:gridCol w="351194"/>
                <a:gridCol w="363139"/>
                <a:gridCol w="351194"/>
                <a:gridCol w="351194"/>
                <a:gridCol w="363139"/>
                <a:gridCol w="363139"/>
                <a:gridCol w="436880"/>
                <a:gridCol w="500380"/>
                <a:gridCol w="487744"/>
                <a:gridCol w="500380"/>
                <a:gridCol w="50038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mtClean="0"/>
                        <a:t>Sala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4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6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7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8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9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10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13</a:t>
                      </a:r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mtClean="0"/>
                        <a:t>Prioridade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4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4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3</a:t>
                      </a:r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m 6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0174"/>
            <a:ext cx="4357717" cy="3486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Aplicações</a:t>
            </a:r>
            <a:r>
              <a:rPr lang="pt-BR" smtClean="0"/>
              <a:t>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186502" cy="4519613"/>
          </a:xfrm>
        </p:spPr>
        <p:txBody>
          <a:bodyPr/>
          <a:lstStyle/>
          <a:p>
            <a:r>
              <a:rPr lang="pt-BR" smtClean="0"/>
              <a:t>Zoológico</a:t>
            </a:r>
          </a:p>
          <a:p>
            <a:pPr lvl="1"/>
            <a:r>
              <a:rPr lang="pt-BR" smtClean="0"/>
              <a:t>Refeições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1" y="2991084"/>
            <a:ext cx="3000396" cy="3295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 descr="Helpm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928934"/>
            <a:ext cx="2344494" cy="2166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- Aplicações</a:t>
            </a:r>
            <a:r>
              <a:rPr lang="pt-BR" smtClean="0"/>
              <a:t>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smtClean="0"/>
              <a:t>Hospitais</a:t>
            </a:r>
          </a:p>
          <a:p>
            <a:pPr lvl="1"/>
            <a:r>
              <a:rPr lang="pt-BR" smtClean="0"/>
              <a:t>Refeições</a:t>
            </a:r>
          </a:p>
          <a:p>
            <a:pPr lvl="1"/>
            <a:r>
              <a:rPr lang="pt-BR" smtClean="0"/>
              <a:t>Remédios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1857364"/>
            <a:ext cx="5558147" cy="2976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Helpm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357562"/>
            <a:ext cx="2004016" cy="267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474</Words>
  <PresentationFormat>Apresentação na tela (4:3)</PresentationFormat>
  <Paragraphs>185</Paragraphs>
  <Slides>27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Tema do Office</vt:lpstr>
      <vt:lpstr>Tema do Office</vt:lpstr>
      <vt:lpstr>Navegação e Monitoramento de Ambientes Internos Utilizando Robôs Móveis </vt:lpstr>
      <vt:lpstr>Sumário</vt:lpstr>
      <vt:lpstr>Introdução - Robótica</vt:lpstr>
      <vt:lpstr>Introdução - Robótica</vt:lpstr>
      <vt:lpstr>Introdução – Robótica Móvel</vt:lpstr>
      <vt:lpstr>Projeto - Proposta</vt:lpstr>
      <vt:lpstr>Projeto - Objetivo </vt:lpstr>
      <vt:lpstr>Projeto - Aplicações </vt:lpstr>
      <vt:lpstr>Projeto - Aplicações </vt:lpstr>
      <vt:lpstr>Projeto - Aplicações </vt:lpstr>
      <vt:lpstr>Projeto - Aplicações </vt:lpstr>
      <vt:lpstr>Projeto - Aplicações </vt:lpstr>
      <vt:lpstr>Problemas Relacionados</vt:lpstr>
      <vt:lpstr>Caixeiro Viajante</vt:lpstr>
      <vt:lpstr>Roteamento de Veículos</vt:lpstr>
      <vt:lpstr>Projeto</vt:lpstr>
      <vt:lpstr>Slide 17</vt:lpstr>
      <vt:lpstr>Projeto</vt:lpstr>
      <vt:lpstr>Projeto </vt:lpstr>
      <vt:lpstr>Projeto </vt:lpstr>
      <vt:lpstr>Projeto </vt:lpstr>
      <vt:lpstr>Projeto </vt:lpstr>
      <vt:lpstr>Projeto</vt:lpstr>
      <vt:lpstr>Projeto</vt:lpstr>
      <vt:lpstr>Projeto</vt:lpstr>
      <vt:lpstr>Projeto</vt:lpstr>
      <vt:lpstr>Considerações finais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Neo Malkovitch</dc:creator>
  <cp:lastModifiedBy>Heitor Luis  Polidoro </cp:lastModifiedBy>
  <cp:revision>12</cp:revision>
  <dcterms:modified xsi:type="dcterms:W3CDTF">2009-03-13T14:14:43Z</dcterms:modified>
</cp:coreProperties>
</file>