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32"/>
  </p:notesMasterIdLst>
  <p:handoutMasterIdLst>
    <p:handoutMasterId r:id="rId33"/>
  </p:handoutMasterIdLst>
  <p:sldIdLst>
    <p:sldId id="256" r:id="rId3"/>
    <p:sldId id="311" r:id="rId4"/>
    <p:sldId id="295" r:id="rId5"/>
    <p:sldId id="297" r:id="rId6"/>
    <p:sldId id="296" r:id="rId7"/>
    <p:sldId id="298" r:id="rId8"/>
    <p:sldId id="299" r:id="rId9"/>
    <p:sldId id="283" r:id="rId10"/>
    <p:sldId id="312" r:id="rId11"/>
    <p:sldId id="302" r:id="rId12"/>
    <p:sldId id="304" r:id="rId13"/>
    <p:sldId id="303" r:id="rId14"/>
    <p:sldId id="305" r:id="rId15"/>
    <p:sldId id="308" r:id="rId16"/>
    <p:sldId id="307" r:id="rId17"/>
    <p:sldId id="309" r:id="rId18"/>
    <p:sldId id="313" r:id="rId19"/>
    <p:sldId id="310" r:id="rId20"/>
    <p:sldId id="301" r:id="rId21"/>
    <p:sldId id="300" r:id="rId22"/>
    <p:sldId id="284" r:id="rId23"/>
    <p:sldId id="285" r:id="rId24"/>
    <p:sldId id="286" r:id="rId25"/>
    <p:sldId id="287" r:id="rId26"/>
    <p:sldId id="288" r:id="rId27"/>
    <p:sldId id="293" r:id="rId28"/>
    <p:sldId id="294" r:id="rId29"/>
    <p:sldId id="291" r:id="rId30"/>
    <p:sldId id="292" r:id="rId3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7135" autoAdjust="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135E-E75A-4093-B747-6CD3BA9E37A5}" type="datetimeFigureOut">
              <a:rPr lang="pt-BR" smtClean="0"/>
              <a:pPr/>
              <a:t>13/3/2009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0A9D-86D0-4B9C-9C13-1268201F2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 userDrawn="1"/>
        </p:nvSpPr>
        <p:spPr>
          <a:xfrm>
            <a:off x="7286645" y="6409329"/>
            <a:ext cx="66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4FC709-9F4C-4A03-AEE4-EC7A946C04FD}" type="slidenum">
              <a:rPr lang="pt-BR" smtClean="0">
                <a:solidFill>
                  <a:schemeClr val="tx1"/>
                </a:solidFill>
              </a:rPr>
              <a:pPr algn="r"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4" y="692150"/>
            <a:ext cx="4864129" cy="102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>
                <a:solidFill>
                  <a:srgbClr val="FFFFFF"/>
                </a:solidFill>
              </a:rPr>
              <a:t>Laboratório de Robótica </a:t>
            </a:r>
            <a:r>
              <a:rPr lang="pt-BR" sz="2400" b="1" smtClean="0">
                <a:solidFill>
                  <a:srgbClr val="FFFFFF"/>
                </a:solidFill>
              </a:rPr>
              <a:t>Móvel</a:t>
            </a:r>
          </a:p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smtClean="0">
                <a:solidFill>
                  <a:srgbClr val="FFFFFF"/>
                </a:solidFill>
              </a:rPr>
              <a:t>http://www.icmc.usp.br/~lrm/</a:t>
            </a:r>
            <a:endParaRPr lang="pt-BR" sz="2400" b="1">
              <a:solidFill>
                <a:srgbClr val="FFFFFF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>
                <a:solidFill>
                  <a:srgbClr val="000000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>
                <a:solidFill>
                  <a:srgbClr val="000000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</a:rPr>
              <a:t>Navegação e Monitoramento de Ambientes Internos Utilizando Robôs Móveis</a:t>
            </a:r>
            <a:r>
              <a:rPr lang="en-US" sz="36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502" cy="4519613"/>
          </a:xfrm>
        </p:spPr>
        <p:txBody>
          <a:bodyPr/>
          <a:lstStyle/>
          <a:p>
            <a:r>
              <a:rPr lang="pt-BR" smtClean="0"/>
              <a:t>Zoológico</a:t>
            </a:r>
          </a:p>
          <a:p>
            <a:pPr lvl="1"/>
            <a:r>
              <a:rPr lang="pt-BR" smtClean="0"/>
              <a:t>Refeições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1" y="2991084"/>
            <a:ext cx="3000396" cy="329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928934"/>
            <a:ext cx="2344494" cy="2166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Hospitais</a:t>
            </a:r>
          </a:p>
          <a:p>
            <a:pPr lvl="1"/>
            <a:r>
              <a:rPr lang="pt-BR" smtClean="0"/>
              <a:t>Refeições</a:t>
            </a:r>
          </a:p>
          <a:p>
            <a:pPr lvl="1"/>
            <a:r>
              <a:rPr lang="pt-BR" smtClean="0"/>
              <a:t>Remédios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857364"/>
            <a:ext cx="5558147" cy="2976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2004016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Segurança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928802"/>
            <a:ext cx="1712794" cy="249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500306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Monitoramento</a:t>
            </a:r>
          </a:p>
          <a:p>
            <a:pPr lvl="1"/>
            <a:r>
              <a:rPr lang="pt-BR" smtClean="0"/>
              <a:t>Climatização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1357297"/>
            <a:ext cx="4170305" cy="494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3000372"/>
            <a:ext cx="1223315" cy="312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19613"/>
          </a:xfrm>
        </p:spPr>
        <p:txBody>
          <a:bodyPr/>
          <a:lstStyle/>
          <a:p>
            <a:r>
              <a:rPr lang="pt-BR" smtClean="0"/>
              <a:t>Jardinagem (em desenvolvimento pelo MIT)</a:t>
            </a:r>
          </a:p>
          <a:p>
            <a:pPr lvl="1"/>
            <a:r>
              <a:rPr lang="pt-BR" smtClean="0"/>
              <a:t>Regagem</a:t>
            </a:r>
          </a:p>
          <a:p>
            <a:pPr lvl="1"/>
            <a:r>
              <a:rPr lang="pt-BR" smtClean="0"/>
              <a:t>Colheita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170305" cy="2777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drg_0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3479800" cy="290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Relacionados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 smtClean="0"/>
          </a:p>
          <a:p>
            <a:r>
              <a:rPr lang="pt-BR" smtClean="0"/>
              <a:t>Caixeiro-Viajante</a:t>
            </a:r>
          </a:p>
          <a:p>
            <a:endParaRPr lang="pt-BR" smtClean="0"/>
          </a:p>
          <a:p>
            <a:r>
              <a:rPr lang="pt-BR" smtClean="0"/>
              <a:t>Roteamento de Veículos (VRP)</a:t>
            </a:r>
          </a:p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457200" y="1600200"/>
            <a:ext cx="4757742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caixeiro deve visitar </a:t>
            </a:r>
            <a:r>
              <a:rPr kumimoji="0" lang="pt-BR" sz="32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cidades somente uma vez</a:t>
            </a: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Vértices são as cidades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Arestas são os caminhos entre as cidades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Caixeiro Viajante</a:t>
            </a:r>
            <a:endParaRPr lang="pt-BR"/>
          </a:p>
        </p:txBody>
      </p:sp>
      <p:pic>
        <p:nvPicPr>
          <p:cNvPr id="8" name="Espaço Reservado para Conteúdo 7" descr="pcv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80" y="1500174"/>
            <a:ext cx="3590925" cy="33528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Caixeiro </a:t>
            </a:r>
            <a:r>
              <a:rPr lang="pt-BR" smtClean="0"/>
              <a:t>Viajante - Fórmulas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Menor percurso</a:t>
            </a:r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Restrição</a:t>
            </a:r>
          </a:p>
          <a:p>
            <a:pPr lvl="1"/>
            <a:r>
              <a:rPr lang="pt-BR" smtClean="0"/>
              <a:t>A cidade só pode ser visitada uma vez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71678"/>
            <a:ext cx="21431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14884"/>
            <a:ext cx="39306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214554"/>
            <a:ext cx="3413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4429124" y="2143116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1 se o caixeiro foi da cidade i à cidade j</a:t>
            </a:r>
          </a:p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0 caso contrário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29124" y="292893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Custo para ir da cidade i à cidade j</a:t>
            </a: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Roteamento de Veículos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Mapas</a:t>
            </a:r>
          </a:p>
          <a:p>
            <a:pPr lvl="1"/>
            <a:r>
              <a:rPr lang="pt-BR" smtClean="0"/>
              <a:t>Mapas Topológicos</a:t>
            </a:r>
          </a:p>
          <a:p>
            <a:r>
              <a:rPr lang="pt-BR" smtClean="0"/>
              <a:t>Buscas em grafo</a:t>
            </a:r>
          </a:p>
          <a:p>
            <a:pPr lvl="1"/>
            <a:r>
              <a:rPr lang="pt-BR" smtClean="0"/>
              <a:t>Menor caminho</a:t>
            </a:r>
          </a:p>
          <a:p>
            <a:r>
              <a:rPr lang="pt-BR" smtClean="0"/>
              <a:t>Desvio de osbstáculos</a:t>
            </a:r>
          </a:p>
          <a:p>
            <a:pPr lvl="1"/>
            <a:r>
              <a:rPr lang="pt-BR" i="1" smtClean="0"/>
              <a:t>Vector Field Histogram </a:t>
            </a:r>
            <a:r>
              <a:rPr lang="pt-BR" smtClean="0"/>
              <a:t>(VFH)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mapa_and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57884" y="1643050"/>
            <a:ext cx="2641600" cy="264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  <a:p>
            <a:r>
              <a:rPr lang="pt-BR" smtClean="0"/>
              <a:t>Projeto</a:t>
            </a:r>
          </a:p>
          <a:p>
            <a:r>
              <a:rPr lang="pt-BR" smtClean="0"/>
              <a:t>Aplicações</a:t>
            </a:r>
          </a:p>
          <a:p>
            <a:r>
              <a:rPr lang="pt-BR" smtClean="0"/>
              <a:t>Problemas Relacionados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z="4000" b="1" smtClean="0"/>
              <a:t>Novo</a:t>
            </a:r>
          </a:p>
          <a:p>
            <a:endParaRPr lang="pt-BR" sz="4000" b="1" smtClean="0"/>
          </a:p>
          <a:p>
            <a:r>
              <a:rPr lang="pt-BR" sz="4000" b="1" smtClean="0"/>
              <a:t>=========================</a:t>
            </a:r>
          </a:p>
          <a:p>
            <a:endParaRPr lang="pt-BR" sz="4000" b="1" smtClean="0"/>
          </a:p>
          <a:p>
            <a:r>
              <a:rPr lang="pt-BR" sz="4000" b="1" smtClean="0"/>
              <a:t>Velho</a:t>
            </a:r>
            <a:endParaRPr lang="pt-BR" sz="4000" b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Mapa topológico</a:t>
            </a:r>
          </a:p>
          <a:p>
            <a:pPr lvl="2"/>
            <a:r>
              <a:rPr lang="pt-BR" smtClean="0"/>
              <a:t>Diagrama de Voronoi</a:t>
            </a:r>
          </a:p>
          <a:p>
            <a:pPr lvl="2"/>
            <a:r>
              <a:rPr lang="pt-BR" smtClean="0"/>
              <a:t>Dijkstra</a:t>
            </a:r>
          </a:p>
          <a:p>
            <a:pPr lvl="2"/>
            <a:endParaRPr lang="pt-BR" smtClean="0"/>
          </a:p>
          <a:p>
            <a:pPr lvl="1"/>
            <a:r>
              <a:rPr lang="pt-BR" smtClean="0"/>
              <a:t>Grafo auxiliar</a:t>
            </a:r>
          </a:p>
          <a:p>
            <a:pPr lvl="2"/>
            <a:r>
              <a:rPr lang="pt-BR" smtClean="0"/>
              <a:t>Somenta Salas</a:t>
            </a:r>
          </a:p>
          <a:p>
            <a:pPr lvl="2"/>
            <a:r>
              <a:rPr lang="pt-BR" smtClean="0"/>
              <a:t>Grafo Completo</a:t>
            </a:r>
            <a:endParaRPr lang="pt-BR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0438"/>
            <a:ext cx="3538539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critério do gráfico de urgência total)</a:t>
            </a:r>
          </a:p>
          <a:p>
            <a:pPr lvl="2"/>
            <a:r>
              <a:rPr lang="pt-BR" sz="2000" smtClean="0"/>
              <a:t>Um </a:t>
            </a:r>
            <a:r>
              <a:rPr lang="pt-BR" sz="2000"/>
              <a:t>ambiente com </a:t>
            </a:r>
            <a:r>
              <a:rPr lang="pt-BR" sz="2000" i="1"/>
              <a:t>S</a:t>
            </a:r>
            <a:r>
              <a:rPr lang="pt-BR" sz="2000"/>
              <a:t> salas;</a:t>
            </a:r>
          </a:p>
          <a:p>
            <a:pPr lvl="2"/>
            <a:r>
              <a:rPr lang="pt-BR" sz="2000" smtClean="0"/>
              <a:t>Um </a:t>
            </a:r>
            <a:r>
              <a:rPr lang="pt-BR" sz="2000"/>
              <a:t>ciclo hamiltoniano </a:t>
            </a:r>
            <a:r>
              <a:rPr lang="pt-BR" sz="2000" i="1"/>
              <a:t>C</a:t>
            </a:r>
            <a:r>
              <a:rPr lang="pt-BR" sz="2000"/>
              <a:t> </a:t>
            </a:r>
            <a:r>
              <a:rPr lang="pt-BR" sz="2000" smtClean="0"/>
              <a:t>qualquer</a:t>
            </a:r>
            <a:r>
              <a:rPr lang="pt-BR" sz="2000"/>
              <a:t>;</a:t>
            </a:r>
          </a:p>
          <a:p>
            <a:pPr lvl="2"/>
            <a:r>
              <a:rPr lang="it-IT" sz="2000" i="1" smtClean="0"/>
              <a:t>C</a:t>
            </a:r>
            <a:r>
              <a:rPr lang="it-IT" sz="2000" i="1" baseline="-25000" smtClean="0"/>
              <a:t>i</a:t>
            </a:r>
            <a:r>
              <a:rPr lang="it-IT" sz="2000" smtClean="0"/>
              <a:t> é </a:t>
            </a:r>
            <a:r>
              <a:rPr lang="it-IT" sz="2000"/>
              <a:t>a </a:t>
            </a:r>
            <a:r>
              <a:rPr lang="it-IT" sz="2000" smtClean="0"/>
              <a:t>i-ésima </a:t>
            </a:r>
            <a:r>
              <a:rPr lang="it-IT" sz="2000"/>
              <a:t>sala visitada no ciclo;</a:t>
            </a:r>
          </a:p>
          <a:p>
            <a:pPr lvl="2"/>
            <a:r>
              <a:rPr lang="pt-BR" sz="2000" smtClean="0"/>
              <a:t>Uma </a:t>
            </a:r>
            <a:r>
              <a:rPr lang="pt-BR" sz="2000"/>
              <a:t>velocidade constante do </a:t>
            </a:r>
            <a:r>
              <a:rPr lang="pt-BR" sz="2000" smtClean="0"/>
              <a:t>robô;</a:t>
            </a:r>
            <a:endParaRPr lang="pt-BR" sz="2000"/>
          </a:p>
          <a:p>
            <a:pPr lvl="2"/>
            <a:r>
              <a:rPr lang="pt-BR" sz="2000" smtClean="0"/>
              <a:t>O robô não gasta tempo virando;</a:t>
            </a:r>
            <a:endParaRPr lang="pt-BR" sz="2000"/>
          </a:p>
          <a:p>
            <a:pPr lvl="2"/>
            <a:r>
              <a:rPr lang="pt-BR" sz="2000" smtClean="0"/>
              <a:t>∆</a:t>
            </a:r>
            <a:r>
              <a:rPr lang="pt-BR" sz="2000" i="1" smtClean="0"/>
              <a:t>t</a:t>
            </a:r>
            <a:r>
              <a:rPr lang="it-IT" sz="2000" i="1" baseline="-25000" smtClean="0"/>
              <a:t>i</a:t>
            </a:r>
            <a:r>
              <a:rPr lang="pt-BR" sz="2000" smtClean="0"/>
              <a:t> </a:t>
            </a:r>
            <a:r>
              <a:rPr lang="pt-BR" sz="2000"/>
              <a:t>o</a:t>
            </a:r>
            <a:r>
              <a:rPr lang="pt-BR" sz="2000" smtClean="0"/>
              <a:t> </a:t>
            </a:r>
            <a:r>
              <a:rPr lang="pt-BR" sz="2000"/>
              <a:t>tempo para sair da sala </a:t>
            </a:r>
            <a:r>
              <a:rPr lang="pt-BR" sz="2000" i="1"/>
              <a:t>i</a:t>
            </a:r>
            <a:r>
              <a:rPr lang="pt-BR" sz="2000"/>
              <a:t> </a:t>
            </a:r>
            <a:r>
              <a:rPr lang="pt-BR" sz="2000" smtClean="0"/>
              <a:t>e</a:t>
            </a:r>
          </a:p>
          <a:p>
            <a:pPr lvl="2">
              <a:buNone/>
            </a:pPr>
            <a:r>
              <a:rPr lang="pt-BR" sz="2000" smtClean="0"/>
              <a:t> </a:t>
            </a:r>
            <a:r>
              <a:rPr lang="pt-BR" sz="2000"/>
              <a:t>chegar na sala </a:t>
            </a:r>
            <a:r>
              <a:rPr lang="pt-BR" sz="2000" i="1"/>
              <a:t>i</a:t>
            </a:r>
            <a:r>
              <a:rPr lang="pt-BR" sz="2000"/>
              <a:t> + 1</a:t>
            </a:r>
            <a:endParaRPr lang="pt-BR" sz="2000" smtClean="0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2742203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critério do gráfico de urgência total)</a:t>
            </a:r>
          </a:p>
          <a:p>
            <a:pPr lvl="1"/>
            <a:endParaRPr lang="pt-BR" sz="300" smtClean="0"/>
          </a:p>
          <a:p>
            <a:pPr lvl="2"/>
            <a:r>
              <a:rPr lang="pt-BR" smtClean="0"/>
              <a:t>∆</a:t>
            </a:r>
            <a:r>
              <a:rPr lang="pt-BR" i="1" smtClean="0"/>
              <a:t>t</a:t>
            </a:r>
            <a:r>
              <a:rPr lang="it-IT" i="1" baseline="-25000" smtClean="0"/>
              <a:t>i </a:t>
            </a:r>
            <a:r>
              <a:rPr lang="pt-BR" smtClean="0"/>
              <a:t> = constante →              = constante;</a:t>
            </a:r>
          </a:p>
          <a:p>
            <a:pPr lvl="2"/>
            <a:endParaRPr lang="pt-BR" sz="1100" smtClean="0"/>
          </a:p>
          <a:p>
            <a:pPr lvl="2"/>
            <a:r>
              <a:rPr lang="pt-BR" smtClean="0"/>
              <a:t>Tempo para revisitar cada sala </a:t>
            </a:r>
            <a:r>
              <a:rPr lang="pt-BR" i="1" smtClean="0"/>
              <a:t>T </a:t>
            </a:r>
            <a:r>
              <a:rPr lang="pt-BR" smtClean="0"/>
              <a:t>= constante;</a:t>
            </a:r>
          </a:p>
          <a:p>
            <a:pPr lvl="3"/>
            <a:r>
              <a:rPr lang="pt-BR" sz="1800" smtClean="0"/>
              <a:t>Não é interessante</a:t>
            </a:r>
          </a:p>
          <a:p>
            <a:pPr lvl="2"/>
            <a:r>
              <a:rPr lang="pt-BR" smtClean="0"/>
              <a:t>Revisitar as salas antes do fim do ciclo</a:t>
            </a:r>
          </a:p>
          <a:p>
            <a:pPr lvl="2"/>
            <a:endParaRPr lang="pt-BR" sz="1100"/>
          </a:p>
          <a:p>
            <a:pPr lvl="2">
              <a:buNone/>
            </a:pPr>
            <a:r>
              <a:rPr lang="pt-BR" smtClean="0"/>
              <a:t>                      = constante</a:t>
            </a:r>
            <a:endParaRPr lang="pt-BR"/>
          </a:p>
        </p:txBody>
      </p:sp>
      <p:pic>
        <p:nvPicPr>
          <p:cNvPr id="5" name="Imagem 4" descr="sum_delta_ti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714620"/>
            <a:ext cx="762000" cy="647700"/>
          </a:xfrm>
          <a:prstGeom prst="rect">
            <a:avLst/>
          </a:prstGeom>
        </p:spPr>
      </p:pic>
      <p:pic>
        <p:nvPicPr>
          <p:cNvPr id="6" name="Imagem 5" descr="sum_delta_ti_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4857760"/>
            <a:ext cx="762000" cy="647700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caixeiro-viajante)</a:t>
            </a:r>
            <a:endParaRPr lang="pt-BR" smtClean="0"/>
          </a:p>
          <a:p>
            <a:pPr lvl="2"/>
            <a:r>
              <a:rPr lang="pt-BR" sz="2000" smtClean="0"/>
              <a:t>Usar as fórmulas do caixeiro </a:t>
            </a:r>
          </a:p>
          <a:p>
            <a:pPr lvl="2">
              <a:buNone/>
            </a:pPr>
            <a:r>
              <a:rPr lang="pt-BR" sz="2000" smtClean="0"/>
              <a:t>viajante para fundamentar a solução.</a:t>
            </a:r>
          </a:p>
          <a:p>
            <a:pPr lvl="2">
              <a:buNone/>
            </a:pPr>
            <a:endParaRPr lang="pt-BR" sz="2000" smtClean="0"/>
          </a:p>
        </p:txBody>
      </p:sp>
      <p:pic>
        <p:nvPicPr>
          <p:cNvPr id="7" name="Imagem 6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2742203" cy="2402962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</a:p>
          <a:p>
            <a:pPr lvl="1"/>
            <a:r>
              <a:rPr lang="pt-BR" smtClean="0"/>
              <a:t>Implementado dois algoritmos</a:t>
            </a:r>
          </a:p>
          <a:p>
            <a:pPr lvl="1"/>
            <a:r>
              <a:rPr lang="pt-BR" smtClean="0"/>
              <a:t>Um mapa</a:t>
            </a:r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2285992"/>
            <a:ext cx="1647823" cy="4026208"/>
          </a:xfrm>
          <a:prstGeom prst="rect">
            <a:avLst/>
          </a:prstGeom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6553230" cy="3103201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Soluções em tempo real?</a:t>
            </a:r>
          </a:p>
          <a:p>
            <a:pPr lvl="1"/>
            <a:r>
              <a:rPr lang="pt-BR" smtClean="0"/>
              <a:t>O robô toma decisões enquanto navega pelo ambiente.</a:t>
            </a:r>
          </a:p>
          <a:p>
            <a:r>
              <a:rPr lang="pt-BR" smtClean="0"/>
              <a:t>Soluções </a:t>
            </a:r>
            <a:r>
              <a:rPr lang="pt-BR" i="1" smtClean="0"/>
              <a:t>offline</a:t>
            </a:r>
            <a:r>
              <a:rPr lang="pt-BR" smtClean="0"/>
              <a:t>?</a:t>
            </a:r>
          </a:p>
          <a:p>
            <a:pPr lvl="1"/>
            <a:r>
              <a:rPr lang="pt-BR" smtClean="0"/>
              <a:t>Antes do robô ser acionado, um ciclo de visitas é calculado e informado ao robô.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Robótica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smtClean="0"/>
              <a:t>Criada para auxiliar ou substituir o homem em:</a:t>
            </a:r>
          </a:p>
          <a:p>
            <a:pPr lvl="1"/>
            <a:r>
              <a:rPr lang="pt-BR" smtClean="0"/>
              <a:t>Ambientes insalubres</a:t>
            </a:r>
          </a:p>
          <a:p>
            <a:pPr lvl="2"/>
            <a:r>
              <a:rPr lang="pt-BR" smtClean="0"/>
              <a:t>Fundo do mar, incêncios, desarmamento de bombas...</a:t>
            </a:r>
          </a:p>
          <a:p>
            <a:pPr lvl="1"/>
            <a:r>
              <a:rPr lang="pt-BR" smtClean="0"/>
              <a:t>Tarefas repetitivas</a:t>
            </a:r>
          </a:p>
          <a:p>
            <a:pPr lvl="2"/>
            <a:r>
              <a:rPr lang="pt-BR" smtClean="0"/>
              <a:t>Linha de produção industrial</a:t>
            </a:r>
          </a:p>
          <a:p>
            <a:pPr lvl="1"/>
            <a:r>
              <a:rPr lang="pt-BR" smtClean="0"/>
              <a:t>Tarefaz que o ser humano não é capaz de executar</a:t>
            </a:r>
          </a:p>
          <a:p>
            <a:pPr lvl="2"/>
            <a:r>
              <a:rPr lang="pt-BR" smtClean="0"/>
              <a:t>Devido à falta de força, velocidade, precisão...</a:t>
            </a:r>
          </a:p>
          <a:p>
            <a:pPr lvl="1"/>
            <a:r>
              <a:rPr lang="pt-BR" smtClean="0"/>
              <a:t>Tarefaz sem valor intelectual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Robótica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3250" cy="4400568"/>
          </a:xfrm>
        </p:spPr>
        <p:txBody>
          <a:bodyPr/>
          <a:lstStyle/>
          <a:p>
            <a:r>
              <a:rPr lang="pt-BR" smtClean="0"/>
              <a:t>Inicialmente na Automação Industrial</a:t>
            </a:r>
          </a:p>
          <a:p>
            <a:pPr lvl="1"/>
            <a:r>
              <a:rPr lang="pt-BR" smtClean="0"/>
              <a:t>Desvantagem: Falta de mobilidade</a:t>
            </a:r>
          </a:p>
          <a:p>
            <a:r>
              <a:rPr lang="pt-BR" smtClean="0"/>
              <a:t>Robôs Móveis</a:t>
            </a:r>
          </a:p>
          <a:p>
            <a:pPr lvl="1"/>
            <a:r>
              <a:rPr lang="pt-BR" smtClean="0"/>
              <a:t>Capazes de locomoverem-se pela fábrica</a:t>
            </a:r>
          </a:p>
          <a:p>
            <a:r>
              <a:rPr lang="pt-BR" smtClean="0"/>
              <a:t>Navegação</a:t>
            </a:r>
          </a:p>
          <a:p>
            <a:pPr lvl="1"/>
            <a:r>
              <a:rPr lang="pt-BR" smtClean="0"/>
              <a:t>Normalmente a principal tarefa.</a:t>
            </a:r>
          </a:p>
          <a:p>
            <a:pPr lvl="1"/>
            <a:r>
              <a:rPr lang="pt-BR" smtClean="0"/>
              <a:t>Localização</a:t>
            </a:r>
          </a:p>
          <a:p>
            <a:pPr lvl="1"/>
            <a:r>
              <a:rPr lang="pt-BR" smtClean="0"/>
              <a:t>Planejamento de caminho</a:t>
            </a:r>
          </a:p>
          <a:p>
            <a:pPr lvl="1"/>
            <a:r>
              <a:rPr lang="pt-BR" smtClean="0"/>
              <a:t>Execução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– Robótica Móvel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smtClean="0"/>
              <a:t>Aplicações</a:t>
            </a:r>
          </a:p>
          <a:p>
            <a:pPr lvl="1"/>
            <a:r>
              <a:rPr lang="pt-BR" smtClean="0"/>
              <a:t>Segurança</a:t>
            </a:r>
          </a:p>
          <a:p>
            <a:pPr lvl="1"/>
            <a:r>
              <a:rPr lang="pt-BR" smtClean="0"/>
              <a:t>Hospitais</a:t>
            </a:r>
          </a:p>
          <a:p>
            <a:pPr lvl="1"/>
            <a:r>
              <a:rPr lang="pt-BR" smtClean="0"/>
              <a:t>...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Imagem 9" descr="hita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5560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 descr="mobilerobo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286124"/>
            <a:ext cx="122291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500174"/>
            <a:ext cx="2010206" cy="156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18383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Helpmat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3500438"/>
            <a:ext cx="2344494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4286256"/>
            <a:ext cx="2424240" cy="181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Proposta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smtClean="0"/>
              <a:t>Monitorar ambientes internos</a:t>
            </a:r>
          </a:p>
          <a:p>
            <a:pPr lvl="1"/>
            <a:r>
              <a:rPr lang="pt-BR" smtClean="0"/>
              <a:t>Regiões críticas</a:t>
            </a:r>
          </a:p>
          <a:p>
            <a:pPr lvl="1"/>
            <a:r>
              <a:rPr lang="pt-BR" smtClean="0"/>
              <a:t>Prioridade</a:t>
            </a:r>
          </a:p>
          <a:p>
            <a:pPr lvl="2">
              <a:buNone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Objetivo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Estratégia eficiente para determinar uma seqüência de áreas a serem visitadas em ambientes internos</a:t>
            </a:r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5286388"/>
          <a:ext cx="6593062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7780"/>
                <a:gridCol w="373380"/>
                <a:gridCol w="363139"/>
                <a:gridCol w="351194"/>
                <a:gridCol w="363139"/>
                <a:gridCol w="351194"/>
                <a:gridCol w="351194"/>
                <a:gridCol w="363139"/>
                <a:gridCol w="363139"/>
                <a:gridCol w="436880"/>
                <a:gridCol w="500380"/>
                <a:gridCol w="487744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mtClean="0"/>
                        <a:t>Sala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8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9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13</a:t>
                      </a:r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mtClean="0"/>
                        <a:t>Prioridade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– Critérios de Avaliação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401080" cy="4519613"/>
          </a:xfrm>
        </p:spPr>
        <p:txBody>
          <a:bodyPr/>
          <a:lstStyle/>
          <a:p>
            <a:r>
              <a:rPr lang="pt-BR" smtClean="0"/>
              <a:t>Freqüência relativa</a:t>
            </a:r>
          </a:p>
          <a:p>
            <a:pPr lvl="1"/>
            <a:r>
              <a:rPr lang="pt-BR" smtClean="0"/>
              <a:t>A freqüência relativa deve ser proporsional à prioridade relativa</a:t>
            </a:r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>
              <a:buNone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Imagem 27" descr="significad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8" y="4000504"/>
            <a:ext cx="8926572" cy="2299137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143248"/>
            <a:ext cx="178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– Critérios de Avaliação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19613"/>
          </a:xfrm>
        </p:spPr>
        <p:txBody>
          <a:bodyPr/>
          <a:lstStyle/>
          <a:p>
            <a:r>
              <a:rPr lang="pt-BR" smtClean="0"/>
              <a:t>Grau de </a:t>
            </a:r>
            <a:r>
              <a:rPr lang="pt-BR" smtClean="0"/>
              <a:t>Urgência Total</a:t>
            </a:r>
          </a:p>
          <a:p>
            <a:pPr lvl="1"/>
            <a:r>
              <a:rPr lang="pt-BR" smtClean="0"/>
              <a:t>Gráfico</a:t>
            </a:r>
            <a:endParaRPr lang="pt-BR" smtClean="0"/>
          </a:p>
          <a:p>
            <a:pPr lvl="1"/>
            <a:r>
              <a:rPr lang="pt-BR" smtClean="0"/>
              <a:t>Menor Grau de Urgência Total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1630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214554"/>
            <a:ext cx="8810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2428860" y="3786190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Grau de Urgência Total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428860" y="471488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Grau de Urgência da sala </a:t>
            </a:r>
            <a:r>
              <a:rPr lang="pt-BR" i="1" smtClean="0">
                <a:solidFill>
                  <a:schemeClr val="tx1"/>
                </a:solidFill>
              </a:rPr>
              <a:t>i</a:t>
            </a:r>
            <a:endParaRPr lang="pt-BR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aixaDeTexto 32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smtClean="0">
                <a:solidFill>
                  <a:schemeClr val="tx1"/>
                </a:solidFill>
              </a:rPr>
              <a:t>i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mtClean="0">
                <a:solidFill>
                  <a:schemeClr val="tx1"/>
                </a:solidFill>
              </a:rPr>
              <a:t>Prioridade da sala </a:t>
            </a:r>
            <a:r>
              <a:rPr lang="pt-BR" i="1" smtClean="0">
                <a:solidFill>
                  <a:schemeClr val="tx1"/>
                </a:solidFill>
              </a:rPr>
              <a:t>i</a:t>
            </a: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578</Words>
  <PresentationFormat>Apresentação na tela (4:3)</PresentationFormat>
  <Paragraphs>207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Tema do Office</vt:lpstr>
      <vt:lpstr>Tema do Office</vt:lpstr>
      <vt:lpstr>Navegação e Monitoramento de Ambientes Internos Utilizando Robôs Móveis </vt:lpstr>
      <vt:lpstr>Sumário</vt:lpstr>
      <vt:lpstr>Introdução - Robótica</vt:lpstr>
      <vt:lpstr>Introdução - Robótica</vt:lpstr>
      <vt:lpstr>Introdução – Robótica Móvel</vt:lpstr>
      <vt:lpstr>Projeto - Proposta</vt:lpstr>
      <vt:lpstr>Projeto - Objetivo </vt:lpstr>
      <vt:lpstr>Projeto – Critérios de Avaliação</vt:lpstr>
      <vt:lpstr>Projeto – Critérios de Avaliação</vt:lpstr>
      <vt:lpstr>Projeto - Aplicações </vt:lpstr>
      <vt:lpstr>Projeto - Aplicações </vt:lpstr>
      <vt:lpstr>Projeto - Aplicações </vt:lpstr>
      <vt:lpstr>Projeto - Aplicações </vt:lpstr>
      <vt:lpstr>Projeto - Aplicações </vt:lpstr>
      <vt:lpstr>Problemas Relacionados</vt:lpstr>
      <vt:lpstr>Caixeiro Viajante</vt:lpstr>
      <vt:lpstr>Caixeiro Viajante - Fórmulas</vt:lpstr>
      <vt:lpstr>Roteamento de Veículos</vt:lpstr>
      <vt:lpstr>Projeto</vt:lpstr>
      <vt:lpstr>Slide 20</vt:lpstr>
      <vt:lpstr>Projeto </vt:lpstr>
      <vt:lpstr>Projeto </vt:lpstr>
      <vt:lpstr>Projeto </vt:lpstr>
      <vt:lpstr>Projeto </vt:lpstr>
      <vt:lpstr>Projeto</vt:lpstr>
      <vt:lpstr>Projeto</vt:lpstr>
      <vt:lpstr>Projeto</vt:lpstr>
      <vt:lpstr>Projeto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 Luis  Polidoro </cp:lastModifiedBy>
  <cp:revision>17</cp:revision>
  <dcterms:modified xsi:type="dcterms:W3CDTF">2009-03-14T00:17:36Z</dcterms:modified>
</cp:coreProperties>
</file>