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52"/>
  </p:notesMasterIdLst>
  <p:handoutMasterIdLst>
    <p:handoutMasterId r:id="rId53"/>
  </p:handoutMasterIdLst>
  <p:sldIdLst>
    <p:sldId id="256" r:id="rId3"/>
    <p:sldId id="311" r:id="rId4"/>
    <p:sldId id="295" r:id="rId5"/>
    <p:sldId id="297" r:id="rId6"/>
    <p:sldId id="296" r:id="rId7"/>
    <p:sldId id="298" r:id="rId8"/>
    <p:sldId id="299" r:id="rId9"/>
    <p:sldId id="346" r:id="rId10"/>
    <p:sldId id="347" r:id="rId11"/>
    <p:sldId id="283" r:id="rId12"/>
    <p:sldId id="312" r:id="rId13"/>
    <p:sldId id="302" r:id="rId14"/>
    <p:sldId id="304" r:id="rId15"/>
    <p:sldId id="303" r:id="rId16"/>
    <p:sldId id="305" r:id="rId17"/>
    <p:sldId id="308" r:id="rId18"/>
    <p:sldId id="307" r:id="rId19"/>
    <p:sldId id="309" r:id="rId20"/>
    <p:sldId id="313" r:id="rId21"/>
    <p:sldId id="310" r:id="rId22"/>
    <p:sldId id="314" r:id="rId23"/>
    <p:sldId id="301" r:id="rId24"/>
    <p:sldId id="316" r:id="rId25"/>
    <p:sldId id="317" r:id="rId26"/>
    <p:sldId id="319" r:id="rId27"/>
    <p:sldId id="320" r:id="rId28"/>
    <p:sldId id="322" r:id="rId29"/>
    <p:sldId id="32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24" r:id="rId38"/>
    <p:sldId id="325" r:id="rId39"/>
    <p:sldId id="326" r:id="rId40"/>
    <p:sldId id="327" r:id="rId41"/>
    <p:sldId id="340" r:id="rId42"/>
    <p:sldId id="328" r:id="rId43"/>
    <p:sldId id="329" r:id="rId44"/>
    <p:sldId id="285" r:id="rId45"/>
    <p:sldId id="331" r:id="rId46"/>
    <p:sldId id="330" r:id="rId47"/>
    <p:sldId id="341" r:id="rId48"/>
    <p:sldId id="342" r:id="rId49"/>
    <p:sldId id="343" r:id="rId50"/>
    <p:sldId id="345" r:id="rId51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782" autoAdjust="0"/>
    <p:restoredTop sz="97135" autoAdjust="0"/>
  </p:normalViewPr>
  <p:slideViewPr>
    <p:cSldViewPr>
      <p:cViewPr varScale="1">
        <p:scale>
          <a:sx n="93" d="100"/>
          <a:sy n="93" d="100"/>
        </p:scale>
        <p:origin x="-81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135E-E75A-4093-B747-6CD3BA9E37A5}" type="datetimeFigureOut">
              <a:rPr lang="pt-BR" smtClean="0"/>
              <a:pPr/>
              <a:t>16/3/2009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0A9D-86D0-4B9C-9C13-1268201F201F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DF92680C-B850-4000-9DFE-8BD8A3C7E027}" type="slidenum">
              <a:rPr lang="en-US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169810-8C19-46B7-82E2-C96C02CBBA7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86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4AE626-5061-4E42-988A-D61D126603B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9BDD2-7FBF-442E-9B4C-9EBB665D9FC0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F92680C-B850-4000-9DFE-8BD8A3C7E02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8451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51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3250" cy="11366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5025" y="1600200"/>
            <a:ext cx="4035425" cy="218281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3935413"/>
            <a:ext cx="4035425" cy="21844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>
          <a:xfrm>
            <a:off x="87313" y="6446838"/>
            <a:ext cx="7834312" cy="325437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noProof="0" dirty="0" smtClean="0"/>
              <a:t>Navegação e Monitoramento de Ambientes Internos Utilizando Robôs Móveis 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2349500"/>
            <a:ext cx="7766050" cy="14636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68413"/>
            <a:ext cx="9144000" cy="51133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87313" y="6446838"/>
            <a:ext cx="7834312" cy="325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i="1">
                <a:solidFill>
                  <a:srgbClr val="000000"/>
                </a:solidFill>
              </a:defRPr>
            </a:lvl1pPr>
          </a:lstStyle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7999413" y="6410325"/>
            <a:ext cx="1114425" cy="407988"/>
            <a:chOff x="5039" y="4038"/>
            <a:chExt cx="702" cy="257"/>
          </a:xfrm>
        </p:grpSpPr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5039" y="4038"/>
              <a:ext cx="702" cy="257"/>
              <a:chOff x="5039" y="4038"/>
              <a:chExt cx="702" cy="257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5039" y="4038"/>
                <a:ext cx="703" cy="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5061" y="4062"/>
                <a:ext cx="673" cy="20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5063" y="4068"/>
              <a:ext cx="643" cy="20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 userDrawn="1"/>
        </p:nvSpPr>
        <p:spPr>
          <a:xfrm>
            <a:off x="7286645" y="6409329"/>
            <a:ext cx="66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94FC709-9F4C-4A03-AEE4-EC7A946C04FD}" type="slidenum">
              <a:rPr lang="pt-BR" smtClean="0">
                <a:solidFill>
                  <a:schemeClr val="tx1"/>
                </a:solidFill>
              </a:rPr>
              <a:pPr algn="r"/>
              <a:t>‹nº›</a:t>
            </a:fld>
            <a:endParaRPr lang="pt-BR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  <p:sldLayoutId id="2147483674" r:id="rId13"/>
    <p:sldLayoutId id="2147483675" r:id="rId14"/>
    <p:sldLayoutId id="2147483676" r:id="rId15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349500"/>
            <a:ext cx="7766050" cy="146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851274" y="692150"/>
            <a:ext cx="4864129" cy="1025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 dirty="0">
                <a:solidFill>
                  <a:srgbClr val="FFFFFF"/>
                </a:solidFill>
              </a:rPr>
              <a:t>Laboratório de Robótica </a:t>
            </a:r>
            <a:r>
              <a:rPr lang="pt-BR" sz="2400" b="1" dirty="0" smtClean="0">
                <a:solidFill>
                  <a:srgbClr val="FFFFFF"/>
                </a:solidFill>
              </a:rPr>
              <a:t>Móvel</a:t>
            </a:r>
          </a:p>
          <a:p>
            <a:pPr>
              <a:spcBef>
                <a:spcPts val="1500"/>
              </a:spcBef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2400" b="1" dirty="0" smtClean="0">
                <a:solidFill>
                  <a:srgbClr val="FFFFFF"/>
                </a:solidFill>
              </a:rPr>
              <a:t>http://www.icmc.usp.br/~lrm/</a:t>
            </a:r>
            <a:endParaRPr lang="pt-BR" sz="2400" b="1" dirty="0">
              <a:solidFill>
                <a:srgbClr val="FFFFFF"/>
              </a:solidFill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331913" y="765175"/>
            <a:ext cx="2046287" cy="750888"/>
            <a:chOff x="839" y="482"/>
            <a:chExt cx="1289" cy="473"/>
          </a:xfrm>
        </p:grpSpPr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839" y="482"/>
              <a:ext cx="1289" cy="473"/>
              <a:chOff x="839" y="482"/>
              <a:chExt cx="1289" cy="473"/>
            </a:xfrm>
          </p:grpSpPr>
          <p:sp>
            <p:nvSpPr>
              <p:cNvPr id="2054" name="AutoShape 6"/>
              <p:cNvSpPr>
                <a:spLocks noChangeArrowheads="1"/>
              </p:cNvSpPr>
              <p:nvPr/>
            </p:nvSpPr>
            <p:spPr bwMode="auto">
              <a:xfrm>
                <a:off x="839" y="482"/>
                <a:ext cx="1290" cy="47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dirty="0"/>
              </a:p>
            </p:txBody>
          </p:sp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79" y="527"/>
                <a:ext cx="1235" cy="3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884" y="538"/>
              <a:ext cx="1180" cy="38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36550" indent="-33655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Mestrado\robo2\documentos\videos\Pioneer%20Campos%20Potencias%20Heitor.wmv" TargetMode="Externa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Mestrado\robo2\documentos\videos\Pioneer%20VFH.wmv" TargetMode="Externa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Heitor%20Luis%20Polidoro\My%20Documents\Faculdade\Projeto\Navegando.avi" TargetMode="Externa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eg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emf"/><Relationship Id="rId4" Type="http://schemas.openxmlformats.org/officeDocument/2006/relationships/image" Target="../media/image60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989138"/>
            <a:ext cx="9144000" cy="23034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24075" y="5300663"/>
            <a:ext cx="64801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i="1" dirty="0">
                <a:solidFill>
                  <a:srgbClr val="000000"/>
                </a:solidFill>
              </a:rPr>
              <a:t>Heitor Luis Polidoro</a:t>
            </a:r>
          </a:p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dirty="0">
                <a:solidFill>
                  <a:srgbClr val="000000"/>
                </a:solidFill>
              </a:rPr>
              <a:t>Supervisor: Dr. Denis Fernando Wolf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133600"/>
            <a:ext cx="7773987" cy="1755775"/>
          </a:xfrm>
          <a:ln/>
        </p:spPr>
        <p:txBody>
          <a:bodyPr/>
          <a:lstStyle/>
          <a:p>
            <a:pPr algn="ctr"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t-BR" sz="3600" b="1" dirty="0" smtClean="0">
                <a:solidFill>
                  <a:srgbClr val="000000"/>
                </a:solidFill>
              </a:rPr>
              <a:t>Navegação e Monitoramento de Ambientes Internos Utilizando Robôs Móveis</a:t>
            </a:r>
            <a:r>
              <a:rPr lang="pt-BR" sz="3600" dirty="0" smtClean="0">
                <a:solidFill>
                  <a:srgbClr val="000000"/>
                </a:solidFill>
              </a:rPr>
              <a:t> </a:t>
            </a:r>
            <a:endParaRPr lang="pt-BR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Critérios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71612"/>
            <a:ext cx="8401080" cy="4519613"/>
          </a:xfrm>
        </p:spPr>
        <p:txBody>
          <a:bodyPr/>
          <a:lstStyle/>
          <a:p>
            <a:r>
              <a:rPr lang="pt-BR" dirty="0" smtClean="0"/>
              <a:t>Freqüência relativa</a:t>
            </a:r>
          </a:p>
          <a:p>
            <a:pPr lvl="1"/>
            <a:r>
              <a:rPr lang="pt-BR" dirty="0" smtClean="0"/>
              <a:t>A freqüência relativa deve ser proporcional à prioridade relativa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28" name="Imagem 27" descr="significad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8" y="4000504"/>
            <a:ext cx="8926572" cy="2299136"/>
          </a:xfrm>
          <a:prstGeom prst="rect">
            <a:avLst/>
          </a:prstGeom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3143248"/>
            <a:ext cx="1787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Critérios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19613"/>
          </a:xfrm>
        </p:spPr>
        <p:txBody>
          <a:bodyPr/>
          <a:lstStyle/>
          <a:p>
            <a:r>
              <a:rPr lang="pt-BR" dirty="0" smtClean="0"/>
              <a:t>Grau de Urgência Total</a:t>
            </a:r>
          </a:p>
          <a:p>
            <a:pPr lvl="1"/>
            <a:r>
              <a:rPr lang="pt-BR" dirty="0" smtClean="0"/>
              <a:t>Gráfico</a:t>
            </a:r>
          </a:p>
          <a:p>
            <a:pPr lvl="1"/>
            <a:r>
              <a:rPr lang="pt-BR" dirty="0" smtClean="0"/>
              <a:t>Menor Grau de Urgência Total ao longo do tempo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643446"/>
            <a:ext cx="1511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571876"/>
            <a:ext cx="16303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2214554"/>
            <a:ext cx="8810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CaixaDeTexto 29"/>
          <p:cNvSpPr txBox="1"/>
          <p:nvPr/>
        </p:nvSpPr>
        <p:spPr>
          <a:xfrm>
            <a:off x="2428860" y="3786190"/>
            <a:ext cx="273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Grau de Urgência Total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428860" y="4714884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Grau de Urgência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5214950"/>
            <a:ext cx="2889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CaixaDeTexto 32"/>
          <p:cNvSpPr txBox="1"/>
          <p:nvPr/>
        </p:nvSpPr>
        <p:spPr>
          <a:xfrm>
            <a:off x="1142976" y="5786454"/>
            <a:ext cx="41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Tempo desde a última visita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142976" y="521495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Prioridade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Aplicações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186502" cy="4519613"/>
          </a:xfrm>
        </p:spPr>
        <p:txBody>
          <a:bodyPr/>
          <a:lstStyle/>
          <a:p>
            <a:r>
              <a:rPr lang="pt-BR" dirty="0" smtClean="0"/>
              <a:t>Zoológico</a:t>
            </a:r>
          </a:p>
          <a:p>
            <a:pPr lvl="1"/>
            <a:r>
              <a:rPr lang="pt-BR" dirty="0" smtClean="0"/>
              <a:t>Refeições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1" y="2991084"/>
            <a:ext cx="3000396" cy="3295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928934"/>
            <a:ext cx="2344494" cy="2166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Aplicações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Hospitais</a:t>
            </a:r>
          </a:p>
          <a:p>
            <a:pPr lvl="1"/>
            <a:r>
              <a:rPr lang="pt-BR" dirty="0" smtClean="0"/>
              <a:t>Refeições</a:t>
            </a:r>
          </a:p>
          <a:p>
            <a:pPr lvl="1"/>
            <a:r>
              <a:rPr lang="pt-BR" dirty="0" smtClean="0"/>
              <a:t>Remédios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1857364"/>
            <a:ext cx="5558147" cy="2976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Helpm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357562"/>
            <a:ext cx="2004016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Aplicações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1928802"/>
            <a:ext cx="1712794" cy="2499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2500306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Aplicações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Monitoramento</a:t>
            </a:r>
          </a:p>
          <a:p>
            <a:pPr lvl="1"/>
            <a:r>
              <a:rPr lang="pt-BR" dirty="0" smtClean="0"/>
              <a:t>Climatização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1357297"/>
            <a:ext cx="4170305" cy="4945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planta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3000372"/>
            <a:ext cx="1223315" cy="31289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Aplicações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19613"/>
          </a:xfrm>
        </p:spPr>
        <p:txBody>
          <a:bodyPr/>
          <a:lstStyle/>
          <a:p>
            <a:r>
              <a:rPr lang="pt-BR" dirty="0" smtClean="0"/>
              <a:t>Jardinagem (em desenvolvimento pelo MIT)</a:t>
            </a:r>
          </a:p>
          <a:p>
            <a:pPr lvl="1"/>
            <a:r>
              <a:rPr lang="pt-BR" dirty="0" smtClean="0"/>
              <a:t>Regagem</a:t>
            </a:r>
          </a:p>
          <a:p>
            <a:pPr lvl="1"/>
            <a:r>
              <a:rPr lang="pt-BR" dirty="0" smtClean="0"/>
              <a:t>Colheita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8" name="Imagem 7" descr="mobilerobot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2428868"/>
            <a:ext cx="4170305" cy="2777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drg_0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3479800" cy="2908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1961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Caixeiro-Viajante</a:t>
            </a:r>
          </a:p>
          <a:p>
            <a:endParaRPr lang="pt-BR" dirty="0" smtClean="0"/>
          </a:p>
          <a:p>
            <a:r>
              <a:rPr lang="pt-BR" dirty="0" smtClean="0"/>
              <a:t>Roteamento de Veículos (VRP)</a:t>
            </a:r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/>
          <p:cNvSpPr txBox="1">
            <a:spLocks/>
          </p:cNvSpPr>
          <p:nvPr/>
        </p:nvSpPr>
        <p:spPr bwMode="auto">
          <a:xfrm>
            <a:off x="457200" y="1600200"/>
            <a:ext cx="4757742" cy="4519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caixeiro deve visitar </a:t>
            </a:r>
            <a:r>
              <a:rPr kumimoji="0" lang="pt-BR" sz="3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cidades somente uma vez</a:t>
            </a:r>
          </a:p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endParaRPr kumimoji="0" lang="pt-B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6550" marR="0" lvl="0" indent="-336550" algn="l" defTabSz="457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Grafo</a:t>
            </a:r>
          </a:p>
          <a:p>
            <a:pPr marL="736600" marR="0" lvl="1" indent="-2794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Vértices são as cidades</a:t>
            </a:r>
          </a:p>
          <a:p>
            <a:pPr marL="736600" marR="0" lvl="1" indent="-279400" algn="l" defTabSz="4572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Arestas são os caminhos entre as cidades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Caixeiro Viajante</a:t>
            </a:r>
            <a:endParaRPr lang="pt-BR" dirty="0"/>
          </a:p>
        </p:txBody>
      </p:sp>
      <p:pic>
        <p:nvPicPr>
          <p:cNvPr id="8" name="Espaço Reservado para Conteúdo 7" descr="pcv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6380" y="1500174"/>
            <a:ext cx="3590925" cy="3352800"/>
          </a:xfrm>
        </p:spPr>
      </p:pic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Caixeiro Viajante - Fórmulas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Menor percurso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Restrição</a:t>
            </a:r>
          </a:p>
          <a:p>
            <a:pPr lvl="1"/>
            <a:r>
              <a:rPr lang="pt-BR" dirty="0" smtClean="0"/>
              <a:t>A cidade só pode ser visitada uma vez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71678"/>
            <a:ext cx="21431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714884"/>
            <a:ext cx="39306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2214554"/>
            <a:ext cx="3413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4429124" y="2143116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1 se o caixeiro foi da cidade i à cidade j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0 caso contrário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29124" y="2928934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Custo para ir da cidade i à cidade j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Projeto</a:t>
            </a:r>
          </a:p>
          <a:p>
            <a:r>
              <a:rPr lang="pt-BR" dirty="0" smtClean="0"/>
              <a:t>Aplicações</a:t>
            </a:r>
          </a:p>
          <a:p>
            <a:r>
              <a:rPr lang="pt-BR" dirty="0" smtClean="0"/>
              <a:t>Problemas Relacionados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de Veículos (VRP)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</a:t>
            </a:r>
          </a:p>
          <a:p>
            <a:pPr lvl="1"/>
            <a:r>
              <a:rPr lang="pt-BR" i="1" dirty="0" smtClean="0"/>
              <a:t>C</a:t>
            </a:r>
            <a:r>
              <a:rPr lang="pt-BR" dirty="0" smtClean="0"/>
              <a:t> consumidores</a:t>
            </a:r>
          </a:p>
          <a:p>
            <a:pPr lvl="1"/>
            <a:r>
              <a:rPr lang="pt-BR" dirty="0" smtClean="0"/>
              <a:t>Um ou mais depósitos</a:t>
            </a:r>
          </a:p>
          <a:p>
            <a:pPr lvl="1"/>
            <a:r>
              <a:rPr lang="pt-BR" i="1" dirty="0" smtClean="0"/>
              <a:t>m</a:t>
            </a:r>
            <a:r>
              <a:rPr lang="pt-BR" dirty="0" smtClean="0"/>
              <a:t> veículos</a:t>
            </a:r>
          </a:p>
          <a:p>
            <a:pPr lvl="1"/>
            <a:endParaRPr lang="pt-BR" i="1" dirty="0" smtClean="0"/>
          </a:p>
          <a:p>
            <a:r>
              <a:rPr lang="pt-BR" dirty="0" smtClean="0"/>
              <a:t>Objetivo</a:t>
            </a:r>
          </a:p>
          <a:p>
            <a:pPr lvl="1"/>
            <a:r>
              <a:rPr lang="pt-BR" dirty="0" smtClean="0"/>
              <a:t>Encontrar </a:t>
            </a:r>
            <a:r>
              <a:rPr lang="pt-BR" i="1" dirty="0" smtClean="0"/>
              <a:t>m</a:t>
            </a:r>
            <a:r>
              <a:rPr lang="pt-BR" dirty="0" smtClean="0"/>
              <a:t> rotas  com o menor custo para servir os </a:t>
            </a:r>
            <a:r>
              <a:rPr lang="pt-BR" i="1" dirty="0" smtClean="0"/>
              <a:t>C</a:t>
            </a:r>
            <a:r>
              <a:rPr lang="pt-BR" dirty="0" smtClean="0"/>
              <a:t> consumidores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de Veículos</a:t>
            </a:r>
            <a:endParaRPr lang="pt-BR" dirty="0"/>
          </a:p>
        </p:txBody>
      </p:sp>
      <p:pic>
        <p:nvPicPr>
          <p:cNvPr id="5" name="Espaço Reservado para Conteúdo 4" descr="vrpinput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720" y="1428736"/>
            <a:ext cx="4048125" cy="3108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Imagem 5" descr="VRPoutpu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3214686"/>
            <a:ext cx="3878104" cy="3019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785786" y="471488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Dados de Entrada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929322" y="271462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Dados de Saída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– 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Representação do Ambiente</a:t>
            </a:r>
            <a:endParaRPr lang="pt-BR" dirty="0" smtClean="0"/>
          </a:p>
          <a:p>
            <a:endParaRPr lang="pt-BR" smtClean="0"/>
          </a:p>
          <a:p>
            <a:r>
              <a:rPr lang="pt-BR" smtClean="0"/>
              <a:t>Definição de Trajetória</a:t>
            </a:r>
            <a:endParaRPr lang="pt-BR" dirty="0" smtClean="0"/>
          </a:p>
          <a:p>
            <a:endParaRPr lang="pt-BR" smtClean="0"/>
          </a:p>
          <a:p>
            <a:r>
              <a:rPr lang="pt-BR" smtClean="0"/>
              <a:t>Desvio </a:t>
            </a:r>
            <a:r>
              <a:rPr lang="pt-BR" dirty="0" smtClean="0"/>
              <a:t>de Obstáculos</a:t>
            </a:r>
          </a:p>
          <a:p>
            <a:endParaRPr lang="pt-BR" smtClean="0"/>
          </a:p>
          <a:p>
            <a:r>
              <a:rPr lang="pt-BR" smtClean="0"/>
              <a:t>Ambiente </a:t>
            </a:r>
            <a:r>
              <a:rPr lang="pt-BR" dirty="0" smtClean="0"/>
              <a:t>de programação </a:t>
            </a:r>
            <a:r>
              <a:rPr lang="pt-BR" smtClean="0"/>
              <a:t>e </a:t>
            </a:r>
            <a:r>
              <a:rPr lang="pt-BR" smtClean="0"/>
              <a:t>teste</a:t>
            </a:r>
            <a:endParaRPr lang="pt-BR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Mapas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Mapas Topológicos</a:t>
            </a:r>
          </a:p>
          <a:p>
            <a:pPr lvl="1"/>
            <a:r>
              <a:rPr lang="pt-BR" dirty="0" smtClean="0"/>
              <a:t>Diagrama de Voronoi</a:t>
            </a:r>
          </a:p>
          <a:p>
            <a:pPr lvl="2"/>
            <a:r>
              <a:rPr lang="pt-BR" dirty="0" smtClean="0"/>
              <a:t>Rota eqüidistante dos obstáculos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3786190"/>
            <a:ext cx="3538539" cy="2402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Busca em Grafo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Menor Caminho</a:t>
            </a:r>
          </a:p>
          <a:p>
            <a:pPr lvl="1"/>
            <a:r>
              <a:rPr lang="pt-BR" dirty="0" smtClean="0"/>
              <a:t>Dijkstra</a:t>
            </a:r>
          </a:p>
          <a:p>
            <a:pPr lvl="2"/>
            <a:r>
              <a:rPr lang="pt-BR" dirty="0" smtClean="0"/>
              <a:t>Lista de custos</a:t>
            </a:r>
          </a:p>
          <a:p>
            <a:pPr lvl="2"/>
            <a:r>
              <a:rPr lang="pt-BR" dirty="0" smtClean="0"/>
              <a:t>Lista de antecessores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dijkstr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428868"/>
            <a:ext cx="3333750" cy="3333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Desvio 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Vector Field Histogram</a:t>
            </a:r>
            <a:r>
              <a:rPr lang="pt-BR" dirty="0" smtClean="0"/>
              <a:t> (VFH)</a:t>
            </a:r>
          </a:p>
          <a:p>
            <a:pPr lvl="1"/>
            <a:r>
              <a:rPr lang="pt-BR" i="1" dirty="0" smtClean="0"/>
              <a:t>Histogram Grid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histogram_gr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857496"/>
            <a:ext cx="5124456" cy="3257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Desvio 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Vector Field Histogram</a:t>
            </a:r>
            <a:r>
              <a:rPr lang="pt-BR" dirty="0" smtClean="0"/>
              <a:t> (VFH)</a:t>
            </a:r>
          </a:p>
          <a:p>
            <a:pPr lvl="1"/>
            <a:r>
              <a:rPr lang="pt-BR" i="1" dirty="0" smtClean="0"/>
              <a:t>Polar Histogram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histogram_gr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77" y="3143248"/>
            <a:ext cx="5846549" cy="2390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Desvio 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</a:p>
          <a:p>
            <a:pPr lvl="1"/>
            <a:r>
              <a:rPr lang="pt-BR" dirty="0" smtClean="0"/>
              <a:t>Campos Potenciais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Pioneer Campos Potencias Heitor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2714626" y="3000372"/>
            <a:ext cx="4079970" cy="30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– Desvio de Obstáculo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</a:p>
          <a:p>
            <a:pPr lvl="1"/>
            <a:r>
              <a:rPr lang="pt-BR" dirty="0" smtClean="0"/>
              <a:t>VFH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7" name="Pioneer VFH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2708557" y="3000372"/>
            <a:ext cx="4079761" cy="30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Player/Stage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Player </a:t>
            </a:r>
          </a:p>
          <a:p>
            <a:pPr lvl="1"/>
            <a:r>
              <a:rPr lang="pt-BR" sz="2000" dirty="0" smtClean="0"/>
              <a:t>Sistema para controle de robôs móveis</a:t>
            </a:r>
          </a:p>
          <a:p>
            <a:pPr lvl="1"/>
            <a:r>
              <a:rPr lang="pt-BR" sz="2000" dirty="0" smtClean="0"/>
              <a:t>Suporta diversos tipos de robôs e sensores</a:t>
            </a:r>
          </a:p>
          <a:p>
            <a:r>
              <a:rPr lang="pt-BR" sz="2400" dirty="0" smtClean="0"/>
              <a:t>Stage</a:t>
            </a:r>
          </a:p>
          <a:p>
            <a:pPr lvl="1"/>
            <a:r>
              <a:rPr lang="pt-BR" sz="2000" dirty="0" smtClean="0"/>
              <a:t>Simulador de robôs móveis e sensores</a:t>
            </a:r>
          </a:p>
          <a:p>
            <a:pPr lvl="1"/>
            <a:r>
              <a:rPr lang="pt-BR" sz="2000" dirty="0" smtClean="0"/>
              <a:t>Ambientes bidimensionais</a:t>
            </a:r>
          </a:p>
          <a:p>
            <a:pPr lvl="1"/>
            <a:r>
              <a:rPr lang="pt-BR" sz="2000" dirty="0" smtClean="0"/>
              <a:t>Compatível com Player</a:t>
            </a:r>
          </a:p>
          <a:p>
            <a:r>
              <a:rPr lang="pt-BR" sz="2400" dirty="0" smtClean="0"/>
              <a:t>Gazebo</a:t>
            </a:r>
          </a:p>
          <a:p>
            <a:pPr lvl="1"/>
            <a:r>
              <a:rPr lang="pt-BR" sz="2000" dirty="0" smtClean="0"/>
              <a:t>Simulador de alta fidelidade</a:t>
            </a:r>
          </a:p>
          <a:p>
            <a:pPr lvl="1"/>
            <a:r>
              <a:rPr lang="pt-BR" sz="2000" dirty="0" smtClean="0"/>
              <a:t>Ambientes em 3 dimensões</a:t>
            </a:r>
          </a:p>
          <a:p>
            <a:pPr lvl="1"/>
            <a:r>
              <a:rPr lang="pt-BR" sz="2000" dirty="0" smtClean="0"/>
              <a:t>Compatível com Player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357298"/>
            <a:ext cx="2744816" cy="2286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72066" y="3786190"/>
            <a:ext cx="3352800" cy="251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Robótica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Criada para auxiliar ou substituir o homem em:</a:t>
            </a:r>
          </a:p>
          <a:p>
            <a:pPr lvl="1"/>
            <a:r>
              <a:rPr lang="pt-BR" dirty="0" smtClean="0"/>
              <a:t>Ambientes insalubres</a:t>
            </a:r>
          </a:p>
          <a:p>
            <a:pPr lvl="2"/>
            <a:r>
              <a:rPr lang="pt-BR" dirty="0" smtClean="0"/>
              <a:t>Fundo do mar, incêndios, desarmamento de bombas...</a:t>
            </a:r>
          </a:p>
          <a:p>
            <a:pPr lvl="1"/>
            <a:r>
              <a:rPr lang="pt-BR" dirty="0" smtClean="0"/>
              <a:t>Tarefas repetitivas</a:t>
            </a:r>
          </a:p>
          <a:p>
            <a:pPr lvl="2"/>
            <a:r>
              <a:rPr lang="pt-BR" dirty="0" smtClean="0"/>
              <a:t>Linha de produção industrial</a:t>
            </a:r>
          </a:p>
          <a:p>
            <a:pPr lvl="1"/>
            <a:r>
              <a:rPr lang="pt-BR" dirty="0" smtClean="0"/>
              <a:t>Tarefas que o ser humano não é capaz de executar</a:t>
            </a:r>
          </a:p>
          <a:p>
            <a:pPr lvl="2"/>
            <a:r>
              <a:rPr lang="pt-BR" dirty="0" smtClean="0"/>
              <a:t>Devido à falta de força, velocidade, precisão...</a:t>
            </a:r>
          </a:p>
          <a:p>
            <a:pPr lvl="1"/>
            <a:r>
              <a:rPr lang="pt-BR" dirty="0" smtClean="0"/>
              <a:t>Tarefas sem valor intelectual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Player</a:t>
            </a: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2420938"/>
            <a:ext cx="2857500" cy="3798887"/>
          </a:xfrm>
          <a:blipFill dpi="0" rotWithShape="0">
            <a:blip/>
            <a:srcRect/>
            <a:stretch>
              <a:fillRect/>
            </a:stretch>
          </a:blipFill>
        </p:spPr>
      </p:pic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203575" y="25654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Camera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203575" y="32131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203575" y="38608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Sonar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3203575" y="45085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Odometry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203575" y="5516563"/>
            <a:ext cx="1152525" cy="3603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Motors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268538" y="2708275"/>
            <a:ext cx="93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2268538" y="3357563"/>
            <a:ext cx="93503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2555875" y="4076700"/>
            <a:ext cx="64770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2771775" y="46529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1331913" y="5805488"/>
            <a:ext cx="18716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5508625" y="2133600"/>
            <a:ext cx="3167063" cy="4032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 Program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795963" y="2925763"/>
            <a:ext cx="1225550" cy="9350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Sensory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Acquisition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795963" y="4724400"/>
            <a:ext cx="1225550" cy="9350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Generation</a:t>
            </a:r>
          </a:p>
        </p:txBody>
      </p:sp>
      <p:cxnSp>
        <p:nvCxnSpPr>
          <p:cNvPr id="15377" name="AutoShape 17"/>
          <p:cNvCxnSpPr>
            <a:cxnSpLocks noChangeShapeType="1"/>
            <a:stCxn id="15364" idx="3"/>
            <a:endCxn id="15375" idx="1"/>
          </p:cNvCxnSpPr>
          <p:nvPr/>
        </p:nvCxnSpPr>
        <p:spPr bwMode="auto">
          <a:xfrm>
            <a:off x="4283075" y="2746375"/>
            <a:ext cx="1512888" cy="6477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78" name="AutoShape 18"/>
          <p:cNvCxnSpPr>
            <a:cxnSpLocks noChangeShapeType="1"/>
            <a:stCxn id="15365" idx="3"/>
            <a:endCxn id="15375" idx="1"/>
          </p:cNvCxnSpPr>
          <p:nvPr/>
        </p:nvCxnSpPr>
        <p:spPr bwMode="auto">
          <a:xfrm>
            <a:off x="4283075" y="3394075"/>
            <a:ext cx="15128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9" name="AutoShape 19"/>
          <p:cNvCxnSpPr>
            <a:cxnSpLocks noChangeShapeType="1"/>
            <a:stCxn id="15366" idx="3"/>
            <a:endCxn id="15375" idx="1"/>
          </p:cNvCxnSpPr>
          <p:nvPr/>
        </p:nvCxnSpPr>
        <p:spPr bwMode="auto">
          <a:xfrm flipV="1">
            <a:off x="4283075" y="3394075"/>
            <a:ext cx="1512888" cy="6477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0" name="AutoShape 20"/>
          <p:cNvCxnSpPr>
            <a:cxnSpLocks noChangeShapeType="1"/>
            <a:stCxn id="15367" idx="3"/>
            <a:endCxn id="15375" idx="1"/>
          </p:cNvCxnSpPr>
          <p:nvPr/>
        </p:nvCxnSpPr>
        <p:spPr bwMode="auto">
          <a:xfrm flipV="1">
            <a:off x="4283075" y="3394075"/>
            <a:ext cx="1512888" cy="1295400"/>
          </a:xfrm>
          <a:prstGeom prst="bentConnector3">
            <a:avLst>
              <a:gd name="adj1" fmla="val 49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1" name="AutoShape 21"/>
          <p:cNvCxnSpPr>
            <a:cxnSpLocks noChangeShapeType="1"/>
            <a:stCxn id="15376" idx="1"/>
            <a:endCxn id="15368" idx="3"/>
          </p:cNvCxnSpPr>
          <p:nvPr/>
        </p:nvCxnSpPr>
        <p:spPr bwMode="auto">
          <a:xfrm rot="10800000" flipV="1">
            <a:off x="4356100" y="5192713"/>
            <a:ext cx="1439863" cy="504825"/>
          </a:xfrm>
          <a:prstGeom prst="bentConnector3">
            <a:avLst>
              <a:gd name="adj1" fmla="val 4994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427538" y="2476500"/>
            <a:ext cx="484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PCI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427538" y="31242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USB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4356100" y="3771900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500563" y="4348163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4356100" y="5661025"/>
            <a:ext cx="80182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Canbus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7308850" y="3789363"/>
            <a:ext cx="1079500" cy="1008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Planner</a:t>
            </a:r>
          </a:p>
        </p:txBody>
      </p:sp>
      <p:cxnSp>
        <p:nvCxnSpPr>
          <p:cNvPr id="15388" name="AutoShape 28"/>
          <p:cNvCxnSpPr>
            <a:cxnSpLocks noChangeShapeType="1"/>
            <a:stCxn id="15375" idx="3"/>
            <a:endCxn id="15387" idx="0"/>
          </p:cNvCxnSpPr>
          <p:nvPr/>
        </p:nvCxnSpPr>
        <p:spPr bwMode="auto">
          <a:xfrm>
            <a:off x="7021513" y="3394075"/>
            <a:ext cx="827087" cy="3952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389" name="AutoShape 29"/>
          <p:cNvCxnSpPr>
            <a:cxnSpLocks noChangeShapeType="1"/>
            <a:stCxn id="15387" idx="2"/>
            <a:endCxn id="15376" idx="3"/>
          </p:cNvCxnSpPr>
          <p:nvPr/>
        </p:nvCxnSpPr>
        <p:spPr bwMode="auto">
          <a:xfrm rot="5400000">
            <a:off x="7237413" y="4581525"/>
            <a:ext cx="395288" cy="8270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7235825" y="5216525"/>
            <a:ext cx="801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Desired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Motion</a:t>
            </a:r>
          </a:p>
        </p:txBody>
      </p:sp>
      <p:sp>
        <p:nvSpPr>
          <p:cNvPr id="31" name="Espaço Reservado para Rodapé 3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292725" y="2133600"/>
            <a:ext cx="1657350" cy="40322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Player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203575" y="25654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Camera</a:t>
            </a: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3203575" y="32131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3203575" y="38608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Sonar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3203575" y="4508500"/>
            <a:ext cx="1079500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Odometry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203575" y="5516563"/>
            <a:ext cx="1152525" cy="3603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Motors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2268538" y="2708275"/>
            <a:ext cx="935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2268538" y="3357563"/>
            <a:ext cx="935037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2555875" y="4076700"/>
            <a:ext cx="64770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2771775" y="46529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1331913" y="5805488"/>
            <a:ext cx="18716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7235825" y="2133600"/>
            <a:ext cx="1657350" cy="4032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 </a:t>
            </a:r>
          </a:p>
          <a:p>
            <a:pPr algn="ctr" latinLnBrk="1"/>
            <a:r>
              <a:rPr kumimoji="1" lang="en-US" altLang="ko-KR" sz="1600" b="1" i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  <a:p>
            <a:pPr algn="ctr" latinLnBrk="1"/>
            <a:endParaRPr kumimoji="1" lang="en-US" altLang="ko-KR" sz="1600" b="1" i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508625" y="2925763"/>
            <a:ext cx="1225550" cy="935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Sensory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Acquisition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5508625" y="4724400"/>
            <a:ext cx="1225550" cy="9350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Motor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Generation</a:t>
            </a:r>
          </a:p>
        </p:txBody>
      </p:sp>
      <p:cxnSp>
        <p:nvCxnSpPr>
          <p:cNvPr id="16402" name="AutoShape 18"/>
          <p:cNvCxnSpPr>
            <a:cxnSpLocks noChangeShapeType="1"/>
            <a:stCxn id="16389" idx="3"/>
            <a:endCxn id="16400" idx="1"/>
          </p:cNvCxnSpPr>
          <p:nvPr/>
        </p:nvCxnSpPr>
        <p:spPr bwMode="auto">
          <a:xfrm>
            <a:off x="4283075" y="2746375"/>
            <a:ext cx="1225550" cy="647700"/>
          </a:xfrm>
          <a:prstGeom prst="bentConnector3">
            <a:avLst>
              <a:gd name="adj1" fmla="val 633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3" name="AutoShape 19"/>
          <p:cNvCxnSpPr>
            <a:cxnSpLocks noChangeShapeType="1"/>
            <a:stCxn id="16390" idx="3"/>
            <a:endCxn id="16400" idx="1"/>
          </p:cNvCxnSpPr>
          <p:nvPr/>
        </p:nvCxnSpPr>
        <p:spPr bwMode="auto">
          <a:xfrm>
            <a:off x="4283075" y="3394075"/>
            <a:ext cx="12255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4" name="AutoShape 20"/>
          <p:cNvCxnSpPr>
            <a:cxnSpLocks noChangeShapeType="1"/>
            <a:stCxn id="16391" idx="3"/>
            <a:endCxn id="16400" idx="1"/>
          </p:cNvCxnSpPr>
          <p:nvPr/>
        </p:nvCxnSpPr>
        <p:spPr bwMode="auto">
          <a:xfrm flipV="1">
            <a:off x="4283075" y="3394075"/>
            <a:ext cx="1225550" cy="647700"/>
          </a:xfrm>
          <a:prstGeom prst="bentConnector3">
            <a:avLst>
              <a:gd name="adj1" fmla="val 6307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5" name="AutoShape 21"/>
          <p:cNvCxnSpPr>
            <a:cxnSpLocks noChangeShapeType="1"/>
            <a:stCxn id="16392" idx="3"/>
            <a:endCxn id="16400" idx="1"/>
          </p:cNvCxnSpPr>
          <p:nvPr/>
        </p:nvCxnSpPr>
        <p:spPr bwMode="auto">
          <a:xfrm flipV="1">
            <a:off x="4283075" y="3394075"/>
            <a:ext cx="1225550" cy="1295400"/>
          </a:xfrm>
          <a:prstGeom prst="bentConnector3">
            <a:avLst>
              <a:gd name="adj1" fmla="val 6294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06" name="AutoShape 22"/>
          <p:cNvCxnSpPr>
            <a:cxnSpLocks noChangeShapeType="1"/>
            <a:stCxn id="16401" idx="1"/>
            <a:endCxn id="16393" idx="3"/>
          </p:cNvCxnSpPr>
          <p:nvPr/>
        </p:nvCxnSpPr>
        <p:spPr bwMode="auto">
          <a:xfrm rot="10800000" flipV="1">
            <a:off x="4356100" y="5192713"/>
            <a:ext cx="1152525" cy="5048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4427538" y="2476500"/>
            <a:ext cx="4844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PCI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4427538" y="3124200"/>
            <a:ext cx="554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USB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356100" y="3771900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500563" y="4348163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4356100" y="5661025"/>
            <a:ext cx="80182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Serial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Canbus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ea typeface="굴림" pitchFamily="50" charset="-127"/>
              </a:rPr>
              <a:t>…</a:t>
            </a:r>
            <a:endParaRPr kumimoji="1" lang="en-US" altLang="ko-KR" sz="1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7524750" y="3789363"/>
            <a:ext cx="1079500" cy="10080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Planner</a:t>
            </a:r>
          </a:p>
        </p:txBody>
      </p:sp>
      <p:cxnSp>
        <p:nvCxnSpPr>
          <p:cNvPr id="16413" name="AutoShape 29"/>
          <p:cNvCxnSpPr>
            <a:cxnSpLocks noChangeShapeType="1"/>
            <a:stCxn id="16400" idx="3"/>
            <a:endCxn id="16412" idx="0"/>
          </p:cNvCxnSpPr>
          <p:nvPr/>
        </p:nvCxnSpPr>
        <p:spPr bwMode="auto">
          <a:xfrm>
            <a:off x="6734175" y="3394075"/>
            <a:ext cx="1330325" cy="3952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414" name="AutoShape 30"/>
          <p:cNvCxnSpPr>
            <a:cxnSpLocks noChangeShapeType="1"/>
            <a:stCxn id="16412" idx="2"/>
            <a:endCxn id="16401" idx="3"/>
          </p:cNvCxnSpPr>
          <p:nvPr/>
        </p:nvCxnSpPr>
        <p:spPr bwMode="auto">
          <a:xfrm rot="5400000">
            <a:off x="7201694" y="4329906"/>
            <a:ext cx="395288" cy="13303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7308850" y="5216525"/>
            <a:ext cx="8018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Desired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Motion</a:t>
            </a:r>
          </a:p>
        </p:txBody>
      </p:sp>
      <p:sp>
        <p:nvSpPr>
          <p:cNvPr id="32" name="Espaço Reservado para Rodapé 3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2357430"/>
            <a:ext cx="2857500" cy="3798887"/>
          </a:xfrm>
          <a:blipFill dpi="0" rotWithShape="0">
            <a:blip/>
            <a:srcRect/>
            <a:stretch>
              <a:fillRect/>
            </a:stretch>
          </a:blip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620838" y="2060575"/>
            <a:ext cx="3455987" cy="43926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 Server</a:t>
            </a: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Device driver            Interface</a:t>
            </a:r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    </a:t>
            </a: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b="1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ko-KR" dirty="0" smtClean="0">
                <a:ea typeface="굴림" pitchFamily="50" charset="-127"/>
              </a:rPr>
              <a:t>Modelo Cliente-Servidor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751638" y="2060575"/>
            <a:ext cx="936625" cy="43926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Client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Library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C/C++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C#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Java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Tcl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Python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Ruby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Lisp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Octave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048625" y="3886200"/>
            <a:ext cx="987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</a:t>
            </a:r>
          </a:p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7759700" y="40767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7759700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323850" y="2997200"/>
            <a:ext cx="1008063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LMS 200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95288" y="4797425"/>
            <a:ext cx="936625" cy="3603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Pioneer</a:t>
            </a: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323850" y="3646488"/>
            <a:ext cx="1008063" cy="5746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</a:t>
            </a:r>
          </a:p>
          <a:p>
            <a:pPr algn="ctr" latinLnBrk="1"/>
            <a:r>
              <a:rPr kumimoji="1" lang="en-US" altLang="ko-KR" sz="14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PLS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95288" y="5302250"/>
            <a:ext cx="936625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Segway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395288" y="5805488"/>
            <a:ext cx="936625" cy="360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Khepera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1908175" y="3106738"/>
            <a:ext cx="1152525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sicklms200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1908175" y="3754438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sickpls</a:t>
            </a:r>
          </a:p>
        </p:txBody>
      </p:sp>
      <p:cxnSp>
        <p:nvCxnSpPr>
          <p:cNvPr id="17423" name="AutoShape 15"/>
          <p:cNvCxnSpPr>
            <a:cxnSpLocks noChangeShapeType="1"/>
            <a:stCxn id="17416" idx="3"/>
            <a:endCxn id="17421" idx="1"/>
          </p:cNvCxnSpPr>
          <p:nvPr/>
        </p:nvCxnSpPr>
        <p:spPr bwMode="auto">
          <a:xfrm>
            <a:off x="1331913" y="3284538"/>
            <a:ext cx="57626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AutoShape 16"/>
          <p:cNvCxnSpPr>
            <a:cxnSpLocks noChangeShapeType="1"/>
            <a:stCxn id="17418" idx="3"/>
            <a:endCxn id="17422" idx="1"/>
          </p:cNvCxnSpPr>
          <p:nvPr/>
        </p:nvCxnSpPr>
        <p:spPr bwMode="auto">
          <a:xfrm>
            <a:off x="1331913" y="3933825"/>
            <a:ext cx="5762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1908175" y="4797425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p2os</a:t>
            </a:r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1908175" y="530066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segwayrmp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1908175" y="5805488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khepera</a:t>
            </a:r>
          </a:p>
        </p:txBody>
      </p:sp>
      <p:cxnSp>
        <p:nvCxnSpPr>
          <p:cNvPr id="17428" name="AutoShape 20"/>
          <p:cNvCxnSpPr>
            <a:cxnSpLocks noChangeShapeType="1"/>
            <a:stCxn id="17417" idx="3"/>
            <a:endCxn id="17425" idx="1"/>
          </p:cNvCxnSpPr>
          <p:nvPr/>
        </p:nvCxnSpPr>
        <p:spPr bwMode="auto">
          <a:xfrm>
            <a:off x="1331913" y="4978400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7429" name="AutoShape 21"/>
          <p:cNvCxnSpPr>
            <a:cxnSpLocks noChangeShapeType="1"/>
            <a:stCxn id="17419" idx="3"/>
            <a:endCxn id="17426" idx="1"/>
          </p:cNvCxnSpPr>
          <p:nvPr/>
        </p:nvCxnSpPr>
        <p:spPr bwMode="auto">
          <a:xfrm flipV="1">
            <a:off x="1331913" y="5481638"/>
            <a:ext cx="5762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7430" name="AutoShape 22"/>
          <p:cNvCxnSpPr>
            <a:cxnSpLocks noChangeShapeType="1"/>
            <a:stCxn id="17420" idx="3"/>
            <a:endCxn id="17427" idx="1"/>
          </p:cNvCxnSpPr>
          <p:nvPr/>
        </p:nvCxnSpPr>
        <p:spPr bwMode="auto">
          <a:xfrm>
            <a:off x="1331913" y="5986463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779838" y="3094038"/>
            <a:ext cx="936625" cy="3937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cxnSp>
        <p:nvCxnSpPr>
          <p:cNvPr id="17432" name="AutoShape 24"/>
          <p:cNvCxnSpPr>
            <a:cxnSpLocks noChangeShapeType="1"/>
            <a:stCxn id="17421" idx="3"/>
            <a:endCxn id="17431" idx="1"/>
          </p:cNvCxnSpPr>
          <p:nvPr/>
        </p:nvCxnSpPr>
        <p:spPr bwMode="auto">
          <a:xfrm>
            <a:off x="3060700" y="3287713"/>
            <a:ext cx="7191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3779838" y="3743325"/>
            <a:ext cx="936625" cy="3937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laser</a:t>
            </a:r>
          </a:p>
        </p:txBody>
      </p:sp>
      <p:cxnSp>
        <p:nvCxnSpPr>
          <p:cNvPr id="17434" name="AutoShape 26"/>
          <p:cNvCxnSpPr>
            <a:cxnSpLocks noChangeShapeType="1"/>
            <a:stCxn id="17422" idx="3"/>
            <a:endCxn id="17433" idx="1"/>
          </p:cNvCxnSpPr>
          <p:nvPr/>
        </p:nvCxnSpPr>
        <p:spPr bwMode="auto">
          <a:xfrm>
            <a:off x="3060700" y="3935413"/>
            <a:ext cx="7191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3779838" y="4776788"/>
            <a:ext cx="936625" cy="393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36" name="AutoShape 28"/>
          <p:cNvCxnSpPr>
            <a:cxnSpLocks noChangeShapeType="1"/>
            <a:stCxn id="17425" idx="3"/>
            <a:endCxn id="17435" idx="1"/>
          </p:cNvCxnSpPr>
          <p:nvPr/>
        </p:nvCxnSpPr>
        <p:spPr bwMode="auto">
          <a:xfrm flipV="1">
            <a:off x="3060700" y="4973638"/>
            <a:ext cx="71913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3779838" y="5280025"/>
            <a:ext cx="936625" cy="393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38" name="AutoShape 30"/>
          <p:cNvCxnSpPr>
            <a:cxnSpLocks noChangeShapeType="1"/>
            <a:stCxn id="17426" idx="3"/>
            <a:endCxn id="17437" idx="1"/>
          </p:cNvCxnSpPr>
          <p:nvPr/>
        </p:nvCxnSpPr>
        <p:spPr bwMode="auto">
          <a:xfrm flipV="1">
            <a:off x="3060700" y="5476875"/>
            <a:ext cx="7191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779838" y="5784850"/>
            <a:ext cx="936625" cy="393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position</a:t>
            </a:r>
          </a:p>
        </p:txBody>
      </p:sp>
      <p:cxnSp>
        <p:nvCxnSpPr>
          <p:cNvPr id="17440" name="AutoShape 32"/>
          <p:cNvCxnSpPr>
            <a:cxnSpLocks noChangeShapeType="1"/>
            <a:stCxn id="17427" idx="3"/>
            <a:endCxn id="17439" idx="1"/>
          </p:cNvCxnSpPr>
          <p:nvPr/>
        </p:nvCxnSpPr>
        <p:spPr bwMode="auto">
          <a:xfrm flipV="1">
            <a:off x="3060700" y="5981700"/>
            <a:ext cx="7191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3421063" y="2708275"/>
            <a:ext cx="0" cy="36004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5148263" y="3213100"/>
            <a:ext cx="15113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H="1">
            <a:off x="5148263" y="4797425"/>
            <a:ext cx="15113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5148263" y="3933825"/>
            <a:ext cx="15113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 rot="603107">
            <a:off x="5580063" y="2997200"/>
            <a:ext cx="622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Data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 rot="684306">
            <a:off x="5251651" y="3739148"/>
            <a:ext cx="14029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Configuration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 rot="-1085634">
            <a:off x="5292725" y="4724400"/>
            <a:ext cx="1158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Command</a:t>
            </a:r>
          </a:p>
        </p:txBody>
      </p:sp>
      <p:sp>
        <p:nvSpPr>
          <p:cNvPr id="17448" name="AutoShape 40"/>
          <p:cNvSpPr>
            <a:spLocks noChangeArrowheads="1"/>
          </p:cNvSpPr>
          <p:nvPr/>
        </p:nvSpPr>
        <p:spPr bwMode="auto">
          <a:xfrm>
            <a:off x="5148263" y="2060575"/>
            <a:ext cx="1511300" cy="792163"/>
          </a:xfrm>
          <a:prstGeom prst="leftRightArrow">
            <a:avLst>
              <a:gd name="adj1" fmla="val 50000"/>
              <a:gd name="adj2" fmla="val 3815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TCP/IP</a:t>
            </a:r>
          </a:p>
        </p:txBody>
      </p: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148263" y="5661025"/>
            <a:ext cx="1511300" cy="792163"/>
          </a:xfrm>
          <a:prstGeom prst="leftRightArrow">
            <a:avLst>
              <a:gd name="adj1" fmla="val 50000"/>
              <a:gd name="adj2" fmla="val 38156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IPC</a:t>
            </a:r>
          </a:p>
        </p:txBody>
      </p:sp>
      <p:sp>
        <p:nvSpPr>
          <p:cNvPr id="42" name="Espaço Reservado para Rodapé 4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azebo_segwayrmp"/>
          <p:cNvPicPr>
            <a:picLocks noChangeAspect="1" noChangeArrowheads="1"/>
          </p:cNvPicPr>
          <p:nvPr/>
        </p:nvPicPr>
        <p:blipFill>
          <a:blip r:embed="rId3"/>
          <a:srcRect t="9445" r="38594" b="21249"/>
          <a:stretch>
            <a:fillRect/>
          </a:stretch>
        </p:blipFill>
        <p:spPr bwMode="auto">
          <a:xfrm>
            <a:off x="1928794" y="4786322"/>
            <a:ext cx="1871662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 descr="stage_darpatech"/>
          <p:cNvPicPr>
            <a:picLocks noChangeAspect="1" noChangeArrowheads="1"/>
          </p:cNvPicPr>
          <p:nvPr/>
        </p:nvPicPr>
        <p:blipFill>
          <a:blip r:embed="rId4"/>
          <a:srcRect r="65707" b="56825"/>
          <a:stretch>
            <a:fillRect/>
          </a:stretch>
        </p:blipFill>
        <p:spPr bwMode="auto">
          <a:xfrm>
            <a:off x="1928794" y="3429000"/>
            <a:ext cx="18716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52863" y="2268538"/>
            <a:ext cx="100647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ko-KR" dirty="0" smtClean="0">
                <a:ea typeface="굴림" pitchFamily="50" charset="-127"/>
              </a:rPr>
              <a:t>Abstração de Hardware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751638" y="2060575"/>
            <a:ext cx="936625" cy="43926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Client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Library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C/C++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C#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Java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Tcl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Python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Ruby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Lisp</a:t>
            </a:r>
          </a:p>
          <a:p>
            <a:pPr algn="ct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Octave</a:t>
            </a: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  <a:p>
            <a:pPr algn="ctr" latinLnBrk="1"/>
            <a:endParaRPr kumimoji="1" lang="en-US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048625" y="3886200"/>
            <a:ext cx="987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User</a:t>
            </a:r>
          </a:p>
          <a:p>
            <a:pPr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Program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7759700" y="40767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7759700" y="4292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8442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928794" y="2214554"/>
            <a:ext cx="763588" cy="1016000"/>
          </a:xfrm>
          <a:blipFill dpi="0" rotWithShape="0">
            <a:blip/>
            <a:srcRect/>
            <a:stretch>
              <a:fillRect/>
            </a:stretch>
          </a:blipFill>
        </p:spPr>
      </p:pic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35013" y="2525713"/>
            <a:ext cx="10906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Robot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Hardware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76288" y="3784600"/>
            <a:ext cx="106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Stage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Simulator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55650" y="5224463"/>
            <a:ext cx="106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Gazebo</a:t>
            </a:r>
          </a:p>
          <a:p>
            <a:pPr algn="r" latinLnBrk="1"/>
            <a:r>
              <a:rPr kumimoji="1" lang="en-US" altLang="ko-KR" sz="16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Simulator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851275" y="3644900"/>
            <a:ext cx="100647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851275" y="5229225"/>
            <a:ext cx="1006475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Player</a:t>
            </a:r>
          </a:p>
          <a:p>
            <a:pPr algn="ctr" latinLnBrk="1"/>
            <a:r>
              <a:rPr kumimoji="1" lang="en-US" altLang="ko-KR" sz="1600" b="1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Server</a:t>
            </a: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987675" y="2636838"/>
            <a:ext cx="7207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4932363" y="2492375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4932363" y="3860800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4932363" y="5445125"/>
            <a:ext cx="1727200" cy="360363"/>
          </a:xfrm>
          <a:prstGeom prst="leftRightArrow">
            <a:avLst>
              <a:gd name="adj1" fmla="val 40972"/>
              <a:gd name="adj2" fmla="val 7753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2755900" y="3933825"/>
            <a:ext cx="1023938" cy="1111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V="1">
            <a:off x="3059113" y="5661025"/>
            <a:ext cx="7207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Modelo Cliente/Servidor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500063" y="1285875"/>
          <a:ext cx="7867650" cy="3559175"/>
        </p:xfrm>
        <a:graphic>
          <a:graphicData uri="http://schemas.openxmlformats.org/presentationml/2006/ole">
            <p:oleObj spid="_x0000_s7170" name="Bitmap Image" r:id="rId4" imgW="5409524" imgH="2448267" progId="PBrush">
              <p:embed/>
            </p:oleObj>
          </a:graphicData>
        </a:graphic>
      </p:graphicFrame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71500" y="4786313"/>
            <a:ext cx="71866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Clientes podem se conectar a múltiplos servidores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Servidores aceitam conexão de múltiplos clientes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Diferentes programas/processos/threads podem processar </a:t>
            </a:r>
          </a:p>
          <a:p>
            <a:r>
              <a:rPr lang="pt-BR" sz="2000" dirty="0">
                <a:solidFill>
                  <a:schemeClr val="tx1"/>
                </a:solidFill>
              </a:rPr>
              <a:t>   dados de diferentes sensores do mesmo servidor.</a:t>
            </a:r>
          </a:p>
          <a:p>
            <a:pPr>
              <a:buFontTx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Operação remota</a:t>
            </a: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7070725" y="52990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avegand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676275" y="1987550"/>
            <a:ext cx="7791450" cy="3752850"/>
          </a:xfrm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Simulador Stage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algoritmos de definição da seqüência de áreas a serem visitadas</a:t>
            </a:r>
          </a:p>
          <a:p>
            <a:pPr lvl="1"/>
            <a:r>
              <a:rPr lang="pt-BR" dirty="0" smtClean="0"/>
              <a:t>Sem base científica</a:t>
            </a:r>
          </a:p>
          <a:p>
            <a:pPr lvl="1"/>
            <a:r>
              <a:rPr lang="pt-BR" dirty="0" smtClean="0"/>
              <a:t>Entender melhor o problema</a:t>
            </a:r>
          </a:p>
          <a:p>
            <a:r>
              <a:rPr lang="pt-BR" dirty="0" smtClean="0"/>
              <a:t>Um mapa para testes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Preliminar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</a:t>
            </a:r>
          </a:p>
        </p:txBody>
      </p:sp>
      <p:pic>
        <p:nvPicPr>
          <p:cNvPr id="5" name="Imagem 4" descr="tabela mapa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2143116"/>
            <a:ext cx="1647823" cy="4026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 descr="mapa_re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71744"/>
            <a:ext cx="6553230" cy="310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pic>
        <p:nvPicPr>
          <p:cNvPr id="4" name="Imagem 3" descr="alg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293415"/>
            <a:ext cx="9001156" cy="2235691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  <a:endParaRPr lang="pt-BR" dirty="0"/>
          </a:p>
        </p:txBody>
      </p:sp>
      <p:pic>
        <p:nvPicPr>
          <p:cNvPr id="5" name="Imagem 4" descr="alg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143116"/>
            <a:ext cx="9001156" cy="4129353"/>
          </a:xfrm>
          <a:prstGeom prst="rect">
            <a:avLst/>
          </a:prstGeom>
        </p:spPr>
      </p:pic>
      <p:pic>
        <p:nvPicPr>
          <p:cNvPr id="6" name="Imagem 5" descr="mapa_rep_sala-sacad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125" y="3214686"/>
            <a:ext cx="2314629" cy="1368445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Robótica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3250" cy="4400568"/>
          </a:xfrm>
        </p:spPr>
        <p:txBody>
          <a:bodyPr/>
          <a:lstStyle/>
          <a:p>
            <a:r>
              <a:rPr lang="pt-BR" dirty="0" smtClean="0"/>
              <a:t>Inicialmente na Automação Industrial</a:t>
            </a:r>
          </a:p>
          <a:p>
            <a:pPr lvl="1"/>
            <a:r>
              <a:rPr lang="pt-BR" dirty="0" smtClean="0"/>
              <a:t>Desvantagem: Falta de mobilidade</a:t>
            </a:r>
          </a:p>
          <a:p>
            <a:r>
              <a:rPr lang="pt-BR" dirty="0" smtClean="0"/>
              <a:t>Robôs Móveis</a:t>
            </a:r>
          </a:p>
          <a:p>
            <a:pPr lvl="1"/>
            <a:r>
              <a:rPr lang="pt-BR" dirty="0" smtClean="0"/>
              <a:t>Capazes de locomoverem-se pela fábrica</a:t>
            </a:r>
          </a:p>
          <a:p>
            <a:r>
              <a:rPr lang="pt-BR" dirty="0" smtClean="0"/>
              <a:t>Navegação</a:t>
            </a:r>
          </a:p>
          <a:p>
            <a:pPr lvl="1"/>
            <a:r>
              <a:rPr lang="pt-BR" dirty="0" smtClean="0"/>
              <a:t>Normalmente a principal tarefa.</a:t>
            </a:r>
          </a:p>
          <a:p>
            <a:pPr lvl="1"/>
            <a:r>
              <a:rPr lang="pt-BR" dirty="0" smtClean="0"/>
              <a:t>Localização</a:t>
            </a:r>
          </a:p>
          <a:p>
            <a:pPr lvl="1"/>
            <a:r>
              <a:rPr lang="pt-BR" dirty="0" smtClean="0"/>
              <a:t>Planejamento de caminho</a:t>
            </a:r>
          </a:p>
          <a:p>
            <a:pPr lvl="1"/>
            <a:r>
              <a:rPr lang="pt-BR" dirty="0" smtClean="0"/>
              <a:t>Execução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Navegação e Monitoramento de Ambientes Internos Utilizando Robôs Móveis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Projeto – Simulação</a:t>
            </a:r>
            <a:endParaRPr lang="en-US" dirty="0" smtClean="0"/>
          </a:p>
        </p:txBody>
      </p:sp>
      <p:pic>
        <p:nvPicPr>
          <p:cNvPr id="23556" name="Picture 167" descr="rep_alg1_atu30_tot3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42844" y="1428736"/>
            <a:ext cx="4641468" cy="2198693"/>
          </a:xfrm>
          <a:noFill/>
        </p:spPr>
      </p:pic>
      <p:pic>
        <p:nvPicPr>
          <p:cNvPr id="23557" name="Picture 168" descr="rep_alg2_atu30_tot3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357686" y="3857628"/>
            <a:ext cx="4639500" cy="2198694"/>
          </a:xfrm>
          <a:noFill/>
        </p:spPr>
      </p:pic>
      <p:sp>
        <p:nvSpPr>
          <p:cNvPr id="23559" name="Text Box 257"/>
          <p:cNvSpPr txBox="1">
            <a:spLocks noChangeArrowheads="1"/>
          </p:cNvSpPr>
          <p:nvPr/>
        </p:nvSpPr>
        <p:spPr bwMode="auto">
          <a:xfrm>
            <a:off x="1643042" y="3857628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Algoritmo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560" name="Text Box 258"/>
          <p:cNvSpPr txBox="1">
            <a:spLocks noChangeArrowheads="1"/>
          </p:cNvSpPr>
          <p:nvPr/>
        </p:nvSpPr>
        <p:spPr bwMode="auto">
          <a:xfrm>
            <a:off x="6286512" y="3357562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Algoritmo 2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parciais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grpSp>
        <p:nvGrpSpPr>
          <p:cNvPr id="8" name="Grupo 7"/>
          <p:cNvGrpSpPr/>
          <p:nvPr/>
        </p:nvGrpSpPr>
        <p:grpSpPr>
          <a:xfrm>
            <a:off x="1357290" y="2214554"/>
            <a:ext cx="6207140" cy="4155546"/>
            <a:chOff x="1357290" y="2214554"/>
            <a:chExt cx="6207140" cy="4155546"/>
          </a:xfrm>
        </p:grpSpPr>
        <p:pic>
          <p:nvPicPr>
            <p:cNvPr id="4" name="Imagem 3" descr="resultados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042" y="2214554"/>
              <a:ext cx="5921388" cy="3913667"/>
            </a:xfrm>
            <a:prstGeom prst="rect">
              <a:avLst/>
            </a:prstGeom>
          </p:spPr>
        </p:pic>
        <p:sp>
          <p:nvSpPr>
            <p:cNvPr id="6" name="CaixaDeTexto 5"/>
            <p:cNvSpPr txBox="1"/>
            <p:nvPr/>
          </p:nvSpPr>
          <p:spPr>
            <a:xfrm>
              <a:off x="3857620" y="6000768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Tempo (s)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357290" y="2643182"/>
              <a:ext cx="461665" cy="286966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Grau de Urgência Total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parciais (Ciclos?)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4" name="Imagem 3" descr="resultad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214554"/>
            <a:ext cx="5921388" cy="391366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57620" y="600076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Tempo (s)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2643182"/>
            <a:ext cx="461665" cy="28696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Grau de Urgência Total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 bwMode="auto">
          <a:xfrm>
            <a:off x="1332000" y="2714620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ector reto 11"/>
          <p:cNvCxnSpPr>
            <a:cxnSpLocks/>
          </p:cNvCxnSpPr>
          <p:nvPr/>
        </p:nvCxnSpPr>
        <p:spPr bwMode="auto">
          <a:xfrm>
            <a:off x="1332000" y="3429000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ector reto 12"/>
          <p:cNvCxnSpPr>
            <a:cxnSpLocks/>
          </p:cNvCxnSpPr>
          <p:nvPr/>
        </p:nvCxnSpPr>
        <p:spPr bwMode="auto">
          <a:xfrm>
            <a:off x="1332000" y="4071942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/>
          <p:cNvCxnSpPr>
            <a:cxnSpLocks/>
          </p:cNvCxnSpPr>
          <p:nvPr/>
        </p:nvCxnSpPr>
        <p:spPr bwMode="auto">
          <a:xfrm>
            <a:off x="1332000" y="4714884"/>
            <a:ext cx="66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Ciclos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043626" cy="4519613"/>
          </a:xfrm>
        </p:spPr>
        <p:txBody>
          <a:bodyPr/>
          <a:lstStyle/>
          <a:p>
            <a:r>
              <a:rPr lang="pt-BR" dirty="0" smtClean="0"/>
              <a:t>Considere</a:t>
            </a:r>
          </a:p>
          <a:p>
            <a:pPr lvl="1"/>
            <a:r>
              <a:rPr lang="pt-BR" sz="2400" dirty="0" smtClean="0"/>
              <a:t>Um </a:t>
            </a:r>
            <a:r>
              <a:rPr lang="pt-BR" sz="2400" dirty="0"/>
              <a:t>ambiente com </a:t>
            </a:r>
            <a:r>
              <a:rPr lang="pt-BR" sz="2400" i="1" dirty="0"/>
              <a:t>S</a:t>
            </a:r>
            <a:r>
              <a:rPr lang="pt-BR" sz="2400" dirty="0"/>
              <a:t> salas;</a:t>
            </a:r>
          </a:p>
          <a:p>
            <a:pPr lvl="1"/>
            <a:r>
              <a:rPr lang="pt-BR" sz="2400" dirty="0" smtClean="0"/>
              <a:t>A </a:t>
            </a:r>
            <a:r>
              <a:rPr lang="pt-BR" sz="2400" dirty="0"/>
              <a:t>velocidade </a:t>
            </a:r>
            <a:r>
              <a:rPr lang="pt-BR" sz="2400" i="1" dirty="0" smtClean="0"/>
              <a:t>vel </a:t>
            </a:r>
            <a:r>
              <a:rPr lang="pt-BR" sz="2400" dirty="0" smtClean="0"/>
              <a:t>do robô é constante;</a:t>
            </a:r>
            <a:endParaRPr lang="pt-BR" sz="2400" dirty="0"/>
          </a:p>
          <a:p>
            <a:pPr lvl="1"/>
            <a:r>
              <a:rPr lang="pt-BR" sz="2400" dirty="0" smtClean="0"/>
              <a:t>O robô não gasta tempo virando;</a:t>
            </a:r>
          </a:p>
          <a:p>
            <a:pPr lvl="1"/>
            <a:r>
              <a:rPr lang="pt-BR" sz="2400" dirty="0" smtClean="0"/>
              <a:t>Um ciclo hamiltoniano    ;</a:t>
            </a:r>
          </a:p>
          <a:p>
            <a:pPr lvl="1"/>
            <a:r>
              <a:rPr lang="pt-BR" sz="2400" dirty="0" smtClean="0"/>
              <a:t>     é a </a:t>
            </a:r>
            <a:r>
              <a:rPr lang="pt-BR" sz="2400" i="1" dirty="0" smtClean="0"/>
              <a:t>i</a:t>
            </a:r>
            <a:r>
              <a:rPr lang="pt-BR" sz="2400" dirty="0" smtClean="0"/>
              <a:t>-ésima sala do ciclo</a:t>
            </a:r>
            <a:endParaRPr lang="pt-BR" sz="2400" dirty="0"/>
          </a:p>
          <a:p>
            <a:pPr lvl="1"/>
            <a:r>
              <a:rPr lang="pt-BR" sz="2400" dirty="0" smtClean="0"/>
              <a:t>∆</a:t>
            </a:r>
            <a:r>
              <a:rPr lang="pt-BR" sz="2400" i="1" dirty="0" smtClean="0"/>
              <a:t>t</a:t>
            </a:r>
            <a:r>
              <a:rPr lang="it-IT" sz="2400" i="1" baseline="-25000" smtClean="0"/>
              <a:t>i</a:t>
            </a:r>
            <a:r>
              <a:rPr lang="pt-BR" sz="2400" dirty="0" smtClean="0"/>
              <a:t> </a:t>
            </a:r>
            <a:r>
              <a:rPr lang="pt-BR" sz="2400" dirty="0"/>
              <a:t>o</a:t>
            </a:r>
            <a:r>
              <a:rPr lang="pt-BR" sz="2400" dirty="0" smtClean="0"/>
              <a:t> </a:t>
            </a:r>
            <a:r>
              <a:rPr lang="pt-BR" sz="2400" dirty="0"/>
              <a:t>tempo </a:t>
            </a:r>
            <a:r>
              <a:rPr lang="pt-BR" sz="2400" dirty="0" smtClean="0"/>
              <a:t>de ir </a:t>
            </a:r>
            <a:r>
              <a:rPr lang="pt-BR" sz="2400" dirty="0"/>
              <a:t>da </a:t>
            </a:r>
            <a:r>
              <a:rPr lang="pt-BR" sz="2400" dirty="0" smtClean="0"/>
              <a:t>sala e      </a:t>
            </a:r>
            <a:br>
              <a:rPr lang="pt-BR" sz="2400" dirty="0" smtClean="0"/>
            </a:br>
            <a:r>
              <a:rPr lang="pt-BR" sz="2400" dirty="0" smtClean="0"/>
              <a:t>à sala </a:t>
            </a:r>
          </a:p>
        </p:txBody>
      </p:sp>
      <p:pic>
        <p:nvPicPr>
          <p:cNvPr id="4" name="Imagem 3" descr="exemplo_vorono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3214686"/>
            <a:ext cx="2742203" cy="2402962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000504"/>
            <a:ext cx="3413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857760"/>
            <a:ext cx="5381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48" y="3643314"/>
            <a:ext cx="2889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500570"/>
            <a:ext cx="3413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Ciclos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2"/>
            <a:ext cx="8223250" cy="4519613"/>
          </a:xfrm>
        </p:spPr>
        <p:txBody>
          <a:bodyPr/>
          <a:lstStyle/>
          <a:p>
            <a:r>
              <a:rPr lang="pt-BR" dirty="0" smtClean="0"/>
              <a:t>Como </a:t>
            </a:r>
            <a:r>
              <a:rPr lang="pt-BR" i="1" dirty="0" smtClean="0"/>
              <a:t>vel </a:t>
            </a:r>
            <a:r>
              <a:rPr lang="pt-BR" dirty="0" smtClean="0"/>
              <a:t>= constante</a:t>
            </a:r>
          </a:p>
          <a:p>
            <a:pPr lvl="1"/>
            <a:r>
              <a:rPr lang="pt-BR" dirty="0" smtClean="0"/>
              <a:t>∆</a:t>
            </a:r>
            <a:r>
              <a:rPr lang="pt-BR" i="1" dirty="0" smtClean="0"/>
              <a:t>t</a:t>
            </a:r>
            <a:r>
              <a:rPr lang="it-IT" i="1" baseline="-25000" smtClean="0"/>
              <a:t>i </a:t>
            </a:r>
            <a:r>
              <a:rPr lang="pt-BR" dirty="0" smtClean="0"/>
              <a:t> = constante →                   = constante</a:t>
            </a:r>
          </a:p>
          <a:p>
            <a:pPr lvl="1"/>
            <a:r>
              <a:rPr lang="pt-BR" dirty="0" smtClean="0"/>
              <a:t>      = constante e igual para qualquer </a:t>
            </a:r>
            <a:r>
              <a:rPr lang="pt-BR" i="1" dirty="0" smtClean="0"/>
              <a:t>i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Não é interessante;</a:t>
            </a:r>
          </a:p>
          <a:p>
            <a:pPr lvl="2"/>
            <a:r>
              <a:rPr lang="pt-BR" dirty="0" smtClean="0"/>
              <a:t>Freqüência relativa de visitas</a:t>
            </a:r>
            <a:br>
              <a:rPr lang="pt-BR" dirty="0" smtClean="0"/>
            </a:br>
            <a:r>
              <a:rPr lang="pt-BR" dirty="0" smtClean="0"/>
              <a:t>iguais</a:t>
            </a:r>
          </a:p>
          <a:p>
            <a:pPr lvl="2"/>
            <a:r>
              <a:rPr lang="pt-BR" dirty="0" smtClean="0"/>
              <a:t>Salas com prioridades diferentes</a:t>
            </a:r>
            <a:br>
              <a:rPr lang="pt-BR" dirty="0" smtClean="0"/>
            </a:br>
            <a:r>
              <a:rPr lang="pt-BR" dirty="0" smtClean="0"/>
              <a:t>devem tem freqüências de visitas</a:t>
            </a:r>
            <a:br>
              <a:rPr lang="pt-BR" dirty="0" smtClean="0"/>
            </a:br>
            <a:r>
              <a:rPr lang="pt-BR" dirty="0" smtClean="0"/>
              <a:t>diferentes</a:t>
            </a:r>
          </a:p>
          <a:p>
            <a:pPr lvl="1">
              <a:buNone/>
            </a:pPr>
            <a:endParaRPr lang="pt-BR" sz="600" dirty="0" smtClean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928802"/>
            <a:ext cx="1617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upo 17"/>
          <p:cNvGrpSpPr/>
          <p:nvPr/>
        </p:nvGrpSpPr>
        <p:grpSpPr>
          <a:xfrm>
            <a:off x="785786" y="5857892"/>
            <a:ext cx="2835121" cy="447675"/>
            <a:chOff x="1500166" y="6143644"/>
            <a:chExt cx="2835121" cy="447675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00166" y="6143644"/>
              <a:ext cx="3556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CaixaDeTexto 14"/>
            <p:cNvSpPr txBox="1"/>
            <p:nvPr/>
          </p:nvSpPr>
          <p:spPr>
            <a:xfrm>
              <a:off x="1928794" y="6143644"/>
              <a:ext cx="2406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pt-BR" dirty="0" smtClean="0">
                  <a:solidFill>
                    <a:schemeClr val="tx1"/>
                  </a:solidFill>
                </a:rPr>
                <a:t>Tempo total do ciclo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upo 16"/>
          <p:cNvGrpSpPr/>
          <p:nvPr/>
        </p:nvGrpSpPr>
        <p:grpSpPr>
          <a:xfrm>
            <a:off x="5391056" y="5857892"/>
            <a:ext cx="3752944" cy="460375"/>
            <a:chOff x="6429388" y="5857892"/>
            <a:chExt cx="3752944" cy="460375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388" y="5857892"/>
              <a:ext cx="420687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CaixaDeTexto 15"/>
            <p:cNvSpPr txBox="1"/>
            <p:nvPr/>
          </p:nvSpPr>
          <p:spPr>
            <a:xfrm>
              <a:off x="6929454" y="5857892"/>
              <a:ext cx="3252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pt-BR" dirty="0" smtClean="0">
                  <a:solidFill>
                    <a:schemeClr val="tx1"/>
                  </a:solidFill>
                </a:rPr>
                <a:t>Tempo para revisitar a sala </a:t>
              </a:r>
              <a:r>
                <a:rPr lang="pt-BR" i="1" dirty="0" smtClean="0">
                  <a:solidFill>
                    <a:schemeClr val="tx1"/>
                  </a:solidFill>
                </a:rPr>
                <a:t>i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2714620"/>
            <a:ext cx="420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Imagem 16" descr="exemplo_vorono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6" y="3214686"/>
            <a:ext cx="2742203" cy="2402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Ciclos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23250" cy="4519613"/>
          </a:xfrm>
        </p:spPr>
        <p:txBody>
          <a:bodyPr/>
          <a:lstStyle/>
          <a:p>
            <a:r>
              <a:rPr lang="pt-BR" dirty="0" smtClean="0"/>
              <a:t>Solução</a:t>
            </a:r>
          </a:p>
          <a:p>
            <a:pPr lvl="1"/>
            <a:r>
              <a:rPr lang="pt-BR" dirty="0" smtClean="0"/>
              <a:t>Revisitar algumas salas antes do fim do ciclo</a:t>
            </a:r>
          </a:p>
          <a:p>
            <a:r>
              <a:rPr lang="pt-BR" dirty="0" smtClean="0"/>
              <a:t>Então, considerando:</a:t>
            </a:r>
          </a:p>
          <a:p>
            <a:pPr lvl="1"/>
            <a:r>
              <a:rPr lang="pt-BR" dirty="0" smtClean="0"/>
              <a:t>Um ciclo    com repetição de vértices de tamanho    temos que:</a:t>
            </a:r>
          </a:p>
          <a:p>
            <a:pPr lvl="1"/>
            <a:endParaRPr lang="pt-BR" sz="100" dirty="0" smtClean="0"/>
          </a:p>
          <a:p>
            <a:pPr>
              <a:buNone/>
            </a:pPr>
            <a:r>
              <a:rPr lang="pt-BR" dirty="0" smtClean="0"/>
              <a:t>                           = constante</a:t>
            </a:r>
          </a:p>
          <a:p>
            <a:r>
              <a:rPr lang="pt-BR" dirty="0" smtClean="0"/>
              <a:t>Solução pode ser calculada </a:t>
            </a:r>
            <a:r>
              <a:rPr lang="pt-BR" i="1" dirty="0" smtClean="0"/>
              <a:t>offline</a:t>
            </a:r>
          </a:p>
          <a:p>
            <a:pPr lvl="1">
              <a:buNone/>
            </a:pPr>
            <a:endParaRPr lang="pt-BR" sz="600" dirty="0" smtClean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000504"/>
            <a:ext cx="16176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214686"/>
            <a:ext cx="28892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3643314"/>
            <a:ext cx="34131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Fase 1:</a:t>
            </a:r>
            <a:r>
              <a:rPr lang="pt-BR" sz="2800" dirty="0" smtClean="0"/>
              <a:t> Cumprimento dos créditos referente as disciplinas do mestrado</a:t>
            </a:r>
          </a:p>
          <a:p>
            <a:r>
              <a:rPr lang="pt-BR" sz="2800" b="1" dirty="0" smtClean="0"/>
              <a:t>Fase 2: </a:t>
            </a:r>
            <a:r>
              <a:rPr lang="pt-BR" sz="2800" dirty="0" smtClean="0"/>
              <a:t>Revisão bibliográfica</a:t>
            </a:r>
          </a:p>
          <a:p>
            <a:r>
              <a:rPr lang="pt-BR" sz="2800" b="1" dirty="0" smtClean="0"/>
              <a:t>Fase 3: </a:t>
            </a:r>
            <a:r>
              <a:rPr lang="pt-BR" sz="2800" dirty="0" smtClean="0"/>
              <a:t>Monitoria</a:t>
            </a:r>
          </a:p>
          <a:p>
            <a:r>
              <a:rPr lang="pt-BR" sz="2800" b="1" dirty="0" smtClean="0"/>
              <a:t>Fase 4: </a:t>
            </a:r>
            <a:r>
              <a:rPr lang="pt-BR" sz="2800" dirty="0" smtClean="0"/>
              <a:t>Programa de Aperfeiçoamento de ensino</a:t>
            </a:r>
          </a:p>
          <a:p>
            <a:r>
              <a:rPr lang="pt-BR" sz="2800" b="1" dirty="0" smtClean="0"/>
              <a:t>Fase 5: </a:t>
            </a:r>
            <a:r>
              <a:rPr lang="pt-BR" sz="2800" dirty="0" smtClean="0"/>
              <a:t>Redação da mini-dissertação para exame de qualificação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 smtClean="0"/>
              <a:t>Fase 6: </a:t>
            </a:r>
            <a:r>
              <a:rPr lang="pt-BR" sz="2800" dirty="0" smtClean="0"/>
              <a:t>Desenvolvimento de estratégias e algoritmos para determinação da  seqüência</a:t>
            </a:r>
          </a:p>
          <a:p>
            <a:r>
              <a:rPr lang="pt-BR" sz="2800" b="1" dirty="0" smtClean="0"/>
              <a:t>Fase 7: </a:t>
            </a:r>
            <a:r>
              <a:rPr lang="pt-BR" sz="2800" dirty="0" smtClean="0"/>
              <a:t>Comparações entre os algoritmos e estratégias</a:t>
            </a:r>
          </a:p>
          <a:p>
            <a:r>
              <a:rPr lang="pt-BR" sz="2800" b="1" dirty="0" smtClean="0"/>
              <a:t>Fase 8: </a:t>
            </a:r>
            <a:r>
              <a:rPr lang="pt-BR" sz="2800" dirty="0" smtClean="0"/>
              <a:t>Apresentação de seminários</a:t>
            </a:r>
          </a:p>
          <a:p>
            <a:r>
              <a:rPr lang="pt-BR" sz="2800" b="1" dirty="0" smtClean="0"/>
              <a:t>Fase 9: </a:t>
            </a:r>
            <a:r>
              <a:rPr lang="pt-BR" sz="2800" dirty="0" smtClean="0"/>
              <a:t>Elaboração de artigos científicos</a:t>
            </a:r>
          </a:p>
          <a:p>
            <a:r>
              <a:rPr lang="pt-BR" sz="2800" b="1" dirty="0" smtClean="0"/>
              <a:t>Fase 10: </a:t>
            </a:r>
            <a:r>
              <a:rPr lang="pt-BR" sz="2800" dirty="0" smtClean="0"/>
              <a:t>Redação de dissertação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pic>
        <p:nvPicPr>
          <p:cNvPr id="5" name="Espaço Reservado para Conteúdo 4" descr="cronograma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756" y="1600200"/>
            <a:ext cx="7342138" cy="4519613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Primeira análise</a:t>
            </a:r>
          </a:p>
          <a:p>
            <a:pPr lvl="1"/>
            <a:r>
              <a:rPr lang="pt-BR" dirty="0" smtClean="0"/>
              <a:t>Solução em tempo de execução</a:t>
            </a:r>
          </a:p>
          <a:p>
            <a:r>
              <a:rPr lang="pt-BR" dirty="0" smtClean="0"/>
              <a:t>Após os testes empíricos</a:t>
            </a:r>
          </a:p>
          <a:p>
            <a:pPr lvl="1"/>
            <a:r>
              <a:rPr lang="pt-BR" dirty="0" smtClean="0"/>
              <a:t>Solução </a:t>
            </a:r>
            <a:r>
              <a:rPr lang="pt-BR" i="1" dirty="0" smtClean="0"/>
              <a:t>offline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– Robótica Móvel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86370" cy="2471742"/>
          </a:xfrm>
        </p:spPr>
        <p:txBody>
          <a:bodyPr/>
          <a:lstStyle/>
          <a:p>
            <a:r>
              <a:rPr lang="pt-BR" dirty="0" smtClean="0"/>
              <a:t>Aplicações</a:t>
            </a:r>
          </a:p>
          <a:p>
            <a:pPr lvl="1"/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Hospitais</a:t>
            </a:r>
          </a:p>
          <a:p>
            <a:pPr lvl="1"/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10" name="Imagem 9" descr="hitac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428736"/>
            <a:ext cx="3556000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 descr="mobilerobots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3286124"/>
            <a:ext cx="1222915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 descr="roomb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0" y="1500174"/>
            <a:ext cx="2010206" cy="1562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 descr="pione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3714752"/>
            <a:ext cx="1838325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 descr="Helpmat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372" y="3500438"/>
            <a:ext cx="2344494" cy="2674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robomow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950" y="4286256"/>
            <a:ext cx="2424240" cy="1816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19613"/>
          </a:xfrm>
        </p:spPr>
        <p:txBody>
          <a:bodyPr/>
          <a:lstStyle/>
          <a:p>
            <a:r>
              <a:rPr lang="pt-BR" dirty="0" smtClean="0"/>
              <a:t>Monitorar ambientes internos</a:t>
            </a:r>
          </a:p>
          <a:p>
            <a:pPr lvl="1"/>
            <a:r>
              <a:rPr lang="pt-BR" dirty="0" smtClean="0"/>
              <a:t>Regiões críticas</a:t>
            </a:r>
          </a:p>
          <a:p>
            <a:pPr lvl="1"/>
            <a:r>
              <a:rPr lang="pt-BR" smtClean="0"/>
              <a:t>Prioridade</a:t>
            </a:r>
          </a:p>
          <a:p>
            <a:pPr lvl="1"/>
            <a:r>
              <a:rPr lang="pt-BR" smtClean="0"/>
              <a:t>Grau de Urgência</a:t>
            </a:r>
            <a:endParaRPr lang="pt-BR" dirty="0" smtClean="0"/>
          </a:p>
          <a:p>
            <a:pPr lvl="2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6" name="Imagem 5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286256"/>
            <a:ext cx="1511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5214950"/>
            <a:ext cx="2889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142976" y="5786454"/>
            <a:ext cx="413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Tempo desde a última visita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42976" y="5214950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>
                <a:solidFill>
                  <a:schemeClr val="tx1"/>
                </a:solidFill>
              </a:rPr>
              <a:t>Prioridade da sala </a:t>
            </a:r>
            <a:r>
              <a:rPr lang="pt-BR" i="1" dirty="0" smtClean="0">
                <a:solidFill>
                  <a:schemeClr val="tx1"/>
                </a:solidFill>
              </a:rPr>
              <a:t>i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Objetivo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2" cy="4519613"/>
          </a:xfrm>
        </p:spPr>
        <p:txBody>
          <a:bodyPr/>
          <a:lstStyle/>
          <a:p>
            <a:r>
              <a:rPr lang="pt-BR" dirty="0" smtClean="0"/>
              <a:t>Estratégia eficiente para determinar uma seqüência de áreas a serem visitadas em ambientes internos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71604" y="5286388"/>
          <a:ext cx="6593062" cy="7416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7780"/>
                <a:gridCol w="373380"/>
                <a:gridCol w="363139"/>
                <a:gridCol w="351194"/>
                <a:gridCol w="363139"/>
                <a:gridCol w="351194"/>
                <a:gridCol w="351194"/>
                <a:gridCol w="363139"/>
                <a:gridCol w="363139"/>
                <a:gridCol w="436880"/>
                <a:gridCol w="500380"/>
                <a:gridCol w="487744"/>
                <a:gridCol w="500380"/>
                <a:gridCol w="5003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Rodapé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7" name="Imagem 6" descr="plant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0174"/>
            <a:ext cx="4357717" cy="3486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Detalhes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400684" cy="4519613"/>
          </a:xfrm>
        </p:spPr>
        <p:txBody>
          <a:bodyPr/>
          <a:lstStyle/>
          <a:p>
            <a:r>
              <a:rPr lang="pt-BR" dirty="0" smtClean="0"/>
              <a:t>Mapa fixo</a:t>
            </a:r>
          </a:p>
          <a:p>
            <a:r>
              <a:rPr lang="pt-BR" dirty="0" smtClean="0"/>
              <a:t>O Robô sabe sua localização</a:t>
            </a:r>
          </a:p>
          <a:p>
            <a:r>
              <a:rPr lang="pt-BR" dirty="0" smtClean="0"/>
              <a:t>Conhece todo o ambiente</a:t>
            </a:r>
          </a:p>
          <a:p>
            <a:pPr lvl="1"/>
            <a:r>
              <a:rPr lang="pt-BR" dirty="0" smtClean="0"/>
              <a:t>Mapa topológico</a:t>
            </a:r>
          </a:p>
          <a:p>
            <a:r>
              <a:rPr lang="pt-BR" dirty="0" smtClean="0"/>
              <a:t>Grafo das salas</a:t>
            </a:r>
          </a:p>
          <a:p>
            <a:pPr lvl="1"/>
            <a:r>
              <a:rPr lang="pt-BR" dirty="0" smtClean="0"/>
              <a:t>Grafo completo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- Detalhes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pt-BR" dirty="0" smtClean="0"/>
              <a:t>Navegação e Monitoramento de Ambientes Internos Utilizando Robôs Móveis </a:t>
            </a:r>
            <a:endParaRPr lang="en-US" dirty="0"/>
          </a:p>
        </p:txBody>
      </p:sp>
      <p:pic>
        <p:nvPicPr>
          <p:cNvPr id="5" name="Imagem 4" descr="grafo_complet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714488"/>
            <a:ext cx="3687047" cy="3520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9" descr="mapa_and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1472" y="1857364"/>
            <a:ext cx="3284542" cy="3284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714348" y="528638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Grafo do mapa topológico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286380" y="535782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Grafo completo das salas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1465</Words>
  <PresentationFormat>Apresentação na tela (4:3)</PresentationFormat>
  <Paragraphs>517</Paragraphs>
  <Slides>49</Slides>
  <Notes>49</Notes>
  <HiddenSlides>0</HiddenSlides>
  <MMClips>3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2" baseType="lpstr">
      <vt:lpstr>Tema do Office</vt:lpstr>
      <vt:lpstr>Tema do Office</vt:lpstr>
      <vt:lpstr>Bitmap Image</vt:lpstr>
      <vt:lpstr>Navegação e Monitoramento de Ambientes Internos Utilizando Robôs Móveis </vt:lpstr>
      <vt:lpstr>Sumário</vt:lpstr>
      <vt:lpstr>Introdução - Robótica</vt:lpstr>
      <vt:lpstr>Introdução - Robótica</vt:lpstr>
      <vt:lpstr>Introdução – Robótica Móvel</vt:lpstr>
      <vt:lpstr>Projeto - Proposta</vt:lpstr>
      <vt:lpstr>Projeto - Objetivo </vt:lpstr>
      <vt:lpstr>Projeto - Detalhes</vt:lpstr>
      <vt:lpstr>Projeto - Detalhes</vt:lpstr>
      <vt:lpstr>Projeto – Critérios de Avaliação</vt:lpstr>
      <vt:lpstr>Projeto – Critérios de Avaliação</vt:lpstr>
      <vt:lpstr>Projeto - Aplicações </vt:lpstr>
      <vt:lpstr>Projeto - Aplicações </vt:lpstr>
      <vt:lpstr>Projeto - Aplicações </vt:lpstr>
      <vt:lpstr>Projeto - Aplicações </vt:lpstr>
      <vt:lpstr>Projeto - Aplicações </vt:lpstr>
      <vt:lpstr>Problemas Relacionados</vt:lpstr>
      <vt:lpstr>Caixeiro Viajante</vt:lpstr>
      <vt:lpstr>Caixeiro Viajante - Fórmulas</vt:lpstr>
      <vt:lpstr>Roteamento de Veículos (VRP)</vt:lpstr>
      <vt:lpstr>Roteamento de Veículos</vt:lpstr>
      <vt:lpstr>Projeto – Etapas</vt:lpstr>
      <vt:lpstr>Projeto - Mapas</vt:lpstr>
      <vt:lpstr>Projeto – Busca em Grafo</vt:lpstr>
      <vt:lpstr>Projeto – Desvio de Obstáculo</vt:lpstr>
      <vt:lpstr>Projeto – Desvio de Obstáculo</vt:lpstr>
      <vt:lpstr>Projeto – Desvio de Obstáculo</vt:lpstr>
      <vt:lpstr>Projeto – Desvio de Obstáculo</vt:lpstr>
      <vt:lpstr>Player/Stage</vt:lpstr>
      <vt:lpstr>Player</vt:lpstr>
      <vt:lpstr>Player</vt:lpstr>
      <vt:lpstr>Modelo Cliente-Servidor</vt:lpstr>
      <vt:lpstr>Abstração de Hardware</vt:lpstr>
      <vt:lpstr>Modelo Cliente/Servidor</vt:lpstr>
      <vt:lpstr>Simulador Stage</vt:lpstr>
      <vt:lpstr>Implementação Preliminar</vt:lpstr>
      <vt:lpstr>Implementação Preliminar</vt:lpstr>
      <vt:lpstr>Projeto</vt:lpstr>
      <vt:lpstr>Projeto</vt:lpstr>
      <vt:lpstr>Projeto – Simulação</vt:lpstr>
      <vt:lpstr>Projeto</vt:lpstr>
      <vt:lpstr>Projeto</vt:lpstr>
      <vt:lpstr>Projeto - Ciclos </vt:lpstr>
      <vt:lpstr>Projeto - Ciclos </vt:lpstr>
      <vt:lpstr>Projeto - Ciclos </vt:lpstr>
      <vt:lpstr>Atividades</vt:lpstr>
      <vt:lpstr>Atividades</vt:lpstr>
      <vt:lpstr>Cronograma</vt:lpstr>
      <vt:lpstr>Considerações Finais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Neo Malkovitch</dc:creator>
  <cp:lastModifiedBy>Heitor Luis  Polidoro </cp:lastModifiedBy>
  <cp:revision>22</cp:revision>
  <dcterms:modified xsi:type="dcterms:W3CDTF">2009-03-16T22:36:52Z</dcterms:modified>
</cp:coreProperties>
</file>