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07/7/12/main" val="0"/>
    </p:ext>
    <p:ext uri="{D31A062A-798A-4329-ABDD-BBA856620510}">
      <p14:defaultImageDpi xmlns:p14="http://schemas.microsoft.com/office/powerpoint/2007/7/12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05/04/2010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37655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05/04/2010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41540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05/04/2010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164783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05/04/2010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329602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05/04/2010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203815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05/04/2010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35979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05/04/2010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252487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05/04/2010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81342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05/04/2010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291773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05/04/2010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288663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23D0A-B60B-47DB-B447-975F041AF6B8}" type="datetimeFigureOut">
              <a:rPr lang="pt-BR" smtClean="0"/>
              <a:t>05/04/2010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257111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23D0A-B60B-47DB-B447-975F041AF6B8}" type="datetimeFigureOut">
              <a:rPr lang="pt-BR" smtClean="0"/>
              <a:t>05/04/2010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6AB76-49B5-46FA-973C-7F127B037D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07/7/12/main" val="360086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714348" y="1142984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Início</a:t>
            </a:r>
            <a:endParaRPr lang="pt-BR"/>
          </a:p>
        </p:txBody>
      </p:sp>
      <p:sp>
        <p:nvSpPr>
          <p:cNvPr id="38" name="TextBox 37"/>
          <p:cNvSpPr txBox="1"/>
          <p:nvPr/>
        </p:nvSpPr>
        <p:spPr>
          <a:xfrm>
            <a:off x="2285984" y="500063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Sim</a:t>
            </a:r>
            <a:endParaRPr lang="pt-BR"/>
          </a:p>
        </p:txBody>
      </p:sp>
      <p:sp>
        <p:nvSpPr>
          <p:cNvPr id="41" name="TextBox 40"/>
          <p:cNvSpPr txBox="1"/>
          <p:nvPr/>
        </p:nvSpPr>
        <p:spPr>
          <a:xfrm>
            <a:off x="3500430" y="414338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Não</a:t>
            </a:r>
            <a:endParaRPr lang="pt-BR"/>
          </a:p>
        </p:txBody>
      </p:sp>
      <p:sp>
        <p:nvSpPr>
          <p:cNvPr id="85" name="Flowchart: Terminator 84"/>
          <p:cNvSpPr/>
          <p:nvPr/>
        </p:nvSpPr>
        <p:spPr>
          <a:xfrm>
            <a:off x="3071802" y="1785926"/>
            <a:ext cx="785818" cy="285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Fim</a:t>
            </a:r>
            <a:endParaRPr lang="pt-BR"/>
          </a:p>
        </p:txBody>
      </p:sp>
      <p:sp>
        <p:nvSpPr>
          <p:cNvPr id="144" name="TextBox 143"/>
          <p:cNvSpPr txBox="1"/>
          <p:nvPr/>
        </p:nvSpPr>
        <p:spPr>
          <a:xfrm>
            <a:off x="5357818" y="1785926"/>
            <a:ext cx="19720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smtClean="0"/>
              <a:t>*</a:t>
            </a:r>
            <a:r>
              <a:rPr lang="pt-BR" sz="1100" i="1" smtClean="0"/>
              <a:t>caminho seqüêncial = 1, 2, 3…</a:t>
            </a:r>
            <a:endParaRPr lang="pt-BR" sz="1100"/>
          </a:p>
        </p:txBody>
      </p:sp>
      <p:sp>
        <p:nvSpPr>
          <p:cNvPr id="164" name="Rectangle 163"/>
          <p:cNvSpPr/>
          <p:nvPr/>
        </p:nvSpPr>
        <p:spPr>
          <a:xfrm>
            <a:off x="285720" y="2571744"/>
            <a:ext cx="178595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 fontScale="92500" lnSpcReduction="10000"/>
          </a:bodyPr>
          <a:lstStyle/>
          <a:p>
            <a:pPr algn="ctr"/>
            <a:r>
              <a:rPr lang="pt-BR" smtClean="0"/>
              <a:t>Inicia </a:t>
            </a:r>
            <a:r>
              <a:rPr lang="pt-BR" smtClean="0"/>
              <a:t>um Agente em </a:t>
            </a:r>
            <a:r>
              <a:rPr lang="pt-BR" smtClean="0"/>
              <a:t>cada </a:t>
            </a:r>
            <a:r>
              <a:rPr lang="pt-BR" smtClean="0"/>
              <a:t>Sala na fila de Agentes</a:t>
            </a:r>
            <a:endParaRPr lang="pt-BR"/>
          </a:p>
        </p:txBody>
      </p:sp>
      <p:sp>
        <p:nvSpPr>
          <p:cNvPr id="165" name="Rectangle 164"/>
          <p:cNvSpPr/>
          <p:nvPr/>
        </p:nvSpPr>
        <p:spPr>
          <a:xfrm>
            <a:off x="285720" y="1643050"/>
            <a:ext cx="1785950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 fontScale="92500" lnSpcReduction="10000"/>
          </a:bodyPr>
          <a:lstStyle/>
          <a:p>
            <a:pPr algn="ctr"/>
            <a:r>
              <a:rPr lang="pt-BR" smtClean="0"/>
              <a:t>Cria o caminho </a:t>
            </a:r>
            <a:r>
              <a:rPr lang="pt-BR" smtClean="0"/>
              <a:t>seqüêncial</a:t>
            </a:r>
            <a:r>
              <a:rPr lang="pt-BR" smtClean="0"/>
              <a:t>* como possível ótimo</a:t>
            </a:r>
            <a:endParaRPr lang="pt-BR"/>
          </a:p>
        </p:txBody>
      </p:sp>
      <p:sp>
        <p:nvSpPr>
          <p:cNvPr id="166" name="Flowchart: Decision 165"/>
          <p:cNvSpPr/>
          <p:nvPr/>
        </p:nvSpPr>
        <p:spPr>
          <a:xfrm>
            <a:off x="2571736" y="2428868"/>
            <a:ext cx="1785950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70000" lnSpcReduction="20000"/>
          </a:bodyPr>
          <a:lstStyle/>
          <a:p>
            <a:pPr algn="ctr"/>
            <a:r>
              <a:rPr lang="pt-BR" smtClean="0"/>
              <a:t>Fila de Agentes vazia?</a:t>
            </a:r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786314" y="2571744"/>
            <a:ext cx="157163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pt-BR" smtClean="0"/>
              <a:t>Retira um Agente da fila</a:t>
            </a:r>
            <a:endParaRPr lang="pt-BR"/>
          </a:p>
        </p:txBody>
      </p:sp>
      <p:sp>
        <p:nvSpPr>
          <p:cNvPr id="169" name="Rectangle 168"/>
          <p:cNvSpPr/>
          <p:nvPr/>
        </p:nvSpPr>
        <p:spPr>
          <a:xfrm>
            <a:off x="6786578" y="2571744"/>
            <a:ext cx="192882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 fontScale="92500" lnSpcReduction="10000"/>
          </a:bodyPr>
          <a:lstStyle/>
          <a:p>
            <a:pPr algn="ctr"/>
            <a:r>
              <a:rPr lang="pt-BR" smtClean="0"/>
              <a:t>Cria um novo Agente para cada Sala</a:t>
            </a:r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6786578" y="3571876"/>
            <a:ext cx="192882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 fontScale="85000" lnSpcReduction="10000"/>
          </a:bodyPr>
          <a:lstStyle/>
          <a:p>
            <a:pPr algn="ctr"/>
            <a:r>
              <a:rPr lang="pt-BR" smtClean="0"/>
              <a:t>Simula que o agente retirado navegou até a sala, para cada Agente</a:t>
            </a:r>
            <a:endParaRPr lang="pt-BR"/>
          </a:p>
        </p:txBody>
      </p:sp>
      <p:sp>
        <p:nvSpPr>
          <p:cNvPr id="171" name="Rectangle 170"/>
          <p:cNvSpPr/>
          <p:nvPr/>
        </p:nvSpPr>
        <p:spPr>
          <a:xfrm>
            <a:off x="6786578" y="4572008"/>
            <a:ext cx="192882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pt-BR" smtClean="0"/>
              <a:t>Avalia cada novo Agente</a:t>
            </a:r>
            <a:endParaRPr lang="pt-BR"/>
          </a:p>
        </p:txBody>
      </p:sp>
      <p:sp>
        <p:nvSpPr>
          <p:cNvPr id="172" name="Flowchart: Decision 171"/>
          <p:cNvSpPr/>
          <p:nvPr/>
        </p:nvSpPr>
        <p:spPr>
          <a:xfrm>
            <a:off x="4643438" y="4429132"/>
            <a:ext cx="1785950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pt-BR" smtClean="0"/>
              <a:t>Avaliação negativa?</a:t>
            </a:r>
            <a:endParaRPr lang="pt-BR"/>
          </a:p>
        </p:txBody>
      </p:sp>
      <p:sp>
        <p:nvSpPr>
          <p:cNvPr id="173" name="Flowchart: Decision 172"/>
          <p:cNvSpPr/>
          <p:nvPr/>
        </p:nvSpPr>
        <p:spPr>
          <a:xfrm>
            <a:off x="2571736" y="4429132"/>
            <a:ext cx="1785950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lnSpcReduction="10000"/>
          </a:bodyPr>
          <a:lstStyle/>
          <a:p>
            <a:pPr algn="ctr"/>
            <a:r>
              <a:rPr lang="pt-BR" smtClean="0"/>
              <a:t>Avaliação positiva?</a:t>
            </a:r>
            <a:endParaRPr lang="pt-BR"/>
          </a:p>
        </p:txBody>
      </p:sp>
      <p:sp>
        <p:nvSpPr>
          <p:cNvPr id="174" name="Rectangle 173"/>
          <p:cNvSpPr/>
          <p:nvPr/>
        </p:nvSpPr>
        <p:spPr>
          <a:xfrm>
            <a:off x="4714876" y="3500438"/>
            <a:ext cx="164307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 fontScale="92500"/>
          </a:bodyPr>
          <a:lstStyle/>
          <a:p>
            <a:pPr algn="ctr"/>
            <a:r>
              <a:rPr lang="pt-BR" smtClean="0"/>
              <a:t>Coloca o Agente no fim da fila</a:t>
            </a:r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357158" y="4572008"/>
            <a:ext cx="171451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/>
            <a:r>
              <a:rPr lang="pt-BR" smtClean="0"/>
              <a:t>Guarda como possível ótimo</a:t>
            </a:r>
            <a:endParaRPr lang="pt-BR"/>
          </a:p>
        </p:txBody>
      </p:sp>
      <p:sp>
        <p:nvSpPr>
          <p:cNvPr id="177" name="Rectangle 176"/>
          <p:cNvSpPr/>
          <p:nvPr/>
        </p:nvSpPr>
        <p:spPr>
          <a:xfrm>
            <a:off x="357158" y="3500438"/>
            <a:ext cx="171451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 fontScale="92500" lnSpcReduction="10000"/>
          </a:bodyPr>
          <a:lstStyle/>
          <a:p>
            <a:pPr algn="ctr"/>
            <a:r>
              <a:rPr lang="pt-BR" smtClean="0"/>
              <a:t>Coloca antigo ótimo no fim da fila</a:t>
            </a:r>
            <a:endParaRPr lang="pt-BR"/>
          </a:p>
        </p:txBody>
      </p:sp>
      <p:sp>
        <p:nvSpPr>
          <p:cNvPr id="178" name="TextBox 177"/>
          <p:cNvSpPr txBox="1"/>
          <p:nvPr/>
        </p:nvSpPr>
        <p:spPr>
          <a:xfrm>
            <a:off x="5715008" y="428625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Sim</a:t>
            </a:r>
            <a:endParaRPr lang="pt-BR"/>
          </a:p>
        </p:txBody>
      </p:sp>
      <p:sp>
        <p:nvSpPr>
          <p:cNvPr id="179" name="TextBox 178"/>
          <p:cNvSpPr txBox="1"/>
          <p:nvPr/>
        </p:nvSpPr>
        <p:spPr>
          <a:xfrm>
            <a:off x="4357686" y="5000636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Não</a:t>
            </a:r>
            <a:endParaRPr lang="pt-BR"/>
          </a:p>
        </p:txBody>
      </p:sp>
      <p:sp>
        <p:nvSpPr>
          <p:cNvPr id="181" name="TextBox 180"/>
          <p:cNvSpPr txBox="1"/>
          <p:nvPr/>
        </p:nvSpPr>
        <p:spPr>
          <a:xfrm>
            <a:off x="2428860" y="4071942"/>
            <a:ext cx="93647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smtClean="0"/>
              <a:t>Avaliação = 0</a:t>
            </a:r>
          </a:p>
          <a:p>
            <a:r>
              <a:rPr lang="en-US" sz="1100" smtClean="0"/>
              <a:t>Descarta </a:t>
            </a:r>
          </a:p>
          <a:p>
            <a:r>
              <a:rPr lang="en-US" sz="1100" smtClean="0"/>
              <a:t>o Agente</a:t>
            </a:r>
            <a:endParaRPr lang="pt-BR" sz="1100"/>
          </a:p>
        </p:txBody>
      </p:sp>
      <p:cxnSp>
        <p:nvCxnSpPr>
          <p:cNvPr id="185" name="Straight Arrow Connector 184"/>
          <p:cNvCxnSpPr>
            <a:stCxn id="4" idx="2"/>
            <a:endCxn id="165" idx="0"/>
          </p:cNvCxnSpPr>
          <p:nvPr/>
        </p:nvCxnSpPr>
        <p:spPr>
          <a:xfrm rot="16200000" flipH="1">
            <a:off x="1075964" y="1540319"/>
            <a:ext cx="198314" cy="71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7" name="Straight Arrow Connector 186"/>
          <p:cNvCxnSpPr>
            <a:stCxn id="165" idx="2"/>
            <a:endCxn id="164" idx="0"/>
          </p:cNvCxnSpPr>
          <p:nvPr/>
        </p:nvCxnSpPr>
        <p:spPr>
          <a:xfrm rot="5400000">
            <a:off x="1071538" y="2464587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9" name="Straight Arrow Connector 188"/>
          <p:cNvCxnSpPr>
            <a:stCxn id="164" idx="3"/>
            <a:endCxn id="166" idx="1"/>
          </p:cNvCxnSpPr>
          <p:nvPr/>
        </p:nvCxnSpPr>
        <p:spPr>
          <a:xfrm>
            <a:off x="2071670" y="2928934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1" name="Straight Arrow Connector 190"/>
          <p:cNvCxnSpPr>
            <a:stCxn id="166" idx="0"/>
            <a:endCxn id="85" idx="2"/>
          </p:cNvCxnSpPr>
          <p:nvPr/>
        </p:nvCxnSpPr>
        <p:spPr>
          <a:xfrm rot="5400000" flipH="1" flipV="1">
            <a:off x="3286116" y="225027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2" name="TextBox 191"/>
          <p:cNvSpPr txBox="1"/>
          <p:nvPr/>
        </p:nvSpPr>
        <p:spPr>
          <a:xfrm>
            <a:off x="2928926" y="214311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Sim</a:t>
            </a:r>
            <a:endParaRPr lang="pt-BR"/>
          </a:p>
        </p:txBody>
      </p:sp>
      <p:sp>
        <p:nvSpPr>
          <p:cNvPr id="193" name="TextBox 192"/>
          <p:cNvSpPr txBox="1"/>
          <p:nvPr/>
        </p:nvSpPr>
        <p:spPr>
          <a:xfrm>
            <a:off x="4143372" y="3000372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mtClean="0"/>
              <a:t>Não</a:t>
            </a:r>
            <a:endParaRPr lang="pt-BR"/>
          </a:p>
        </p:txBody>
      </p:sp>
      <p:cxnSp>
        <p:nvCxnSpPr>
          <p:cNvPr id="195" name="Straight Arrow Connector 194"/>
          <p:cNvCxnSpPr>
            <a:stCxn id="166" idx="3"/>
            <a:endCxn id="168" idx="1"/>
          </p:cNvCxnSpPr>
          <p:nvPr/>
        </p:nvCxnSpPr>
        <p:spPr>
          <a:xfrm>
            <a:off x="4357686" y="292893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7" name="Straight Arrow Connector 196"/>
          <p:cNvCxnSpPr>
            <a:stCxn id="168" idx="3"/>
            <a:endCxn id="169" idx="1"/>
          </p:cNvCxnSpPr>
          <p:nvPr/>
        </p:nvCxnSpPr>
        <p:spPr>
          <a:xfrm>
            <a:off x="6357950" y="292893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9" name="Straight Arrow Connector 198"/>
          <p:cNvCxnSpPr>
            <a:stCxn id="169" idx="2"/>
            <a:endCxn id="170" idx="0"/>
          </p:cNvCxnSpPr>
          <p:nvPr/>
        </p:nvCxnSpPr>
        <p:spPr>
          <a:xfrm rot="5400000">
            <a:off x="7608115" y="342900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1" name="Straight Arrow Connector 200"/>
          <p:cNvCxnSpPr>
            <a:stCxn id="170" idx="2"/>
            <a:endCxn id="171" idx="0"/>
          </p:cNvCxnSpPr>
          <p:nvPr/>
        </p:nvCxnSpPr>
        <p:spPr>
          <a:xfrm rot="5400000">
            <a:off x="7608115" y="442913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3" name="Straight Arrow Connector 202"/>
          <p:cNvCxnSpPr>
            <a:stCxn id="171" idx="1"/>
            <a:endCxn id="172" idx="3"/>
          </p:cNvCxnSpPr>
          <p:nvPr/>
        </p:nvCxnSpPr>
        <p:spPr>
          <a:xfrm rot="10800000">
            <a:off x="6429388" y="4929198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5" name="Straight Arrow Connector 204"/>
          <p:cNvCxnSpPr>
            <a:stCxn id="172" idx="0"/>
            <a:endCxn id="174" idx="2"/>
          </p:cNvCxnSpPr>
          <p:nvPr/>
        </p:nvCxnSpPr>
        <p:spPr>
          <a:xfrm rot="5400000" flipH="1" flipV="1">
            <a:off x="5429256" y="4321975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7" name="Straight Arrow Connector 206"/>
          <p:cNvCxnSpPr>
            <a:stCxn id="172" idx="1"/>
            <a:endCxn id="173" idx="3"/>
          </p:cNvCxnSpPr>
          <p:nvPr/>
        </p:nvCxnSpPr>
        <p:spPr>
          <a:xfrm rot="10800000">
            <a:off x="4357686" y="492919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3" name="Straight Arrow Connector 212"/>
          <p:cNvCxnSpPr>
            <a:stCxn id="173" idx="0"/>
            <a:endCxn id="166" idx="2"/>
          </p:cNvCxnSpPr>
          <p:nvPr/>
        </p:nvCxnSpPr>
        <p:spPr>
          <a:xfrm rot="5400000" flipH="1" flipV="1">
            <a:off x="2964645" y="3929066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5" name="Straight Arrow Connector 214"/>
          <p:cNvCxnSpPr>
            <a:stCxn id="173" idx="1"/>
            <a:endCxn id="176" idx="3"/>
          </p:cNvCxnSpPr>
          <p:nvPr/>
        </p:nvCxnSpPr>
        <p:spPr>
          <a:xfrm rot="10800000">
            <a:off x="2071670" y="4929198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7" name="Straight Arrow Connector 216"/>
          <p:cNvCxnSpPr>
            <a:stCxn id="176" idx="0"/>
            <a:endCxn id="177" idx="2"/>
          </p:cNvCxnSpPr>
          <p:nvPr/>
        </p:nvCxnSpPr>
        <p:spPr>
          <a:xfrm rot="5400000" flipH="1" flipV="1">
            <a:off x="1035819" y="439341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9" name="Straight Arrow Connector 218"/>
          <p:cNvCxnSpPr>
            <a:stCxn id="177" idx="3"/>
          </p:cNvCxnSpPr>
          <p:nvPr/>
        </p:nvCxnSpPr>
        <p:spPr>
          <a:xfrm>
            <a:off x="2071670" y="3857628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2" name="Straight Arrow Connector 221"/>
          <p:cNvCxnSpPr>
            <a:stCxn id="174" idx="1"/>
          </p:cNvCxnSpPr>
          <p:nvPr/>
        </p:nvCxnSpPr>
        <p:spPr>
          <a:xfrm rot="10800000">
            <a:off x="3428992" y="3857628"/>
            <a:ext cx="128588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07/7/12/main" val="989673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07/7/7/main" val="1F497D" mc:Ignorable=""/>
      </a:dk2>
      <a:lt2>
        <a:srgbClr xmlns:mc="http://schemas.openxmlformats.org/markup-compatibility/2006" xmlns:a14="http://schemas.microsoft.com/office/drawing/2007/7/7/main" val="EEECE1" mc:Ignorable=""/>
      </a:lt2>
      <a:accent1>
        <a:srgbClr xmlns:mc="http://schemas.openxmlformats.org/markup-compatibility/2006" xmlns:a14="http://schemas.microsoft.com/office/drawing/2007/7/7/main" val="4F81BD" mc:Ignorable=""/>
      </a:accent1>
      <a:accent2>
        <a:srgbClr xmlns:mc="http://schemas.openxmlformats.org/markup-compatibility/2006" xmlns:a14="http://schemas.microsoft.com/office/drawing/2007/7/7/main" val="C0504D" mc:Ignorable=""/>
      </a:accent2>
      <a:accent3>
        <a:srgbClr xmlns:mc="http://schemas.openxmlformats.org/markup-compatibility/2006" xmlns:a14="http://schemas.microsoft.com/office/drawing/2007/7/7/main" val="9BBB59" mc:Ignorable=""/>
      </a:accent3>
      <a:accent4>
        <a:srgbClr xmlns:mc="http://schemas.openxmlformats.org/markup-compatibility/2006" xmlns:a14="http://schemas.microsoft.com/office/drawing/2007/7/7/main" val="8064A2" mc:Ignorable=""/>
      </a:accent4>
      <a:accent5>
        <a:srgbClr xmlns:mc="http://schemas.openxmlformats.org/markup-compatibility/2006" xmlns:a14="http://schemas.microsoft.com/office/drawing/2007/7/7/main" val="4BACC6" mc:Ignorable=""/>
      </a:accent5>
      <a:accent6>
        <a:srgbClr xmlns:mc="http://schemas.openxmlformats.org/markup-compatibility/2006" xmlns:a14="http://schemas.microsoft.com/office/drawing/2007/7/7/main" val="F79646" mc:Ignorable=""/>
      </a:accent6>
      <a:hlink>
        <a:srgbClr xmlns:mc="http://schemas.openxmlformats.org/markup-compatibility/2006" xmlns:a14="http://schemas.microsoft.com/office/drawing/2007/7/7/main" val="0000FF" mc:Ignorable=""/>
      </a:hlink>
      <a:folHlink>
        <a:srgbClr xmlns:mc="http://schemas.openxmlformats.org/markup-compatibility/2006" xmlns:a14="http://schemas.microsoft.com/office/drawing/2007/7/7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07/7/7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07/7/7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2010-03-30T00:39:04Z</outs:dateTime>
      <outs:isPinned>true</outs:isPinned>
    </outs:relatedDate>
    <outs:relatedDate>
      <outs:type>2</outs:type>
      <outs:displayName>Created</outs:displayName>
      <outs:dateTime>2010-03-29T22:31:48Z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Heitor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Heitor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64FDBD92-F9FB-44DA-9013-560D8A7E1839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100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Heitor</dc:creator>
  <cp:lastModifiedBy>Heitor</cp:lastModifiedBy>
  <cp:revision>12</cp:revision>
  <dcterms:created xsi:type="dcterms:W3CDTF">2010-03-29T22:31:48Z</dcterms:created>
  <dcterms:modified xsi:type="dcterms:W3CDTF">2010-04-05T20:56:35Z</dcterms:modified>
</cp:coreProperties>
</file>