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2" r:id="rId6"/>
    <p:sldId id="260" r:id="rId7"/>
    <p:sldId id="25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37FE-E4F7-4040-AF00-62A3C05CB98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D7C-EE20-44B8-8A4B-490C599B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8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37FE-E4F7-4040-AF00-62A3C05CB98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D7C-EE20-44B8-8A4B-490C599B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8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37FE-E4F7-4040-AF00-62A3C05CB98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D7C-EE20-44B8-8A4B-490C599B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9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37FE-E4F7-4040-AF00-62A3C05CB98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D7C-EE20-44B8-8A4B-490C599B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4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37FE-E4F7-4040-AF00-62A3C05CB98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D7C-EE20-44B8-8A4B-490C599B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5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37FE-E4F7-4040-AF00-62A3C05CB98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D7C-EE20-44B8-8A4B-490C599B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8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37FE-E4F7-4040-AF00-62A3C05CB98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D7C-EE20-44B8-8A4B-490C599B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5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37FE-E4F7-4040-AF00-62A3C05CB98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D7C-EE20-44B8-8A4B-490C599B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5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37FE-E4F7-4040-AF00-62A3C05CB98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D7C-EE20-44B8-8A4B-490C599B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3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37FE-E4F7-4040-AF00-62A3C05CB98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D7C-EE20-44B8-8A4B-490C599B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4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37FE-E4F7-4040-AF00-62A3C05CB98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2D7C-EE20-44B8-8A4B-490C599B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37FE-E4F7-4040-AF00-62A3C05CB98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E2D7C-EE20-44B8-8A4B-490C599B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6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MtFhACPnTY" TargetMode="External"/><Relationship Id="rId2" Type="http://schemas.openxmlformats.org/officeDocument/2006/relationships/hyperlink" Target="https://en.wikipedia.org/wiki/SHA-1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ubuntu.com/tutorials/how-to-verify-ubuntu#5-verify-the-sha256-checksu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4EE6-7C43-412F-BD60-2FED6155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09637"/>
            <a:ext cx="9144000" cy="6810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solidFill>
                  <a:srgbClr val="1955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hashFunctionsAndUseCases.cpp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6F145-94E7-44FA-86CB-430494DA6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906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solidFill>
                  <a:srgbClr val="1955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By Donovan Lay</a:t>
            </a:r>
            <a:b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CSCI24000{</a:t>
            </a:r>
            <a:b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professor = Andy Harris;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project = final;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1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C5DEBD-9435-492B-9DF9-CE411AF048FE}"/>
              </a:ext>
            </a:extLst>
          </p:cNvPr>
          <p:cNvSpPr txBox="1"/>
          <p:nvPr/>
        </p:nvSpPr>
        <p:spPr>
          <a:xfrm>
            <a:off x="-85725" y="504795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 Notes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You can hide a users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as they type with one simple line of code from the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unix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See figure below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forms other than base 10 as long as you specify,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if you have a hexadecimal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f35acbbd7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as long as you put 0x in front of it (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number =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0xf35acbbd7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understands what you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mean.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are an important data structure, so I hope that some of you learned at least a little bit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from this today. Now if you plan on building a website or app and require user log-in, you know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little bit more about how you can store user data safely using a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hashing algorithm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Just don’t use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deprecated (out of use algorithms) such as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MD5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as vulnerabilities have been found in them.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~25%(!!!) of content management systems in 2019 still used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MD5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hashing algorithm despite it being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deprecated, according to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zdnet.com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As you can see below, there is a website dedicated to cracking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MD5 Hashes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many of which are known.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0063A-7B06-42E4-BB87-06BE63C68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5" y="5080964"/>
            <a:ext cx="3610479" cy="1152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90FD59-DBF0-4C4A-A9A8-0F9454F80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00" y="5409622"/>
            <a:ext cx="3219899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9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2F39F-DA40-44E5-AC6F-8855A1BC5822}"/>
              </a:ext>
            </a:extLst>
          </p:cNvPr>
          <p:cNvSpPr txBox="1"/>
          <p:nvPr/>
        </p:nvSpPr>
        <p:spPr>
          <a:xfrm>
            <a:off x="0" y="152400"/>
            <a:ext cx="463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D7F93-C6E6-41A9-8EFD-3F05B62B87AE}"/>
              </a:ext>
            </a:extLst>
          </p:cNvPr>
          <p:cNvSpPr txBox="1"/>
          <p:nvPr/>
        </p:nvSpPr>
        <p:spPr>
          <a:xfrm>
            <a:off x="85725" y="828675"/>
            <a:ext cx="11477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MD5Decrypt Logo: https://www.md5decrypt.org/</a:t>
            </a:r>
            <a:br>
              <a:rPr lang="en-US" dirty="0"/>
            </a:br>
            <a:r>
              <a:rPr lang="en-US" dirty="0"/>
              <a:t>&gt; </a:t>
            </a:r>
            <a:r>
              <a:rPr lang="en-US" dirty="0" err="1"/>
              <a:t>Zdnet</a:t>
            </a:r>
            <a:r>
              <a:rPr lang="en-US" dirty="0"/>
              <a:t> article: https://www.zdnet.com/article/a-quarter-of-major-cmss-use-outdated-md5-as-the-default-password-hashing-scheme/</a:t>
            </a:r>
            <a:br>
              <a:rPr lang="en-US" dirty="0"/>
            </a:br>
            <a:r>
              <a:rPr lang="en-US" dirty="0"/>
              <a:t>&gt; SHA-1 Wiki: </a:t>
            </a:r>
            <a:r>
              <a:rPr lang="en-US" dirty="0">
                <a:hlinkClick r:id="rId2"/>
              </a:rPr>
              <a:t>https://en.wikipedia.org/wiki/SHA-1</a:t>
            </a:r>
            <a:br>
              <a:rPr lang="en-US" dirty="0"/>
            </a:br>
            <a:r>
              <a:rPr lang="en-US" dirty="0"/>
              <a:t>&gt; SHA Brilliant: https://brilliant.org/wiki/secure-hashing-algorithms/</a:t>
            </a:r>
            <a:br>
              <a:rPr lang="en-US" dirty="0"/>
            </a:br>
            <a:r>
              <a:rPr lang="en-US" dirty="0"/>
              <a:t>&gt; Computerphile Video on SHA: </a:t>
            </a:r>
            <a:r>
              <a:rPr lang="en-US" dirty="0">
                <a:hlinkClick r:id="rId3"/>
              </a:rPr>
              <a:t>https://www.youtube.com/watch?v=DMtFhACPnTY</a:t>
            </a:r>
            <a:br>
              <a:rPr lang="en-US" dirty="0"/>
            </a:br>
            <a:r>
              <a:rPr lang="en-US" dirty="0"/>
              <a:t>&gt; Ubuntu Verification: </a:t>
            </a:r>
            <a:r>
              <a:rPr lang="en-US" dirty="0">
                <a:hlinkClick r:id="rId4"/>
              </a:rPr>
              <a:t>https://ubuntu.com/tutorials/how-to-verify-ubuntu#5-verify-the-sha256-checksum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5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F36395-36CC-4112-8990-221CF3ACECDB}"/>
              </a:ext>
            </a:extLst>
          </p:cNvPr>
          <p:cNvSpPr txBox="1"/>
          <p:nvPr/>
        </p:nvSpPr>
        <p:spPr>
          <a:xfrm>
            <a:off x="0" y="1190655"/>
            <a:ext cx="524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80E0C-30AB-4FF3-986C-3DCA05523C26}"/>
              </a:ext>
            </a:extLst>
          </p:cNvPr>
          <p:cNvSpPr txBox="1"/>
          <p:nvPr/>
        </p:nvSpPr>
        <p:spPr>
          <a:xfrm>
            <a:off x="0" y="1590765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hash something is to put data through a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function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function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formula that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performs a series of operations many times over, sometimes hundreds or thousands of times, on a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piece of data of any length, and converts it to a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size hash value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where the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value is just a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hexadecimal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representation of the data that has been jumbled into an unrecognizable state.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values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usually get stored in a hash table/hash map. A way of thinking of this is as an array with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many slots.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values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get stored at the location array[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value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 or array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[(hash value)%x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so a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table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will have a lot of empty slots, but if we put in a hash value, we will know exactly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where this is. An example is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itself is a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table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7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F36395-36CC-4112-8990-221CF3ACECDB}"/>
              </a:ext>
            </a:extLst>
          </p:cNvPr>
          <p:cNvSpPr txBox="1"/>
          <p:nvPr/>
        </p:nvSpPr>
        <p:spPr>
          <a:xfrm>
            <a:off x="0" y="1190655"/>
            <a:ext cx="524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makes a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function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80E0C-30AB-4FF3-986C-3DCA05523C26}"/>
              </a:ext>
            </a:extLst>
          </p:cNvPr>
          <p:cNvSpPr txBox="1"/>
          <p:nvPr/>
        </p:nvSpPr>
        <p:spPr>
          <a:xfrm>
            <a:off x="0" y="1590765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function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 function that creates seemingly (not actually) random hexadecimal values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based on a given input. Any small change, such as a capitalization, or removal or addition of a character,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should result in drastically different results, and should avoid as many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as possible.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This is a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really complex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 that people get paid lots of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try to solve.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fact, there are many different algorithms for hashing out there such as: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MD5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(deprecated),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 series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(SHA-1, SHA-32, SHA-256, etc.)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Tiger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many more. For our purposes we’ll be working with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occurs when a new value is trying to be added to a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table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but there is already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value at the location (meaning two or more things have the same hash value) and this causes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problems. There are ways to address this though, such as having a good algorithm,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 chaining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(each value in the hash table is a node that can be a linked list, so when two values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have the same hash, they create a linked list).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probability can be reduced low, but not to 0 due to the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pidgeonhole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principle</a:t>
            </a:r>
          </a:p>
        </p:txBody>
      </p:sp>
    </p:spTree>
    <p:extLst>
      <p:ext uri="{BB962C8B-B14F-4D97-AF65-F5344CB8AC3E}">
        <p14:creationId xmlns:p14="http://schemas.microsoft.com/office/powerpoint/2010/main" val="196183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F36395-36CC-4112-8990-221CF3ACECDB}"/>
              </a:ext>
            </a:extLst>
          </p:cNvPr>
          <p:cNvSpPr txBox="1"/>
          <p:nvPr/>
        </p:nvSpPr>
        <p:spPr>
          <a:xfrm>
            <a:off x="0" y="1190655"/>
            <a:ext cx="524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Hashing Works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780E0C-30AB-4FF3-986C-3DCA05523C26}"/>
                  </a:ext>
                </a:extLst>
              </p:cNvPr>
              <p:cNvSpPr txBox="1"/>
              <p:nvPr/>
            </p:nvSpPr>
            <p:spPr>
              <a:xfrm>
                <a:off x="0" y="1590765"/>
                <a:ext cx="12192000" cy="2321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Hashing works by performing set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mathematical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formulas over many loops to scramble a word.</a:t>
                </a:r>
                <a:b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This is usually achieved with initial states and performing 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bitwise operations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(and, or, exclusive or, not;  </a:t>
                </a:r>
                <a:b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performed on binary numbers) and left/right rotations. An example is seen in Fig. 1.</a:t>
                </a:r>
                <a:b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Left or right rotations are performed on binary numbers, and it can be seen as a ‘sliding’ of</a:t>
                </a:r>
                <a:b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digits, or more simply it is a multiplication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n is how many times you want to rotate.</a:t>
                </a:r>
                <a:b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 shift can be written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n again is how many digits to shift, and x is the number being</a:t>
                </a:r>
                <a:b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rotated. 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00001111)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becomes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0b01111000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which is 56 in base 10, exactly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780E0C-30AB-4FF3-986C-3DCA0552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90765"/>
                <a:ext cx="12192000" cy="2321085"/>
              </a:xfrm>
              <a:prstGeom prst="rect">
                <a:avLst/>
              </a:prstGeom>
              <a:blipFill>
                <a:blip r:embed="rId2"/>
                <a:stretch>
                  <a:fillRect l="-500" t="-1312" b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B88A591-3842-4184-9594-419EC6024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0" y="4305127"/>
            <a:ext cx="3641067" cy="1362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F961B5-2064-4F7B-87F1-15C6C728B780}"/>
              </a:ext>
            </a:extLst>
          </p:cNvPr>
          <p:cNvSpPr txBox="1"/>
          <p:nvPr/>
        </p:nvSpPr>
        <p:spPr>
          <a:xfrm>
            <a:off x="1562100" y="5743253"/>
            <a:ext cx="2124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Figure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2C8EB5-5FEA-4F01-BEC4-E3A9A1B62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66" y="3990734"/>
            <a:ext cx="2810267" cy="199100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AAE55E-44AE-45AC-B680-9B9CCB9F9F66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907387" y="4986236"/>
            <a:ext cx="47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DB9528-4722-4AA9-BA9A-2100604F304B}"/>
              </a:ext>
            </a:extLst>
          </p:cNvPr>
          <p:cNvSpPr txBox="1"/>
          <p:nvPr/>
        </p:nvSpPr>
        <p:spPr>
          <a:xfrm>
            <a:off x="4629150" y="6060621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C++ code of the formulas on the left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129DA7-572B-419E-A3D7-C4576710B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692" y="4372832"/>
            <a:ext cx="1557075" cy="2372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D1F172-478C-42FB-8E29-5535351B3122}"/>
              </a:ext>
            </a:extLst>
          </p:cNvPr>
          <p:cNvSpPr txBox="1"/>
          <p:nvPr/>
        </p:nvSpPr>
        <p:spPr>
          <a:xfrm>
            <a:off x="8005691" y="4786180"/>
            <a:ext cx="155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 left rotation of 30 on the variable b, in C++</a:t>
            </a:r>
          </a:p>
        </p:txBody>
      </p:sp>
    </p:spTree>
    <p:extLst>
      <p:ext uri="{BB962C8B-B14F-4D97-AF65-F5344CB8AC3E}">
        <p14:creationId xmlns:p14="http://schemas.microsoft.com/office/powerpoint/2010/main" val="25442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11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23BB03-47CF-4249-9ADD-5FA3F47B7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51" y="2514501"/>
            <a:ext cx="1590897" cy="1409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471B37-22D8-4368-8AD4-B3BBC1146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50" y="2514501"/>
            <a:ext cx="1247949" cy="1400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084718-222B-4EB1-83B9-FD057306F5F8}"/>
              </a:ext>
            </a:extLst>
          </p:cNvPr>
          <p:cNvSpPr txBox="1"/>
          <p:nvPr/>
        </p:nvSpPr>
        <p:spPr>
          <a:xfrm>
            <a:off x="3128851" y="4020264"/>
            <a:ext cx="1509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Initial States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9148-7DB6-4AB2-9A5A-797B05F686EE}"/>
              </a:ext>
            </a:extLst>
          </p:cNvPr>
          <p:cNvSpPr txBox="1"/>
          <p:nvPr/>
        </p:nvSpPr>
        <p:spPr>
          <a:xfrm>
            <a:off x="6000750" y="3943320"/>
            <a:ext cx="183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Adjusting states at end of loop</a:t>
            </a:r>
          </a:p>
        </p:txBody>
      </p:sp>
    </p:spTree>
    <p:extLst>
      <p:ext uri="{BB962C8B-B14F-4D97-AF65-F5344CB8AC3E}">
        <p14:creationId xmlns:p14="http://schemas.microsoft.com/office/powerpoint/2010/main" val="246422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F36395-36CC-4112-8990-221CF3ACECDB}"/>
              </a:ext>
            </a:extLst>
          </p:cNvPr>
          <p:cNvSpPr txBox="1"/>
          <p:nvPr/>
        </p:nvSpPr>
        <p:spPr>
          <a:xfrm>
            <a:off x="0" y="1190655"/>
            <a:ext cx="524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80E0C-30AB-4FF3-986C-3DCA05523C26}"/>
              </a:ext>
            </a:extLst>
          </p:cNvPr>
          <p:cNvSpPr txBox="1"/>
          <p:nvPr/>
        </p:nvSpPr>
        <p:spPr>
          <a:xfrm>
            <a:off x="0" y="1590765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Another topic to address is a technique called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usually used when storing passwords,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adds a random number to the beginning of the text, which is our data in this case, in order to create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more randomness and reduce the likelihood of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used to make chunks of data that we hash the same size, because as we know not all words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are of the same length. Example, say we’re looking at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16-bit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chunks, and the chunk we have is the word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One common way of padding this out to 16-bits is to add a 1 and then the binary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representation of the original word’s length. So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would become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password10001000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This ensures all chunks are processed as the same size, since we want a fixed size return from the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function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13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F36395-36CC-4112-8990-221CF3ACECDB}"/>
              </a:ext>
            </a:extLst>
          </p:cNvPr>
          <p:cNvSpPr txBox="1"/>
          <p:nvPr/>
        </p:nvSpPr>
        <p:spPr>
          <a:xfrm>
            <a:off x="0" y="1190655"/>
            <a:ext cx="524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80E0C-30AB-4FF3-986C-3DCA05523C26}"/>
              </a:ext>
            </a:extLst>
          </p:cNvPr>
          <p:cNvSpPr txBox="1"/>
          <p:nvPr/>
        </p:nvSpPr>
        <p:spPr>
          <a:xfrm>
            <a:off x="0" y="1590765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 why go through all of this trouble? Turns out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very important and useful.</a:t>
            </a:r>
            <a:b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One use case is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stored on an online server cannot be stored as plain text, as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this would make it very easy for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steal your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Why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over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requires a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with a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key, encrypted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things can be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so if a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could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get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they could get a plain text version of your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For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there is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no backwards</a:t>
            </a:r>
            <a:b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This means your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lot safer.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So how are your credentials checked? When you create your account with your own username/email,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you are given a random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all of that is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stored in a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table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In the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table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the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values stored are your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value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 hex number), your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your username. Therefore all 3 need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be correct in order to log in.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general, we hash when you want to verify values but can’t store as plain text due to security issues.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Example: suppose your friend sends you a file, and you want to verify that no data was lost, or that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it wasn’t corrupted after being sent. They can hash their file and give you the hash value, and then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you can hash your file, and if the values match, then you know that you have the correct file.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9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C2E3E1-300D-4ABC-9403-55E05EAD3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60" y="2024027"/>
            <a:ext cx="7154272" cy="50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193159-7516-47EB-A478-7BDEFE410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79" y="2938225"/>
            <a:ext cx="7154273" cy="340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57FE55-79BE-46C4-A7B7-8ABDF920C99A}"/>
              </a:ext>
            </a:extLst>
          </p:cNvPr>
          <p:cNvSpPr txBox="1"/>
          <p:nvPr/>
        </p:nvSpPr>
        <p:spPr>
          <a:xfrm>
            <a:off x="0" y="666750"/>
            <a:ext cx="545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Verifying Ubuntu Download via Hashing</a:t>
            </a:r>
          </a:p>
        </p:txBody>
      </p:sp>
    </p:spTree>
    <p:extLst>
      <p:ext uri="{BB962C8B-B14F-4D97-AF65-F5344CB8AC3E}">
        <p14:creationId xmlns:p14="http://schemas.microsoft.com/office/powerpoint/2010/main" val="279083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9710D-A74B-4181-BD3A-AD052E416F85}"/>
              </a:ext>
            </a:extLst>
          </p:cNvPr>
          <p:cNvSpPr txBox="1"/>
          <p:nvPr/>
        </p:nvSpPr>
        <p:spPr>
          <a:xfrm>
            <a:off x="-66675" y="1057275"/>
            <a:ext cx="56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Did my implementation work? Sort of…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07E6A-6D76-43C2-9DF7-C93BE2FA1C82}"/>
              </a:ext>
            </a:extLst>
          </p:cNvPr>
          <p:cNvSpPr txBox="1"/>
          <p:nvPr/>
        </p:nvSpPr>
        <p:spPr>
          <a:xfrm>
            <a:off x="-66675" y="1457385"/>
            <a:ext cx="103060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solidFill>
                  <a:srgbClr val="1955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//test harness</a:t>
            </a:r>
            <a:b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std::string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hashFunction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(std::string username,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salt, std::string password)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hashFunction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dlay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12345, password) returns              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0xfffff7ff58c043a1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hashFunction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ajharris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42345, password) returns         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0xfffff7ff58c0c3dc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hashFunction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dlay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12345, Password) returns              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0xfffff7ff58c04381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hashFunction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dlay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12345,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drowssap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returns               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0xfffff7ff58c043a8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hashFunction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ajharris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0x4f23ac,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GlitterCritter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returns 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0xfffff7ff590f5e84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As you can see the values are different, even with just a capitalization or rearrangement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characters, though only the last few characters differ. So while there is differentiation,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implementation isn’t great. Though, the goal here was really just to understand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functions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tables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the implementation was more trial and error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see if I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9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1663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&gt; // hashFunctionsAndUseCases.cpp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&gt; // hashFunctionsAndUseCases.cpp</dc:title>
  <dc:creator>Lay, Donovan Eugene</dc:creator>
  <cp:lastModifiedBy>Lay, Donovan Eugene</cp:lastModifiedBy>
  <cp:revision>20</cp:revision>
  <dcterms:created xsi:type="dcterms:W3CDTF">2021-04-26T22:12:30Z</dcterms:created>
  <dcterms:modified xsi:type="dcterms:W3CDTF">2021-04-27T01:55:41Z</dcterms:modified>
</cp:coreProperties>
</file>