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9"/>
  </p:notesMasterIdLst>
  <p:handoutMasterIdLst>
    <p:handoutMasterId r:id="rId20"/>
  </p:handoutMasterIdLst>
  <p:sldIdLst>
    <p:sldId id="257" r:id="rId3"/>
    <p:sldId id="269" r:id="rId4"/>
    <p:sldId id="277" r:id="rId5"/>
    <p:sldId id="275" r:id="rId6"/>
    <p:sldId id="278" r:id="rId7"/>
    <p:sldId id="279" r:id="rId8"/>
    <p:sldId id="281" r:id="rId9"/>
    <p:sldId id="276" r:id="rId10"/>
    <p:sldId id="259" r:id="rId11"/>
    <p:sldId id="280" r:id="rId12"/>
    <p:sldId id="283" r:id="rId13"/>
    <p:sldId id="284" r:id="rId14"/>
    <p:sldId id="282" r:id="rId15"/>
    <p:sldId id="287" r:id="rId16"/>
    <p:sldId id="285" r:id="rId17"/>
    <p:sldId id="258"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9" autoAdjust="0"/>
    <p:restoredTop sz="94660"/>
  </p:normalViewPr>
  <p:slideViewPr>
    <p:cSldViewPr>
      <p:cViewPr varScale="1">
        <p:scale>
          <a:sx n="115" d="100"/>
          <a:sy n="115" d="100"/>
        </p:scale>
        <p:origin x="144" y="108"/>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3/6/2020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3/6/2020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smtClean="0"/>
              <a:t>Click to edit Master title style</a:t>
            </a:r>
            <a:endParaRP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83829175-527E-46A3-863C-1BB1F163B849}" type="datetimeFigureOut">
              <a:rPr lang="en-US"/>
              <a:t>3/6/2020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3829175-527E-46A3-863C-1BB1F163B849}" type="datetimeFigureOut">
              <a:rPr lang="en-US"/>
              <a:t>3/6/2020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3829175-527E-46A3-863C-1BB1F163B849}" type="datetimeFigureOut">
              <a:rPr lang="en-US"/>
              <a:t>3/6/2020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baseline="0"/>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3829175-527E-46A3-863C-1BB1F163B849}" type="datetimeFigureOut">
              <a:rPr lang="en-US"/>
              <a:t>3/6/2020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829175-527E-46A3-863C-1BB1F163B849}" type="datetimeFigureOut">
              <a:rPr lang="en-US"/>
              <a:t>3/6/2020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83829175-527E-46A3-863C-1BB1F163B849}" type="datetimeFigureOut">
              <a:rPr lang="en-US"/>
              <a:t>3/6/2020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83829175-527E-46A3-863C-1BB1F163B849}" type="datetimeFigureOut">
              <a:rPr lang="en-US"/>
              <a:t>3/6/2020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3829175-527E-46A3-863C-1BB1F163B849}" type="datetimeFigureOut">
              <a:rPr lang="en-US"/>
              <a:t>3/6/2020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29175-527E-46A3-863C-1BB1F163B849}" type="datetimeFigureOut">
              <a:rPr lang="en-US"/>
              <a:t>3/6/2020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3829175-527E-46A3-863C-1BB1F163B849}" type="datetimeFigureOut">
              <a:rPr lang="en-US"/>
              <a:pPr/>
              <a:t>3/6/2020</a:t>
            </a:fld>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E5137D0E-4A4F-4307-8994-C1891D747D59}" type="slidenum">
              <a:rPr/>
              <a:pPr/>
              <a:t>‹#›</a:t>
            </a:fld>
            <a:endParaRPr/>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smtClean="0"/>
              <a:t>Click to edit Master title style</a:t>
            </a:r>
            <a:endParaRPr/>
          </a:p>
        </p:txBody>
      </p:sp>
      <p:sp>
        <p:nvSpPr>
          <p:cNvPr id="3" name="Picture Placeholder 2"/>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000">
                <a:solidFill>
                  <a:schemeClr val="tx1"/>
                </a:solidFill>
              </a:defRPr>
            </a:lvl1pPr>
          </a:lstStyle>
          <a:p>
            <a:fld id="{83829175-527E-46A3-863C-1BB1F163B849}" type="datetimeFigureOut">
              <a:rPr lang="en-US"/>
              <a:pPr/>
              <a:t>3/6/2020</a:t>
            </a:fld>
            <a:endParaRPr/>
          </a:p>
        </p:txBody>
      </p:sp>
      <p:sp>
        <p:nvSpPr>
          <p:cNvPr id="5" name="Footer Placeholder 4"/>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000">
                <a:solidFill>
                  <a:schemeClr val="tx1"/>
                </a:solidFill>
              </a:defRPr>
            </a:lvl1pPr>
          </a:lstStyle>
          <a:p>
            <a:endParaRPr/>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000">
                <a:solidFill>
                  <a:schemeClr val="tx1"/>
                </a:solidFill>
              </a:defRPr>
            </a:lvl1pPr>
          </a:lstStyle>
          <a:p>
            <a:fld id="{E5137D0E-4A4F-4307-8994-C1891D747D59}" type="slidenum">
              <a:rPr/>
              <a:pPr/>
              <a:t>‹#›</a:t>
            </a:fld>
            <a:endParaRPr/>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Kickstarter Campaign</a:t>
            </a:r>
            <a:endParaRPr lang="en-US" dirty="0"/>
          </a:p>
        </p:txBody>
      </p:sp>
      <p:sp>
        <p:nvSpPr>
          <p:cNvPr id="3" name="Subtitle 2"/>
          <p:cNvSpPr>
            <a:spLocks noGrp="1"/>
          </p:cNvSpPr>
          <p:nvPr>
            <p:ph type="subTitle" idx="1"/>
          </p:nvPr>
        </p:nvSpPr>
        <p:spPr>
          <a:xfrm>
            <a:off x="1522413" y="4953000"/>
            <a:ext cx="8229600" cy="457200"/>
          </a:xfrm>
        </p:spPr>
        <p:txBody>
          <a:bodyPr/>
          <a:lstStyle/>
          <a:p>
            <a:r>
              <a:rPr lang="en-US" dirty="0" smtClean="0">
                <a:solidFill>
                  <a:schemeClr val="tx1">
                    <a:lumMod val="50000"/>
                  </a:schemeClr>
                </a:solidFill>
              </a:rPr>
              <a:t>Homework 1 - Excel</a:t>
            </a:r>
            <a:endParaRPr lang="en-US" dirty="0">
              <a:solidFill>
                <a:schemeClr val="tx1">
                  <a:lumMod val="50000"/>
                </a:schemeClr>
              </a:solidFill>
            </a:endParaRPr>
          </a:p>
        </p:txBody>
      </p:sp>
      <p:sp>
        <p:nvSpPr>
          <p:cNvPr id="4" name="Subtitle 2"/>
          <p:cNvSpPr txBox="1">
            <a:spLocks/>
          </p:cNvSpPr>
          <p:nvPr/>
        </p:nvSpPr>
        <p:spPr>
          <a:xfrm>
            <a:off x="150812" y="5791200"/>
            <a:ext cx="11734800" cy="4572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800"/>
              </a:spcBef>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9pPr>
          </a:lstStyle>
          <a:p>
            <a:pPr algn="r"/>
            <a:r>
              <a:rPr lang="en-US" dirty="0" smtClean="0">
                <a:solidFill>
                  <a:schemeClr val="tx1">
                    <a:lumMod val="50000"/>
                  </a:schemeClr>
                </a:solidFill>
              </a:rPr>
              <a:t>Prepared by: Fonny Joman</a:t>
            </a:r>
            <a:endParaRPr lang="en-US" dirty="0">
              <a:solidFill>
                <a:schemeClr val="tx1">
                  <a:lumMod val="50000"/>
                </a:schemeClr>
              </a:solidFill>
            </a:endParaRP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7012" y="1371600"/>
            <a:ext cx="8915400" cy="3847809"/>
          </a:xfrm>
          <a:prstGeom prst="rect">
            <a:avLst/>
          </a:prstGeom>
        </p:spPr>
      </p:pic>
      <p:sp>
        <p:nvSpPr>
          <p:cNvPr id="5" name="Title 12"/>
          <p:cNvSpPr>
            <a:spLocks noGrp="1"/>
          </p:cNvSpPr>
          <p:nvPr>
            <p:ph type="title"/>
          </p:nvPr>
        </p:nvSpPr>
        <p:spPr>
          <a:xfrm>
            <a:off x="608012" y="457200"/>
            <a:ext cx="9601200" cy="457200"/>
          </a:xfrm>
        </p:spPr>
        <p:txBody>
          <a:bodyPr>
            <a:normAutofit fontScale="90000"/>
          </a:bodyPr>
          <a:lstStyle/>
          <a:p>
            <a:r>
              <a:rPr lang="en-US" dirty="0" smtClean="0"/>
              <a:t>Sub Category – Success vs. Fail</a:t>
            </a:r>
            <a:endParaRPr lang="en-US" dirty="0"/>
          </a:p>
        </p:txBody>
      </p:sp>
      <p:sp>
        <p:nvSpPr>
          <p:cNvPr id="6" name="Oval 5"/>
          <p:cNvSpPr/>
          <p:nvPr/>
        </p:nvSpPr>
        <p:spPr>
          <a:xfrm>
            <a:off x="5180012" y="1981200"/>
            <a:ext cx="304800" cy="22098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7" name="TextBox 6"/>
          <p:cNvSpPr txBox="1"/>
          <p:nvPr/>
        </p:nvSpPr>
        <p:spPr>
          <a:xfrm>
            <a:off x="9142412" y="1371600"/>
            <a:ext cx="2971800" cy="3323987"/>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t>Plays Sub Category has the highest number of successes (694 or 32%) and number of failed (353 or 23%) among all categories.</a:t>
            </a:r>
          </a:p>
          <a:p>
            <a:pPr marL="285750" indent="-285750">
              <a:buFont typeface="Wingdings" panose="05000000000000000000" pitchFamily="2" charset="2"/>
              <a:buChar char="§"/>
            </a:pPr>
            <a:r>
              <a:rPr lang="en-US" sz="1400" dirty="0" smtClean="0"/>
              <a:t>There are 12 sub categories that have 100% success rate. </a:t>
            </a:r>
          </a:p>
          <a:p>
            <a:pPr marL="285750" indent="-285750">
              <a:buFont typeface="Wingdings" panose="05000000000000000000" pitchFamily="2" charset="2"/>
              <a:buChar char="§"/>
            </a:pPr>
            <a:r>
              <a:rPr lang="en-US" sz="1400" dirty="0" smtClean="0"/>
              <a:t>There are 12  sub categories that have 100% failed rate. </a:t>
            </a:r>
          </a:p>
          <a:p>
            <a:pPr marL="285750" indent="-285750">
              <a:buFont typeface="Wingdings" panose="05000000000000000000" pitchFamily="2" charset="2"/>
              <a:buChar char="§"/>
            </a:pPr>
            <a:r>
              <a:rPr lang="en-US" sz="1400" dirty="0" smtClean="0"/>
              <a:t>This shows that there are sub categories that are always successful while there other sub categories that are inevitably failed. </a:t>
            </a:r>
          </a:p>
          <a:p>
            <a:pPr marL="285750" indent="-285750">
              <a:buFont typeface="Wingdings" panose="05000000000000000000" pitchFamily="2" charset="2"/>
              <a:buChar char="§"/>
            </a:pPr>
            <a:endParaRPr lang="en-US" sz="1400" dirty="0"/>
          </a:p>
        </p:txBody>
      </p:sp>
      <p:sp>
        <p:nvSpPr>
          <p:cNvPr id="8" name="Oval 7"/>
          <p:cNvSpPr/>
          <p:nvPr/>
        </p:nvSpPr>
        <p:spPr>
          <a:xfrm>
            <a:off x="5942012" y="3505199"/>
            <a:ext cx="304800" cy="6996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9" name="Oval 8"/>
          <p:cNvSpPr/>
          <p:nvPr/>
        </p:nvSpPr>
        <p:spPr>
          <a:xfrm>
            <a:off x="2817812" y="3733800"/>
            <a:ext cx="266700" cy="47105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0" name="Oval 9"/>
          <p:cNvSpPr/>
          <p:nvPr/>
        </p:nvSpPr>
        <p:spPr>
          <a:xfrm>
            <a:off x="2436812" y="3751383"/>
            <a:ext cx="266700" cy="47105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1" name="Oval 10"/>
          <p:cNvSpPr/>
          <p:nvPr/>
        </p:nvSpPr>
        <p:spPr>
          <a:xfrm>
            <a:off x="1446212" y="3751383"/>
            <a:ext cx="266700" cy="47105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2" name="Oval 11"/>
          <p:cNvSpPr/>
          <p:nvPr/>
        </p:nvSpPr>
        <p:spPr>
          <a:xfrm>
            <a:off x="7923212" y="3719946"/>
            <a:ext cx="266700" cy="47105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 name="TextBox 2"/>
          <p:cNvSpPr txBox="1"/>
          <p:nvPr/>
        </p:nvSpPr>
        <p:spPr>
          <a:xfrm>
            <a:off x="608012" y="5486400"/>
            <a:ext cx="4495800" cy="307777"/>
          </a:xfrm>
          <a:prstGeom prst="rect">
            <a:avLst/>
          </a:prstGeom>
          <a:noFill/>
        </p:spPr>
        <p:txBody>
          <a:bodyPr wrap="square" rtlCol="0">
            <a:spAutoFit/>
          </a:bodyPr>
          <a:lstStyle/>
          <a:p>
            <a:r>
              <a:rPr lang="en-US" sz="1400" i="1" dirty="0" smtClean="0">
                <a:solidFill>
                  <a:srgbClr val="0000FF"/>
                </a:solidFill>
              </a:rPr>
              <a:t>* See dataset for more details.</a:t>
            </a:r>
            <a:endParaRPr lang="en-US" sz="1400" i="1" dirty="0">
              <a:solidFill>
                <a:srgbClr val="0000FF"/>
              </a:solidFill>
            </a:endParaRPr>
          </a:p>
        </p:txBody>
      </p:sp>
    </p:spTree>
    <p:extLst>
      <p:ext uri="{BB962C8B-B14F-4D97-AF65-F5344CB8AC3E}">
        <p14:creationId xmlns:p14="http://schemas.microsoft.com/office/powerpoint/2010/main" val="27757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608012" y="457200"/>
            <a:ext cx="9601200" cy="457200"/>
          </a:xfrm>
        </p:spPr>
        <p:txBody>
          <a:bodyPr>
            <a:normAutofit fontScale="90000"/>
          </a:bodyPr>
          <a:lstStyle/>
          <a:p>
            <a:r>
              <a:rPr lang="en-US" dirty="0" smtClean="0"/>
              <a:t>Successful Campaigns – Donation and Length</a:t>
            </a:r>
            <a:endParaRPr lang="en-US" dirty="0"/>
          </a:p>
        </p:txBody>
      </p:sp>
      <p:pic>
        <p:nvPicPr>
          <p:cNvPr id="5" name="Picture 4"/>
          <p:cNvPicPr>
            <a:picLocks noChangeAspect="1"/>
          </p:cNvPicPr>
          <p:nvPr/>
        </p:nvPicPr>
        <p:blipFill>
          <a:blip r:embed="rId2"/>
          <a:stretch>
            <a:fillRect/>
          </a:stretch>
        </p:blipFill>
        <p:spPr>
          <a:xfrm>
            <a:off x="379412" y="1066800"/>
            <a:ext cx="7859989" cy="4191000"/>
          </a:xfrm>
          <a:prstGeom prst="rect">
            <a:avLst/>
          </a:prstGeom>
        </p:spPr>
      </p:pic>
      <p:sp>
        <p:nvSpPr>
          <p:cNvPr id="6" name="Oval 5"/>
          <p:cNvSpPr/>
          <p:nvPr/>
        </p:nvSpPr>
        <p:spPr>
          <a:xfrm>
            <a:off x="2589212" y="1752600"/>
            <a:ext cx="1905000" cy="12192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532812" y="1295400"/>
            <a:ext cx="2971800" cy="1169551"/>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t>Most of donations are in the range of $50 - $125.  The overall average donation is $95.52</a:t>
            </a:r>
          </a:p>
          <a:p>
            <a:pPr marL="285750" indent="-285750">
              <a:buFont typeface="Wingdings" panose="05000000000000000000" pitchFamily="2" charset="2"/>
              <a:buChar char="§"/>
            </a:pPr>
            <a:r>
              <a:rPr lang="en-US" sz="1400" dirty="0" smtClean="0"/>
              <a:t>Average length of campaign is 32.5 days</a:t>
            </a:r>
            <a:endParaRPr lang="en-US" sz="1400" dirty="0"/>
          </a:p>
        </p:txBody>
      </p:sp>
    </p:spTree>
    <p:extLst>
      <p:ext uri="{BB962C8B-B14F-4D97-AF65-F5344CB8AC3E}">
        <p14:creationId xmlns:p14="http://schemas.microsoft.com/office/powerpoint/2010/main" val="389736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8550" y="1066800"/>
            <a:ext cx="7944262" cy="4724400"/>
          </a:xfrm>
          <a:prstGeom prst="rect">
            <a:avLst/>
          </a:prstGeom>
        </p:spPr>
      </p:pic>
      <p:sp>
        <p:nvSpPr>
          <p:cNvPr id="4" name="Title 12"/>
          <p:cNvSpPr>
            <a:spLocks noGrp="1"/>
          </p:cNvSpPr>
          <p:nvPr>
            <p:ph type="title"/>
          </p:nvPr>
        </p:nvSpPr>
        <p:spPr>
          <a:xfrm>
            <a:off x="608012" y="457200"/>
            <a:ext cx="9601200" cy="457200"/>
          </a:xfrm>
        </p:spPr>
        <p:txBody>
          <a:bodyPr>
            <a:normAutofit fontScale="90000"/>
          </a:bodyPr>
          <a:lstStyle/>
          <a:p>
            <a:r>
              <a:rPr lang="en-US" dirty="0" smtClean="0"/>
              <a:t>Failed</a:t>
            </a:r>
            <a:r>
              <a:rPr lang="en-US" dirty="0" smtClean="0"/>
              <a:t> Campaigns – Donation and Length</a:t>
            </a:r>
            <a:endParaRPr lang="en-US" dirty="0"/>
          </a:p>
        </p:txBody>
      </p:sp>
      <p:sp>
        <p:nvSpPr>
          <p:cNvPr id="6" name="Oval 5"/>
          <p:cNvSpPr/>
          <p:nvPr/>
        </p:nvSpPr>
        <p:spPr>
          <a:xfrm>
            <a:off x="1674812" y="1600200"/>
            <a:ext cx="1752600" cy="12192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532812" y="1295400"/>
            <a:ext cx="2971800" cy="1169551"/>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t>Most of donations are in the range of $0 - $62.50  The overall average donation is $59.64</a:t>
            </a:r>
          </a:p>
          <a:p>
            <a:pPr marL="285750" indent="-285750">
              <a:buFont typeface="Wingdings" panose="05000000000000000000" pitchFamily="2" charset="2"/>
              <a:buChar char="§"/>
            </a:pPr>
            <a:r>
              <a:rPr lang="en-US" sz="1400" dirty="0" smtClean="0"/>
              <a:t>Average length of campaign is 34 days</a:t>
            </a:r>
            <a:endParaRPr lang="en-US" sz="1400" dirty="0"/>
          </a:p>
        </p:txBody>
      </p:sp>
    </p:spTree>
    <p:extLst>
      <p:ext uri="{BB962C8B-B14F-4D97-AF65-F5344CB8AC3E}">
        <p14:creationId xmlns:p14="http://schemas.microsoft.com/office/powerpoint/2010/main" val="199373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228600"/>
            <a:ext cx="9601200" cy="1143000"/>
          </a:xfrm>
        </p:spPr>
        <p:txBody>
          <a:bodyPr/>
          <a:lstStyle/>
          <a:p>
            <a:r>
              <a:rPr lang="en-US" dirty="0" smtClean="0"/>
              <a:t>Conclusions</a:t>
            </a:r>
            <a:endParaRPr lang="en-US" dirty="0"/>
          </a:p>
        </p:txBody>
      </p:sp>
      <p:sp>
        <p:nvSpPr>
          <p:cNvPr id="3" name="Content Placeholder 2"/>
          <p:cNvSpPr>
            <a:spLocks noGrp="1"/>
          </p:cNvSpPr>
          <p:nvPr>
            <p:ph idx="1"/>
          </p:nvPr>
        </p:nvSpPr>
        <p:spPr>
          <a:xfrm>
            <a:off x="608012" y="1524000"/>
            <a:ext cx="9601200" cy="4191000"/>
          </a:xfrm>
        </p:spPr>
        <p:txBody>
          <a:bodyPr/>
          <a:lstStyle/>
          <a:p>
            <a:r>
              <a:rPr lang="en-US" dirty="0" smtClean="0"/>
              <a:t>Most popular category at Kickstarter where people are seeking funding is Theatre. However, Music category has the highest success rate (77%).</a:t>
            </a:r>
          </a:p>
          <a:p>
            <a:r>
              <a:rPr lang="en-US" dirty="0" smtClean="0"/>
              <a:t>Food category has the highest failed rate (70%).</a:t>
            </a:r>
          </a:p>
          <a:p>
            <a:r>
              <a:rPr lang="en-US" dirty="0" smtClean="0"/>
              <a:t>Most popular sub category is Plays with highest number of successful (32%) and number of failed (23%)</a:t>
            </a:r>
            <a:endParaRPr lang="en-US" dirty="0"/>
          </a:p>
          <a:p>
            <a:r>
              <a:rPr lang="en-US" dirty="0" smtClean="0"/>
              <a:t>There are certain sub categories that are always successful while others are inevitable fail. </a:t>
            </a:r>
          </a:p>
          <a:p>
            <a:r>
              <a:rPr lang="en-US" dirty="0" smtClean="0"/>
              <a:t>People </a:t>
            </a:r>
            <a:r>
              <a:rPr lang="en-US" dirty="0"/>
              <a:t>are more likely to donate in small amount than larger amount. Hence, the bigger the goal is, the more difficult it is to achieve the goal or more likely to fail. </a:t>
            </a:r>
          </a:p>
          <a:p>
            <a:endParaRPr lang="en-US" dirty="0"/>
          </a:p>
        </p:txBody>
      </p:sp>
    </p:spTree>
    <p:extLst>
      <p:ext uri="{BB962C8B-B14F-4D97-AF65-F5344CB8AC3E}">
        <p14:creationId xmlns:p14="http://schemas.microsoft.com/office/powerpoint/2010/main" val="425169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2514600"/>
            <a:ext cx="4876800" cy="1143000"/>
          </a:xfrm>
        </p:spPr>
        <p:txBody>
          <a:bodyPr/>
          <a:lstStyle/>
          <a:p>
            <a:r>
              <a:rPr lang="en-US" dirty="0" smtClean="0"/>
              <a:t>Limitations of Dataset</a:t>
            </a:r>
            <a:endParaRPr lang="en-US" dirty="0"/>
          </a:p>
        </p:txBody>
      </p:sp>
    </p:spTree>
    <p:extLst>
      <p:ext uri="{BB962C8B-B14F-4D97-AF65-F5344CB8AC3E}">
        <p14:creationId xmlns:p14="http://schemas.microsoft.com/office/powerpoint/2010/main" val="117924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381000"/>
            <a:ext cx="9601200" cy="1143000"/>
          </a:xfrm>
        </p:spPr>
        <p:txBody>
          <a:bodyPr/>
          <a:lstStyle/>
          <a:p>
            <a:r>
              <a:rPr lang="en-US" dirty="0" smtClean="0"/>
              <a:t>Limitations of Dataset</a:t>
            </a:r>
            <a:endParaRPr lang="en-US" dirty="0"/>
          </a:p>
        </p:txBody>
      </p:sp>
      <p:sp>
        <p:nvSpPr>
          <p:cNvPr id="3" name="Content Placeholder 2"/>
          <p:cNvSpPr>
            <a:spLocks noGrp="1"/>
          </p:cNvSpPr>
          <p:nvPr>
            <p:ph idx="1"/>
          </p:nvPr>
        </p:nvSpPr>
        <p:spPr>
          <a:xfrm>
            <a:off x="836612" y="1752600"/>
            <a:ext cx="9601200" cy="4191000"/>
          </a:xfrm>
        </p:spPr>
        <p:txBody>
          <a:bodyPr/>
          <a:lstStyle/>
          <a:p>
            <a:r>
              <a:rPr lang="en-US" dirty="0" smtClean="0"/>
              <a:t>Data pool is not big enough to see the trends and pattern on successful vs. failed campaigns.</a:t>
            </a:r>
          </a:p>
          <a:p>
            <a:r>
              <a:rPr lang="en-US" dirty="0" smtClean="0"/>
              <a:t>Date on campaigns shows that the dataset is not the most current one as latest data was dated 2017.</a:t>
            </a:r>
          </a:p>
          <a:p>
            <a:r>
              <a:rPr lang="en-US" dirty="0" smtClean="0"/>
              <a:t>There are no insights or reviews or comments from people who donated to the campaigns.  We need to have a place for them to submit below information:</a:t>
            </a:r>
          </a:p>
          <a:p>
            <a:pPr lvl="1"/>
            <a:r>
              <a:rPr lang="en-US" dirty="0" smtClean="0"/>
              <a:t>Why they donate to certain campaign?</a:t>
            </a:r>
          </a:p>
          <a:p>
            <a:pPr lvl="1"/>
            <a:r>
              <a:rPr lang="en-US" dirty="0" smtClean="0"/>
              <a:t>Why they didn’t donate?</a:t>
            </a:r>
          </a:p>
          <a:p>
            <a:pPr lvl="1"/>
            <a:r>
              <a:rPr lang="en-US" dirty="0" smtClean="0"/>
              <a:t>What category or sub category of campaign they like to donate?</a:t>
            </a:r>
          </a:p>
          <a:p>
            <a:pPr lvl="1"/>
            <a:r>
              <a:rPr lang="en-US" dirty="0" smtClean="0"/>
              <a:t>What is their experience using Kickstarter service?</a:t>
            </a:r>
          </a:p>
        </p:txBody>
      </p:sp>
    </p:spTree>
    <p:extLst>
      <p:ext uri="{BB962C8B-B14F-4D97-AF65-F5344CB8AC3E}">
        <p14:creationId xmlns:p14="http://schemas.microsoft.com/office/powerpoint/2010/main" val="4195291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11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41412" y="228600"/>
            <a:ext cx="9601200" cy="1143000"/>
          </a:xfrm>
        </p:spPr>
        <p:txBody>
          <a:bodyPr/>
          <a:lstStyle/>
          <a:p>
            <a:r>
              <a:rPr lang="en-US" dirty="0" smtClean="0"/>
              <a:t>Kickstarter Campaign</a:t>
            </a:r>
            <a:endParaRPr lang="en-US" dirty="0"/>
          </a:p>
        </p:txBody>
      </p:sp>
      <p:sp>
        <p:nvSpPr>
          <p:cNvPr id="14" name="Content Placeholder 13"/>
          <p:cNvSpPr>
            <a:spLocks noGrp="1"/>
          </p:cNvSpPr>
          <p:nvPr>
            <p:ph idx="1"/>
          </p:nvPr>
        </p:nvSpPr>
        <p:spPr>
          <a:xfrm>
            <a:off x="1141412" y="1524000"/>
            <a:ext cx="9601200" cy="4191000"/>
          </a:xfrm>
        </p:spPr>
        <p:txBody>
          <a:bodyPr/>
          <a:lstStyle/>
          <a:p>
            <a:r>
              <a:rPr lang="en-US" dirty="0" smtClean="0"/>
              <a:t>Performance Results by:</a:t>
            </a:r>
          </a:p>
          <a:p>
            <a:pPr lvl="1"/>
            <a:r>
              <a:rPr lang="en-US" dirty="0" smtClean="0"/>
              <a:t>Category of Campaign</a:t>
            </a:r>
          </a:p>
          <a:p>
            <a:pPr lvl="1"/>
            <a:r>
              <a:rPr lang="en-US" dirty="0" smtClean="0"/>
              <a:t>Sub Category of Campaign</a:t>
            </a:r>
          </a:p>
          <a:p>
            <a:pPr lvl="1"/>
            <a:r>
              <a:rPr lang="en-US" dirty="0" smtClean="0"/>
              <a:t>Month of Campaign</a:t>
            </a:r>
          </a:p>
          <a:p>
            <a:pPr lvl="1"/>
            <a:r>
              <a:rPr lang="en-US" dirty="0" smtClean="0"/>
              <a:t>Goals of Campaign</a:t>
            </a:r>
            <a:endParaRPr lang="en-US" dirty="0" smtClean="0"/>
          </a:p>
          <a:p>
            <a:r>
              <a:rPr lang="en-US" dirty="0"/>
              <a:t>Other Analysis</a:t>
            </a:r>
          </a:p>
          <a:p>
            <a:r>
              <a:rPr lang="en-US" dirty="0" smtClean="0"/>
              <a:t>Conclusions</a:t>
            </a:r>
          </a:p>
          <a:p>
            <a:r>
              <a:rPr lang="en-US" dirty="0" smtClean="0"/>
              <a:t>Limitations of Dataset</a:t>
            </a:r>
          </a:p>
        </p:txBody>
      </p:sp>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812" y="2209800"/>
            <a:ext cx="3886200" cy="1143000"/>
          </a:xfrm>
        </p:spPr>
        <p:txBody>
          <a:bodyPr/>
          <a:lstStyle/>
          <a:p>
            <a:r>
              <a:rPr lang="en-US" dirty="0" smtClean="0"/>
              <a:t>Performance Results</a:t>
            </a:r>
            <a:endParaRPr lang="en-US" dirty="0"/>
          </a:p>
        </p:txBody>
      </p:sp>
    </p:spTree>
    <p:extLst>
      <p:ext uri="{BB962C8B-B14F-4D97-AF65-F5344CB8AC3E}">
        <p14:creationId xmlns:p14="http://schemas.microsoft.com/office/powerpoint/2010/main" val="125958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552177" y="1143000"/>
            <a:ext cx="8409923" cy="5057716"/>
          </a:xfrm>
          <a:prstGeom prst="rect">
            <a:avLst/>
          </a:prstGeom>
        </p:spPr>
      </p:pic>
      <p:sp>
        <p:nvSpPr>
          <p:cNvPr id="5" name="Title 12"/>
          <p:cNvSpPr>
            <a:spLocks noGrp="1"/>
          </p:cNvSpPr>
          <p:nvPr>
            <p:ph type="title"/>
          </p:nvPr>
        </p:nvSpPr>
        <p:spPr>
          <a:xfrm>
            <a:off x="608012" y="457200"/>
            <a:ext cx="9601200" cy="457200"/>
          </a:xfrm>
        </p:spPr>
        <p:txBody>
          <a:bodyPr>
            <a:normAutofit fontScale="90000"/>
          </a:bodyPr>
          <a:lstStyle/>
          <a:p>
            <a:r>
              <a:rPr lang="en-US" dirty="0" smtClean="0"/>
              <a:t>Performance Results by Category </a:t>
            </a:r>
            <a:endParaRPr lang="en-US" dirty="0"/>
          </a:p>
        </p:txBody>
      </p:sp>
      <p:sp>
        <p:nvSpPr>
          <p:cNvPr id="6" name="Oval 5"/>
          <p:cNvSpPr/>
          <p:nvPr/>
        </p:nvSpPr>
        <p:spPr>
          <a:xfrm>
            <a:off x="8118819" y="1828800"/>
            <a:ext cx="794783" cy="40386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7" name="TextBox 6"/>
          <p:cNvSpPr txBox="1"/>
          <p:nvPr/>
        </p:nvSpPr>
        <p:spPr>
          <a:xfrm>
            <a:off x="8990012" y="1371600"/>
            <a:ext cx="3048000" cy="2677656"/>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t>Theatre Category is the most popular category (1,393) with highest number of successes (839) among all categories.</a:t>
            </a:r>
          </a:p>
          <a:p>
            <a:pPr marL="285750" indent="-285750">
              <a:buFont typeface="Wingdings" panose="05000000000000000000" pitchFamily="2" charset="2"/>
              <a:buChar char="§"/>
            </a:pPr>
            <a:r>
              <a:rPr lang="en-US" sz="1400" dirty="0" smtClean="0"/>
              <a:t>Food Category is the least popular category (200) with lowest number of successes (34) among all categories. </a:t>
            </a:r>
          </a:p>
          <a:p>
            <a:pPr marL="285750" indent="-285750">
              <a:buFont typeface="Wingdings" panose="05000000000000000000" pitchFamily="2" charset="2"/>
              <a:buChar char="§"/>
            </a:pPr>
            <a:r>
              <a:rPr lang="en-US" sz="1400" dirty="0" smtClean="0"/>
              <a:t>Theatre Category has the highest number of failed campaigns (493).</a:t>
            </a:r>
          </a:p>
          <a:p>
            <a:pPr marL="285750" indent="-285750">
              <a:buFont typeface="Wingdings" panose="05000000000000000000" pitchFamily="2" charset="2"/>
              <a:buChar char="§"/>
            </a:pPr>
            <a:endParaRPr lang="en-US" sz="1400" dirty="0"/>
          </a:p>
        </p:txBody>
      </p:sp>
      <p:sp>
        <p:nvSpPr>
          <p:cNvPr id="8" name="Oval 7"/>
          <p:cNvSpPr/>
          <p:nvPr/>
        </p:nvSpPr>
        <p:spPr>
          <a:xfrm>
            <a:off x="2132012" y="4419600"/>
            <a:ext cx="685800" cy="13716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Tree>
    <p:extLst>
      <p:ext uri="{BB962C8B-B14F-4D97-AF65-F5344CB8AC3E}">
        <p14:creationId xmlns:p14="http://schemas.microsoft.com/office/powerpoint/2010/main" val="320447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300036" y="1163458"/>
            <a:ext cx="8832321" cy="4246742"/>
          </a:xfrm>
          <a:prstGeom prst="rect">
            <a:avLst/>
          </a:prstGeom>
        </p:spPr>
      </p:pic>
      <p:sp>
        <p:nvSpPr>
          <p:cNvPr id="5" name="Title 12"/>
          <p:cNvSpPr>
            <a:spLocks noGrp="1"/>
          </p:cNvSpPr>
          <p:nvPr>
            <p:ph type="title"/>
          </p:nvPr>
        </p:nvSpPr>
        <p:spPr>
          <a:xfrm>
            <a:off x="608012" y="457200"/>
            <a:ext cx="9601200" cy="457200"/>
          </a:xfrm>
        </p:spPr>
        <p:txBody>
          <a:bodyPr>
            <a:normAutofit fontScale="90000"/>
          </a:bodyPr>
          <a:lstStyle/>
          <a:p>
            <a:r>
              <a:rPr lang="en-US" dirty="0" smtClean="0"/>
              <a:t>Performance Results by Sub Category </a:t>
            </a:r>
            <a:endParaRPr lang="en-US" dirty="0"/>
          </a:p>
        </p:txBody>
      </p:sp>
      <p:sp>
        <p:nvSpPr>
          <p:cNvPr id="6" name="Oval 5"/>
          <p:cNvSpPr/>
          <p:nvPr/>
        </p:nvSpPr>
        <p:spPr>
          <a:xfrm>
            <a:off x="5256212" y="2209800"/>
            <a:ext cx="304800" cy="21068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7" name="TextBox 6"/>
          <p:cNvSpPr txBox="1"/>
          <p:nvPr/>
        </p:nvSpPr>
        <p:spPr>
          <a:xfrm>
            <a:off x="9165405" y="1371600"/>
            <a:ext cx="2895600" cy="3539430"/>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t>Plays Sub Category is the most popular sub category (1,066) with highest number of successes (694) among all sub categories.</a:t>
            </a:r>
          </a:p>
          <a:p>
            <a:pPr marL="285750" indent="-285750">
              <a:buFont typeface="Wingdings" panose="05000000000000000000" pitchFamily="2" charset="2"/>
              <a:buChar char="§"/>
            </a:pPr>
            <a:r>
              <a:rPr lang="en-US" sz="1400" dirty="0" smtClean="0"/>
              <a:t>There are 8 Sub Category that are the least popular sub categories (20).*</a:t>
            </a:r>
          </a:p>
          <a:p>
            <a:pPr marL="285750" indent="-285750">
              <a:buFont typeface="Wingdings" panose="05000000000000000000" pitchFamily="2" charset="2"/>
              <a:buChar char="§"/>
            </a:pPr>
            <a:r>
              <a:rPr lang="en-US" sz="1400" dirty="0" smtClean="0"/>
              <a:t>Makerspaces has the lowest number of successes (9) among all sub categories. </a:t>
            </a:r>
          </a:p>
          <a:p>
            <a:pPr marL="285750" indent="-285750">
              <a:buFont typeface="Wingdings" panose="05000000000000000000" pitchFamily="2" charset="2"/>
              <a:buChar char="§"/>
            </a:pPr>
            <a:r>
              <a:rPr lang="en-US" sz="1400" dirty="0" smtClean="0"/>
              <a:t>Plays has the highest number of failed campaign (353) among all sub categories.</a:t>
            </a:r>
          </a:p>
          <a:p>
            <a:endParaRPr lang="en-US" sz="1400" dirty="0" smtClean="0"/>
          </a:p>
          <a:p>
            <a:pPr marL="285750" indent="-285750">
              <a:buFont typeface="Wingdings" panose="05000000000000000000" pitchFamily="2" charset="2"/>
              <a:buChar char="§"/>
            </a:pPr>
            <a:endParaRPr lang="en-US" sz="1400" dirty="0"/>
          </a:p>
        </p:txBody>
      </p:sp>
      <p:sp>
        <p:nvSpPr>
          <p:cNvPr id="3" name="TextBox 2"/>
          <p:cNvSpPr txBox="1"/>
          <p:nvPr/>
        </p:nvSpPr>
        <p:spPr>
          <a:xfrm>
            <a:off x="608012" y="5486400"/>
            <a:ext cx="4495800" cy="307777"/>
          </a:xfrm>
          <a:prstGeom prst="rect">
            <a:avLst/>
          </a:prstGeom>
          <a:noFill/>
        </p:spPr>
        <p:txBody>
          <a:bodyPr wrap="square" rtlCol="0">
            <a:spAutoFit/>
          </a:bodyPr>
          <a:lstStyle/>
          <a:p>
            <a:r>
              <a:rPr lang="en-US" sz="1400" i="1" dirty="0" smtClean="0">
                <a:solidFill>
                  <a:srgbClr val="0000FF"/>
                </a:solidFill>
              </a:rPr>
              <a:t>* See dataset for more details.</a:t>
            </a:r>
            <a:endParaRPr lang="en-US" sz="1400" i="1" dirty="0">
              <a:solidFill>
                <a:srgbClr val="0000FF"/>
              </a:solidFill>
            </a:endParaRPr>
          </a:p>
        </p:txBody>
      </p:sp>
      <p:sp>
        <p:nvSpPr>
          <p:cNvPr id="13" name="Oval 12"/>
          <p:cNvSpPr/>
          <p:nvPr/>
        </p:nvSpPr>
        <p:spPr>
          <a:xfrm>
            <a:off x="3579812" y="4038600"/>
            <a:ext cx="228600" cy="278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Tree>
    <p:extLst>
      <p:ext uri="{BB962C8B-B14F-4D97-AF65-F5344CB8AC3E}">
        <p14:creationId xmlns:p14="http://schemas.microsoft.com/office/powerpoint/2010/main" val="142696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448211" y="1032033"/>
            <a:ext cx="8313201" cy="4541520"/>
          </a:xfrm>
          <a:prstGeom prst="rect">
            <a:avLst/>
          </a:prstGeom>
        </p:spPr>
      </p:pic>
      <p:sp>
        <p:nvSpPr>
          <p:cNvPr id="4" name="Title 12"/>
          <p:cNvSpPr>
            <a:spLocks noGrp="1"/>
          </p:cNvSpPr>
          <p:nvPr>
            <p:ph type="title"/>
          </p:nvPr>
        </p:nvSpPr>
        <p:spPr>
          <a:xfrm>
            <a:off x="608012" y="457200"/>
            <a:ext cx="9601200" cy="457200"/>
          </a:xfrm>
        </p:spPr>
        <p:txBody>
          <a:bodyPr>
            <a:normAutofit fontScale="90000"/>
          </a:bodyPr>
          <a:lstStyle/>
          <a:p>
            <a:r>
              <a:rPr lang="en-US" dirty="0" smtClean="0"/>
              <a:t>Performance Results by Month </a:t>
            </a:r>
            <a:endParaRPr lang="en-US" dirty="0"/>
          </a:p>
        </p:txBody>
      </p:sp>
      <p:sp>
        <p:nvSpPr>
          <p:cNvPr id="7" name="Oval 6"/>
          <p:cNvSpPr/>
          <p:nvPr/>
        </p:nvSpPr>
        <p:spPr>
          <a:xfrm>
            <a:off x="2086597" y="2254350"/>
            <a:ext cx="600075" cy="150564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8" name="Oval 7"/>
          <p:cNvSpPr/>
          <p:nvPr/>
        </p:nvSpPr>
        <p:spPr>
          <a:xfrm>
            <a:off x="4606301" y="2133599"/>
            <a:ext cx="876157" cy="13716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9" name="Oval 8"/>
          <p:cNvSpPr/>
          <p:nvPr/>
        </p:nvSpPr>
        <p:spPr>
          <a:xfrm>
            <a:off x="7445901" y="2402680"/>
            <a:ext cx="533400" cy="13573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0" name="Oval 9"/>
          <p:cNvSpPr/>
          <p:nvPr/>
        </p:nvSpPr>
        <p:spPr>
          <a:xfrm>
            <a:off x="8111349" y="3012279"/>
            <a:ext cx="359829" cy="4429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1" name="TextBox 10"/>
          <p:cNvSpPr txBox="1"/>
          <p:nvPr/>
        </p:nvSpPr>
        <p:spPr>
          <a:xfrm>
            <a:off x="531811" y="5573553"/>
            <a:ext cx="4419601" cy="523220"/>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t>Highest number of Successful campaign – May</a:t>
            </a:r>
          </a:p>
          <a:p>
            <a:pPr marL="285750" indent="-285750">
              <a:buFont typeface="Wingdings" panose="05000000000000000000" pitchFamily="2" charset="2"/>
              <a:buChar char="§"/>
            </a:pPr>
            <a:r>
              <a:rPr lang="en-US" sz="1400" dirty="0" smtClean="0"/>
              <a:t>Lowest number of Successful campaign – Dec</a:t>
            </a:r>
          </a:p>
        </p:txBody>
      </p:sp>
      <p:sp>
        <p:nvSpPr>
          <p:cNvPr id="12" name="Oval 11"/>
          <p:cNvSpPr/>
          <p:nvPr/>
        </p:nvSpPr>
        <p:spPr>
          <a:xfrm>
            <a:off x="4003242" y="2133599"/>
            <a:ext cx="359829" cy="4429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4" name="Oval 13"/>
          <p:cNvSpPr/>
          <p:nvPr/>
        </p:nvSpPr>
        <p:spPr>
          <a:xfrm>
            <a:off x="6978943" y="2785714"/>
            <a:ext cx="359829" cy="4429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5" name="Oval 14"/>
          <p:cNvSpPr/>
          <p:nvPr/>
        </p:nvSpPr>
        <p:spPr>
          <a:xfrm>
            <a:off x="3422253" y="3090470"/>
            <a:ext cx="359829" cy="4429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6" name="TextBox 15"/>
          <p:cNvSpPr txBox="1"/>
          <p:nvPr/>
        </p:nvSpPr>
        <p:spPr>
          <a:xfrm>
            <a:off x="8724489" y="1213693"/>
            <a:ext cx="3352800" cy="2031325"/>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t>There are months where successful campaigns rate are way higher than failed rate – Feb, Apr, May and Nov.</a:t>
            </a:r>
          </a:p>
          <a:p>
            <a:pPr marL="285750" indent="-285750">
              <a:buFont typeface="Wingdings" panose="05000000000000000000" pitchFamily="2" charset="2"/>
              <a:buChar char="§"/>
            </a:pPr>
            <a:r>
              <a:rPr lang="en-US" sz="1400" dirty="0" smtClean="0"/>
              <a:t>April is best month to ask for donation as it has the highest success rate (59%).</a:t>
            </a:r>
          </a:p>
          <a:p>
            <a:pPr marL="285750" indent="-285750">
              <a:buFont typeface="Wingdings" panose="05000000000000000000" pitchFamily="2" charset="2"/>
              <a:buChar char="§"/>
            </a:pPr>
            <a:r>
              <a:rPr lang="en-US" sz="1400" dirty="0" smtClean="0"/>
              <a:t>December is the worst month to ask for donation as it has the highest failed rate (47%).</a:t>
            </a:r>
            <a:endParaRPr lang="en-US" sz="1400" dirty="0"/>
          </a:p>
        </p:txBody>
      </p:sp>
      <p:sp>
        <p:nvSpPr>
          <p:cNvPr id="17" name="TextBox 16"/>
          <p:cNvSpPr txBox="1"/>
          <p:nvPr/>
        </p:nvSpPr>
        <p:spPr>
          <a:xfrm>
            <a:off x="4992406" y="5573553"/>
            <a:ext cx="4332901" cy="523220"/>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t>Highest number of Failed campaign – Oct</a:t>
            </a:r>
          </a:p>
          <a:p>
            <a:pPr marL="285750" indent="-285750">
              <a:buFont typeface="Wingdings" panose="05000000000000000000" pitchFamily="2" charset="2"/>
              <a:buChar char="§"/>
            </a:pPr>
            <a:r>
              <a:rPr lang="en-US" sz="1400" dirty="0" smtClean="0"/>
              <a:t>Lowest number of Failed campaign – Apr</a:t>
            </a:r>
            <a:endParaRPr lang="en-US" sz="1400" dirty="0"/>
          </a:p>
        </p:txBody>
      </p:sp>
    </p:spTree>
    <p:extLst>
      <p:ext uri="{BB962C8B-B14F-4D97-AF65-F5344CB8AC3E}">
        <p14:creationId xmlns:p14="http://schemas.microsoft.com/office/powerpoint/2010/main" val="396733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4212" y="1066799"/>
            <a:ext cx="9982200" cy="3397945"/>
          </a:xfrm>
          <a:prstGeom prst="rect">
            <a:avLst/>
          </a:prstGeom>
        </p:spPr>
      </p:pic>
      <p:sp>
        <p:nvSpPr>
          <p:cNvPr id="5" name="Title 12"/>
          <p:cNvSpPr txBox="1">
            <a:spLocks/>
          </p:cNvSpPr>
          <p:nvPr/>
        </p:nvSpPr>
        <p:spPr>
          <a:xfrm>
            <a:off x="608012" y="457200"/>
            <a:ext cx="9601200" cy="45720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smtClean="0"/>
              <a:t>Performance Results by Campaign Goals </a:t>
            </a:r>
            <a:endParaRPr lang="en-US" dirty="0"/>
          </a:p>
        </p:txBody>
      </p:sp>
      <p:sp>
        <p:nvSpPr>
          <p:cNvPr id="6" name="Oval 5"/>
          <p:cNvSpPr/>
          <p:nvPr/>
        </p:nvSpPr>
        <p:spPr>
          <a:xfrm>
            <a:off x="1522412" y="1600200"/>
            <a:ext cx="447675" cy="4762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7" name="Oval 6"/>
          <p:cNvSpPr/>
          <p:nvPr/>
        </p:nvSpPr>
        <p:spPr>
          <a:xfrm>
            <a:off x="9904412" y="1905000"/>
            <a:ext cx="447675" cy="4762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8" name="Oval 7"/>
          <p:cNvSpPr/>
          <p:nvPr/>
        </p:nvSpPr>
        <p:spPr>
          <a:xfrm>
            <a:off x="9904412" y="2946747"/>
            <a:ext cx="447675" cy="4762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9" name="TextBox 8"/>
          <p:cNvSpPr txBox="1"/>
          <p:nvPr/>
        </p:nvSpPr>
        <p:spPr>
          <a:xfrm>
            <a:off x="912812" y="4724400"/>
            <a:ext cx="9525000"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The lower the campaign funding goals, the more likely the campaign will be successful.</a:t>
            </a:r>
          </a:p>
          <a:p>
            <a:pPr marL="285750" indent="-285750">
              <a:buFont typeface="Wingdings" panose="05000000000000000000" pitchFamily="2" charset="2"/>
              <a:buChar char="§"/>
            </a:pPr>
            <a:r>
              <a:rPr lang="en-US" dirty="0" smtClean="0"/>
              <a:t>The higher the campaign funding goals, the least likely the campaign will be successful.</a:t>
            </a:r>
          </a:p>
          <a:p>
            <a:pPr marL="285750" indent="-285750">
              <a:buFont typeface="Wingdings" panose="05000000000000000000" pitchFamily="2" charset="2"/>
              <a:buChar char="§"/>
            </a:pPr>
            <a:r>
              <a:rPr lang="en-US" dirty="0" smtClean="0"/>
              <a:t>People are more likely to donate in small amount than larger amount. Hence, the bigger the goal is, the more difficult it is to achieve the goal or more likely to fail. </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8995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8012" y="2590800"/>
            <a:ext cx="4114798" cy="1143000"/>
          </a:xfrm>
        </p:spPr>
        <p:txBody>
          <a:bodyPr/>
          <a:lstStyle/>
          <a:p>
            <a:r>
              <a:rPr lang="en-US" dirty="0" smtClean="0"/>
              <a:t>Other Analysis</a:t>
            </a:r>
            <a:endParaRPr lang="en-US" dirty="0"/>
          </a:p>
        </p:txBody>
      </p:sp>
    </p:spTree>
    <p:extLst>
      <p:ext uri="{BB962C8B-B14F-4D97-AF65-F5344CB8AC3E}">
        <p14:creationId xmlns:p14="http://schemas.microsoft.com/office/powerpoint/2010/main" val="2190569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1812" y="1143000"/>
            <a:ext cx="7728983" cy="4648200"/>
          </a:xfrm>
          <a:prstGeom prst="rect">
            <a:avLst/>
          </a:prstGeom>
        </p:spPr>
      </p:pic>
      <p:sp>
        <p:nvSpPr>
          <p:cNvPr id="7" name="Oval 6"/>
          <p:cNvSpPr/>
          <p:nvPr/>
        </p:nvSpPr>
        <p:spPr>
          <a:xfrm>
            <a:off x="1979612" y="4191000"/>
            <a:ext cx="657225" cy="1295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8" name="Oval 7"/>
          <p:cNvSpPr/>
          <p:nvPr/>
        </p:nvSpPr>
        <p:spPr>
          <a:xfrm>
            <a:off x="7466012" y="1862224"/>
            <a:ext cx="794783" cy="362417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6" name="TextBox 5"/>
          <p:cNvSpPr txBox="1"/>
          <p:nvPr/>
        </p:nvSpPr>
        <p:spPr>
          <a:xfrm>
            <a:off x="8532812" y="1371600"/>
            <a:ext cx="3352800" cy="3970318"/>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Theatre Category has the highest number of successes among all categories (38%).</a:t>
            </a:r>
          </a:p>
          <a:p>
            <a:pPr marL="285750" indent="-285750">
              <a:buFont typeface="Wingdings" panose="05000000000000000000" pitchFamily="2" charset="2"/>
              <a:buChar char="§"/>
            </a:pPr>
            <a:r>
              <a:rPr lang="en-US" dirty="0"/>
              <a:t>Theatre Category has the highest number of failed among all categories (32%).</a:t>
            </a:r>
          </a:p>
          <a:p>
            <a:pPr marL="285750" indent="-285750">
              <a:buFont typeface="Wingdings" panose="05000000000000000000" pitchFamily="2" charset="2"/>
              <a:buChar char="§"/>
            </a:pPr>
            <a:r>
              <a:rPr lang="en-US" dirty="0" smtClean="0"/>
              <a:t>Music Category has the highest success rate (77%) vs. failed (17%).</a:t>
            </a:r>
          </a:p>
          <a:p>
            <a:pPr marL="285750" indent="-285750">
              <a:buFont typeface="Wingdings" panose="05000000000000000000" pitchFamily="2" charset="2"/>
              <a:buChar char="§"/>
            </a:pPr>
            <a:r>
              <a:rPr lang="en-US" dirty="0" smtClean="0"/>
              <a:t>Food Category has the highest failed rate (70%) vs. success (17%).</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p:txBody>
      </p:sp>
      <p:sp>
        <p:nvSpPr>
          <p:cNvPr id="11" name="Title 12"/>
          <p:cNvSpPr>
            <a:spLocks noGrp="1"/>
          </p:cNvSpPr>
          <p:nvPr>
            <p:ph type="title"/>
          </p:nvPr>
        </p:nvSpPr>
        <p:spPr>
          <a:xfrm>
            <a:off x="608012" y="457200"/>
            <a:ext cx="9601200" cy="457200"/>
          </a:xfrm>
        </p:spPr>
        <p:txBody>
          <a:bodyPr>
            <a:normAutofit fontScale="90000"/>
          </a:bodyPr>
          <a:lstStyle/>
          <a:p>
            <a:r>
              <a:rPr lang="en-US" dirty="0" smtClean="0"/>
              <a:t>Category - Success vs. Fail</a:t>
            </a:r>
            <a:endParaRPr lang="en-US" dirty="0"/>
          </a:p>
        </p:txBody>
      </p:sp>
      <p:sp>
        <p:nvSpPr>
          <p:cNvPr id="12" name="Oval 11"/>
          <p:cNvSpPr/>
          <p:nvPr/>
        </p:nvSpPr>
        <p:spPr>
          <a:xfrm>
            <a:off x="4265612" y="3429000"/>
            <a:ext cx="838199" cy="1143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Tree>
    <p:extLst>
      <p:ext uri="{BB962C8B-B14F-4D97-AF65-F5344CB8AC3E}">
        <p14:creationId xmlns:p14="http://schemas.microsoft.com/office/powerpoint/2010/main" val="368959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66FA3CE-A218-4400-AA51-F51C6E85D0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Watercolor presentation (widescreen)</Template>
  <TotalTime>0</TotalTime>
  <Words>780</Words>
  <Application>Microsoft Office PowerPoint</Application>
  <PresentationFormat>Custom</PresentationFormat>
  <Paragraphs>68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Palatino Linotype</vt:lpstr>
      <vt:lpstr>Wingdings</vt:lpstr>
      <vt:lpstr>Watercolor_16x9</vt:lpstr>
      <vt:lpstr>Kickstarter Campaign</vt:lpstr>
      <vt:lpstr>Kickstarter Campaign</vt:lpstr>
      <vt:lpstr>Performance Results</vt:lpstr>
      <vt:lpstr>Performance Results by Category </vt:lpstr>
      <vt:lpstr>Performance Results by Sub Category </vt:lpstr>
      <vt:lpstr>Performance Results by Month </vt:lpstr>
      <vt:lpstr>PowerPoint Presentation</vt:lpstr>
      <vt:lpstr>Other Analysis</vt:lpstr>
      <vt:lpstr>Category - Success vs. Fail</vt:lpstr>
      <vt:lpstr>Sub Category – Success vs. Fail</vt:lpstr>
      <vt:lpstr>Successful Campaigns – Donation and Length</vt:lpstr>
      <vt:lpstr>Failed Campaigns – Donation and Length</vt:lpstr>
      <vt:lpstr>Conclusions</vt:lpstr>
      <vt:lpstr>Limitations of Dataset</vt:lpstr>
      <vt:lpstr>Limitations of Dataset</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2016-07-09T21:21:30Z</dcterms:created>
  <dcterms:modified xsi:type="dcterms:W3CDTF">2020-03-06T21:23:12Z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TC028866379991</vt:lpwstr>
  </property>
</Properties>
</file>