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2" r:id="rId5"/>
    <p:sldId id="263" r:id="rId6"/>
    <p:sldId id="264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908B0-B218-4B75-A5D1-BECEB0FC2E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7A8352-6AEC-4E88-BC0E-28B95FB1C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Mountain Resort is not capitalizing on its facilities as much as it could</a:t>
          </a:r>
        </a:p>
      </dgm:t>
    </dgm:pt>
    <dgm:pt modelId="{88497003-D30E-4EEE-BB67-E529D6249D44}" type="parTrans" cxnId="{E4A5CA90-4683-4228-9EAC-FD62BE49EDE6}">
      <dgm:prSet/>
      <dgm:spPr/>
      <dgm:t>
        <a:bodyPr/>
        <a:lstStyle/>
        <a:p>
          <a:endParaRPr lang="en-US"/>
        </a:p>
      </dgm:t>
    </dgm:pt>
    <dgm:pt modelId="{2BBA9554-2761-4256-B248-B7528CE23CFF}" type="sibTrans" cxnId="{E4A5CA90-4683-4228-9EAC-FD62BE49ED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265B5A-0300-4EB4-87B5-5145F57DA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 more data-driven business strategy</a:t>
          </a:r>
        </a:p>
      </dgm:t>
    </dgm:pt>
    <dgm:pt modelId="{F90AA5EC-B1DE-4B26-9E4E-370122D6FC10}" type="parTrans" cxnId="{A7FB7DB4-F490-4AEF-894E-ECA8E0D81189}">
      <dgm:prSet/>
      <dgm:spPr/>
      <dgm:t>
        <a:bodyPr/>
        <a:lstStyle/>
        <a:p>
          <a:endParaRPr lang="en-US"/>
        </a:p>
      </dgm:t>
    </dgm:pt>
    <dgm:pt modelId="{238FBCA1-7257-4140-AD8B-A44806B6C1B0}" type="sibTrans" cxnId="{A7FB7DB4-F490-4AEF-894E-ECA8E0D811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4B0FCF-0C54-4164-A620-25C3C6458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new ticket pricing model </a:t>
          </a:r>
        </a:p>
      </dgm:t>
    </dgm:pt>
    <dgm:pt modelId="{6F843967-BA59-4F57-8140-F00A05D7167C}" type="parTrans" cxnId="{04742C1A-5C4F-4A37-9C46-7BAD21992F03}">
      <dgm:prSet/>
      <dgm:spPr/>
      <dgm:t>
        <a:bodyPr/>
        <a:lstStyle/>
        <a:p>
          <a:endParaRPr lang="en-US"/>
        </a:p>
      </dgm:t>
    </dgm:pt>
    <dgm:pt modelId="{8C6CE35A-0695-4A82-9729-A282FB450F49}" type="sibTrans" cxnId="{04742C1A-5C4F-4A37-9C46-7BAD21992F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033152-AE84-4D97-ABE4-BCF8F9BB05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operational changes and their impact on ticket revenue</a:t>
          </a:r>
        </a:p>
      </dgm:t>
    </dgm:pt>
    <dgm:pt modelId="{E90121E3-638F-4642-B0AE-48A4AD5093BB}" type="parTrans" cxnId="{86984B19-2D49-4869-915E-03AF4B4F04B4}">
      <dgm:prSet/>
      <dgm:spPr/>
      <dgm:t>
        <a:bodyPr/>
        <a:lstStyle/>
        <a:p>
          <a:endParaRPr lang="en-US"/>
        </a:p>
      </dgm:t>
    </dgm:pt>
    <dgm:pt modelId="{10AACAE2-893B-4312-95E0-5E7F885BEBE0}" type="sibTrans" cxnId="{86984B19-2D49-4869-915E-03AF4B4F04B4}">
      <dgm:prSet/>
      <dgm:spPr/>
      <dgm:t>
        <a:bodyPr/>
        <a:lstStyle/>
        <a:p>
          <a:endParaRPr lang="en-US"/>
        </a:p>
      </dgm:t>
    </dgm:pt>
    <dgm:pt modelId="{2D3927D2-4378-4272-875B-669BE7E2FAAC}" type="pres">
      <dgm:prSet presAssocID="{61B908B0-B218-4B75-A5D1-BECEB0FC2E86}" presName="root" presStyleCnt="0">
        <dgm:presLayoutVars>
          <dgm:dir/>
          <dgm:resizeHandles val="exact"/>
        </dgm:presLayoutVars>
      </dgm:prSet>
      <dgm:spPr/>
    </dgm:pt>
    <dgm:pt modelId="{63A36D05-60DC-4313-B98C-5A84CDF7916D}" type="pres">
      <dgm:prSet presAssocID="{217A8352-6AEC-4E88-BC0E-28B95FB1C2E5}" presName="compNode" presStyleCnt="0"/>
      <dgm:spPr/>
    </dgm:pt>
    <dgm:pt modelId="{E76EBE05-80C0-42C8-8C3B-95872318C3E6}" type="pres">
      <dgm:prSet presAssocID="{217A8352-6AEC-4E88-BC0E-28B95FB1C2E5}" presName="bgRect" presStyleLbl="bgShp" presStyleIdx="0" presStyleCnt="4"/>
      <dgm:spPr/>
    </dgm:pt>
    <dgm:pt modelId="{785E193B-BF79-4A7C-B80D-97B24099E4CE}" type="pres">
      <dgm:prSet presAssocID="{217A8352-6AEC-4E88-BC0E-28B95FB1C2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A8A00A27-4EDF-409A-B02E-5B1BC5CAB79A}" type="pres">
      <dgm:prSet presAssocID="{217A8352-6AEC-4E88-BC0E-28B95FB1C2E5}" presName="spaceRect" presStyleCnt="0"/>
      <dgm:spPr/>
    </dgm:pt>
    <dgm:pt modelId="{F8AA9387-CC62-44EB-A859-B94E4758D05D}" type="pres">
      <dgm:prSet presAssocID="{217A8352-6AEC-4E88-BC0E-28B95FB1C2E5}" presName="parTx" presStyleLbl="revTx" presStyleIdx="0" presStyleCnt="4">
        <dgm:presLayoutVars>
          <dgm:chMax val="0"/>
          <dgm:chPref val="0"/>
        </dgm:presLayoutVars>
      </dgm:prSet>
      <dgm:spPr/>
    </dgm:pt>
    <dgm:pt modelId="{76D4C15B-BC0F-49EF-B40C-09B7725C7CFD}" type="pres">
      <dgm:prSet presAssocID="{2BBA9554-2761-4256-B248-B7528CE23CFF}" presName="sibTrans" presStyleCnt="0"/>
      <dgm:spPr/>
    </dgm:pt>
    <dgm:pt modelId="{E796E1AF-3F79-4DFB-8EAF-25BDC4418055}" type="pres">
      <dgm:prSet presAssocID="{04265B5A-0300-4EB4-87B5-5145F57DAC43}" presName="compNode" presStyleCnt="0"/>
      <dgm:spPr/>
    </dgm:pt>
    <dgm:pt modelId="{1F5CCA25-F6CE-4217-BBBE-B3062890801A}" type="pres">
      <dgm:prSet presAssocID="{04265B5A-0300-4EB4-87B5-5145F57DAC43}" presName="bgRect" presStyleLbl="bgShp" presStyleIdx="1" presStyleCnt="4"/>
      <dgm:spPr/>
    </dgm:pt>
    <dgm:pt modelId="{EFE6946C-7AF9-4E33-8154-AA6700ACD90C}" type="pres">
      <dgm:prSet presAssocID="{04265B5A-0300-4EB4-87B5-5145F57DAC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766166-5DE5-4FC0-83C3-82821A4A882F}" type="pres">
      <dgm:prSet presAssocID="{04265B5A-0300-4EB4-87B5-5145F57DAC43}" presName="spaceRect" presStyleCnt="0"/>
      <dgm:spPr/>
    </dgm:pt>
    <dgm:pt modelId="{15624907-389E-42AD-8E9E-BB8EF8481141}" type="pres">
      <dgm:prSet presAssocID="{04265B5A-0300-4EB4-87B5-5145F57DAC43}" presName="parTx" presStyleLbl="revTx" presStyleIdx="1" presStyleCnt="4">
        <dgm:presLayoutVars>
          <dgm:chMax val="0"/>
          <dgm:chPref val="0"/>
        </dgm:presLayoutVars>
      </dgm:prSet>
      <dgm:spPr/>
    </dgm:pt>
    <dgm:pt modelId="{9F0765DC-FC90-4562-B53E-A2E4F999E072}" type="pres">
      <dgm:prSet presAssocID="{238FBCA1-7257-4140-AD8B-A44806B6C1B0}" presName="sibTrans" presStyleCnt="0"/>
      <dgm:spPr/>
    </dgm:pt>
    <dgm:pt modelId="{D51DF123-99EF-4456-ABBF-174923037ECA}" type="pres">
      <dgm:prSet presAssocID="{AB4B0FCF-0C54-4164-A620-25C3C6458D21}" presName="compNode" presStyleCnt="0"/>
      <dgm:spPr/>
    </dgm:pt>
    <dgm:pt modelId="{673FE8FF-2C38-4DA5-8DBF-B1E4B5359EA3}" type="pres">
      <dgm:prSet presAssocID="{AB4B0FCF-0C54-4164-A620-25C3C6458D21}" presName="bgRect" presStyleLbl="bgShp" presStyleIdx="2" presStyleCnt="4"/>
      <dgm:spPr/>
    </dgm:pt>
    <dgm:pt modelId="{1E4D33C8-79DA-44E5-8931-2482550B4C6D}" type="pres">
      <dgm:prSet presAssocID="{AB4B0FCF-0C54-4164-A620-25C3C6458D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EFC2009-FE27-4D0F-9F6E-DD6604EAAB03}" type="pres">
      <dgm:prSet presAssocID="{AB4B0FCF-0C54-4164-A620-25C3C6458D21}" presName="spaceRect" presStyleCnt="0"/>
      <dgm:spPr/>
    </dgm:pt>
    <dgm:pt modelId="{3308C858-0002-4E49-ACB0-8F572131C5ED}" type="pres">
      <dgm:prSet presAssocID="{AB4B0FCF-0C54-4164-A620-25C3C6458D21}" presName="parTx" presStyleLbl="revTx" presStyleIdx="2" presStyleCnt="4">
        <dgm:presLayoutVars>
          <dgm:chMax val="0"/>
          <dgm:chPref val="0"/>
        </dgm:presLayoutVars>
      </dgm:prSet>
      <dgm:spPr/>
    </dgm:pt>
    <dgm:pt modelId="{932897F2-B973-458D-8C9C-B2FED4675F13}" type="pres">
      <dgm:prSet presAssocID="{8C6CE35A-0695-4A82-9729-A282FB450F49}" presName="sibTrans" presStyleCnt="0"/>
      <dgm:spPr/>
    </dgm:pt>
    <dgm:pt modelId="{1EC92745-06FF-4EC0-A9CF-8328A89DAED9}" type="pres">
      <dgm:prSet presAssocID="{01033152-AE84-4D97-ABE4-BCF8F9BB0578}" presName="compNode" presStyleCnt="0"/>
      <dgm:spPr/>
    </dgm:pt>
    <dgm:pt modelId="{D81214B8-2015-46FE-9594-ACFF5E7829DA}" type="pres">
      <dgm:prSet presAssocID="{01033152-AE84-4D97-ABE4-BCF8F9BB0578}" presName="bgRect" presStyleLbl="bgShp" presStyleIdx="3" presStyleCnt="4"/>
      <dgm:spPr/>
    </dgm:pt>
    <dgm:pt modelId="{DD70AE63-182C-40CD-B122-8070229A29BE}" type="pres">
      <dgm:prSet presAssocID="{01033152-AE84-4D97-ABE4-BCF8F9BB05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8E9C82A-E204-43DA-9DAA-1B4A20FBF9A0}" type="pres">
      <dgm:prSet presAssocID="{01033152-AE84-4D97-ABE4-BCF8F9BB0578}" presName="spaceRect" presStyleCnt="0"/>
      <dgm:spPr/>
    </dgm:pt>
    <dgm:pt modelId="{7B53E512-0E26-46CE-B5AC-75E06F4C5CCC}" type="pres">
      <dgm:prSet presAssocID="{01033152-AE84-4D97-ABE4-BCF8F9BB05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C4730B-F7BA-4077-BCAA-4D8F54204BA8}" type="presOf" srcId="{AB4B0FCF-0C54-4164-A620-25C3C6458D21}" destId="{3308C858-0002-4E49-ACB0-8F572131C5ED}" srcOrd="0" destOrd="0" presId="urn:microsoft.com/office/officeart/2018/2/layout/IconVerticalSolidList"/>
    <dgm:cxn modelId="{86984B19-2D49-4869-915E-03AF4B4F04B4}" srcId="{61B908B0-B218-4B75-A5D1-BECEB0FC2E86}" destId="{01033152-AE84-4D97-ABE4-BCF8F9BB0578}" srcOrd="3" destOrd="0" parTransId="{E90121E3-638F-4642-B0AE-48A4AD5093BB}" sibTransId="{10AACAE2-893B-4312-95E0-5E7F885BEBE0}"/>
    <dgm:cxn modelId="{04742C1A-5C4F-4A37-9C46-7BAD21992F03}" srcId="{61B908B0-B218-4B75-A5D1-BECEB0FC2E86}" destId="{AB4B0FCF-0C54-4164-A620-25C3C6458D21}" srcOrd="2" destOrd="0" parTransId="{6F843967-BA59-4F57-8140-F00A05D7167C}" sibTransId="{8C6CE35A-0695-4A82-9729-A282FB450F49}"/>
    <dgm:cxn modelId="{CA5AF56E-FA5F-4C9A-9EC1-9CC516F58506}" type="presOf" srcId="{61B908B0-B218-4B75-A5D1-BECEB0FC2E86}" destId="{2D3927D2-4378-4272-875B-669BE7E2FAAC}" srcOrd="0" destOrd="0" presId="urn:microsoft.com/office/officeart/2018/2/layout/IconVerticalSolidList"/>
    <dgm:cxn modelId="{E4A5CA90-4683-4228-9EAC-FD62BE49EDE6}" srcId="{61B908B0-B218-4B75-A5D1-BECEB0FC2E86}" destId="{217A8352-6AEC-4E88-BC0E-28B95FB1C2E5}" srcOrd="0" destOrd="0" parTransId="{88497003-D30E-4EEE-BB67-E529D6249D44}" sibTransId="{2BBA9554-2761-4256-B248-B7528CE23CFF}"/>
    <dgm:cxn modelId="{44080EB2-2D97-42CD-9313-9B4F9A32765D}" type="presOf" srcId="{04265B5A-0300-4EB4-87B5-5145F57DAC43}" destId="{15624907-389E-42AD-8E9E-BB8EF8481141}" srcOrd="0" destOrd="0" presId="urn:microsoft.com/office/officeart/2018/2/layout/IconVerticalSolidList"/>
    <dgm:cxn modelId="{A7FB7DB4-F490-4AEF-894E-ECA8E0D81189}" srcId="{61B908B0-B218-4B75-A5D1-BECEB0FC2E86}" destId="{04265B5A-0300-4EB4-87B5-5145F57DAC43}" srcOrd="1" destOrd="0" parTransId="{F90AA5EC-B1DE-4B26-9E4E-370122D6FC10}" sibTransId="{238FBCA1-7257-4140-AD8B-A44806B6C1B0}"/>
    <dgm:cxn modelId="{A2A10EEB-4E64-4CA9-BBB9-B63AC79F4A44}" type="presOf" srcId="{01033152-AE84-4D97-ABE4-BCF8F9BB0578}" destId="{7B53E512-0E26-46CE-B5AC-75E06F4C5CCC}" srcOrd="0" destOrd="0" presId="urn:microsoft.com/office/officeart/2018/2/layout/IconVerticalSolidList"/>
    <dgm:cxn modelId="{8276CCFC-85D1-4493-85BB-91513B7E81E8}" type="presOf" srcId="{217A8352-6AEC-4E88-BC0E-28B95FB1C2E5}" destId="{F8AA9387-CC62-44EB-A859-B94E4758D05D}" srcOrd="0" destOrd="0" presId="urn:microsoft.com/office/officeart/2018/2/layout/IconVerticalSolidList"/>
    <dgm:cxn modelId="{96CD8FF2-5435-482E-BB48-97064D756E45}" type="presParOf" srcId="{2D3927D2-4378-4272-875B-669BE7E2FAAC}" destId="{63A36D05-60DC-4313-B98C-5A84CDF7916D}" srcOrd="0" destOrd="0" presId="urn:microsoft.com/office/officeart/2018/2/layout/IconVerticalSolidList"/>
    <dgm:cxn modelId="{4A4C3882-36AF-4436-B6F3-AACAF407A89F}" type="presParOf" srcId="{63A36D05-60DC-4313-B98C-5A84CDF7916D}" destId="{E76EBE05-80C0-42C8-8C3B-95872318C3E6}" srcOrd="0" destOrd="0" presId="urn:microsoft.com/office/officeart/2018/2/layout/IconVerticalSolidList"/>
    <dgm:cxn modelId="{35C1DAAB-63BE-428F-8956-0812C8742EB5}" type="presParOf" srcId="{63A36D05-60DC-4313-B98C-5A84CDF7916D}" destId="{785E193B-BF79-4A7C-B80D-97B24099E4CE}" srcOrd="1" destOrd="0" presId="urn:microsoft.com/office/officeart/2018/2/layout/IconVerticalSolidList"/>
    <dgm:cxn modelId="{526A0880-7522-4727-BFE1-5A162968F3DF}" type="presParOf" srcId="{63A36D05-60DC-4313-B98C-5A84CDF7916D}" destId="{A8A00A27-4EDF-409A-B02E-5B1BC5CAB79A}" srcOrd="2" destOrd="0" presId="urn:microsoft.com/office/officeart/2018/2/layout/IconVerticalSolidList"/>
    <dgm:cxn modelId="{CCDF504A-B8A1-4312-9412-224E3DAE3EF2}" type="presParOf" srcId="{63A36D05-60DC-4313-B98C-5A84CDF7916D}" destId="{F8AA9387-CC62-44EB-A859-B94E4758D05D}" srcOrd="3" destOrd="0" presId="urn:microsoft.com/office/officeart/2018/2/layout/IconVerticalSolidList"/>
    <dgm:cxn modelId="{8E7147C6-92A2-4544-BA50-AC3ED8ACCA46}" type="presParOf" srcId="{2D3927D2-4378-4272-875B-669BE7E2FAAC}" destId="{76D4C15B-BC0F-49EF-B40C-09B7725C7CFD}" srcOrd="1" destOrd="0" presId="urn:microsoft.com/office/officeart/2018/2/layout/IconVerticalSolidList"/>
    <dgm:cxn modelId="{BDCE6752-B803-4540-92F7-56E56678DA97}" type="presParOf" srcId="{2D3927D2-4378-4272-875B-669BE7E2FAAC}" destId="{E796E1AF-3F79-4DFB-8EAF-25BDC4418055}" srcOrd="2" destOrd="0" presId="urn:microsoft.com/office/officeart/2018/2/layout/IconVerticalSolidList"/>
    <dgm:cxn modelId="{4E63FAD5-ECFB-4CCA-853B-4A159169AC95}" type="presParOf" srcId="{E796E1AF-3F79-4DFB-8EAF-25BDC4418055}" destId="{1F5CCA25-F6CE-4217-BBBE-B3062890801A}" srcOrd="0" destOrd="0" presId="urn:microsoft.com/office/officeart/2018/2/layout/IconVerticalSolidList"/>
    <dgm:cxn modelId="{B9B6FFD3-5358-4394-8DAA-9D020572AF91}" type="presParOf" srcId="{E796E1AF-3F79-4DFB-8EAF-25BDC4418055}" destId="{EFE6946C-7AF9-4E33-8154-AA6700ACD90C}" srcOrd="1" destOrd="0" presId="urn:microsoft.com/office/officeart/2018/2/layout/IconVerticalSolidList"/>
    <dgm:cxn modelId="{1DEEE7C5-3625-4540-9192-0A1178B3066B}" type="presParOf" srcId="{E796E1AF-3F79-4DFB-8EAF-25BDC4418055}" destId="{BA766166-5DE5-4FC0-83C3-82821A4A882F}" srcOrd="2" destOrd="0" presId="urn:microsoft.com/office/officeart/2018/2/layout/IconVerticalSolidList"/>
    <dgm:cxn modelId="{794F82B6-24FD-4A57-929C-EFA0BF4C7B68}" type="presParOf" srcId="{E796E1AF-3F79-4DFB-8EAF-25BDC4418055}" destId="{15624907-389E-42AD-8E9E-BB8EF8481141}" srcOrd="3" destOrd="0" presId="urn:microsoft.com/office/officeart/2018/2/layout/IconVerticalSolidList"/>
    <dgm:cxn modelId="{FC150D16-7C4E-4741-9325-FFE70E6E89DD}" type="presParOf" srcId="{2D3927D2-4378-4272-875B-669BE7E2FAAC}" destId="{9F0765DC-FC90-4562-B53E-A2E4F999E072}" srcOrd="3" destOrd="0" presId="urn:microsoft.com/office/officeart/2018/2/layout/IconVerticalSolidList"/>
    <dgm:cxn modelId="{B3FF117D-2CD6-403F-8182-C87E92B304EF}" type="presParOf" srcId="{2D3927D2-4378-4272-875B-669BE7E2FAAC}" destId="{D51DF123-99EF-4456-ABBF-174923037ECA}" srcOrd="4" destOrd="0" presId="urn:microsoft.com/office/officeart/2018/2/layout/IconVerticalSolidList"/>
    <dgm:cxn modelId="{5E74D92F-25CE-48BC-A236-AFA8136FDB8B}" type="presParOf" srcId="{D51DF123-99EF-4456-ABBF-174923037ECA}" destId="{673FE8FF-2C38-4DA5-8DBF-B1E4B5359EA3}" srcOrd="0" destOrd="0" presId="urn:microsoft.com/office/officeart/2018/2/layout/IconVerticalSolidList"/>
    <dgm:cxn modelId="{2D5CE168-10EB-4CAF-AB27-326093336464}" type="presParOf" srcId="{D51DF123-99EF-4456-ABBF-174923037ECA}" destId="{1E4D33C8-79DA-44E5-8931-2482550B4C6D}" srcOrd="1" destOrd="0" presId="urn:microsoft.com/office/officeart/2018/2/layout/IconVerticalSolidList"/>
    <dgm:cxn modelId="{3BACA10E-711B-448A-A699-5417DFEB943C}" type="presParOf" srcId="{D51DF123-99EF-4456-ABBF-174923037ECA}" destId="{3EFC2009-FE27-4D0F-9F6E-DD6604EAAB03}" srcOrd="2" destOrd="0" presId="urn:microsoft.com/office/officeart/2018/2/layout/IconVerticalSolidList"/>
    <dgm:cxn modelId="{F521F5FB-0D21-4EF7-8269-7CA04054DE50}" type="presParOf" srcId="{D51DF123-99EF-4456-ABBF-174923037ECA}" destId="{3308C858-0002-4E49-ACB0-8F572131C5ED}" srcOrd="3" destOrd="0" presId="urn:microsoft.com/office/officeart/2018/2/layout/IconVerticalSolidList"/>
    <dgm:cxn modelId="{1873B1A2-F981-4C5C-AA80-B140D3E6C537}" type="presParOf" srcId="{2D3927D2-4378-4272-875B-669BE7E2FAAC}" destId="{932897F2-B973-458D-8C9C-B2FED4675F13}" srcOrd="5" destOrd="0" presId="urn:microsoft.com/office/officeart/2018/2/layout/IconVerticalSolidList"/>
    <dgm:cxn modelId="{6E486F06-02F9-4799-96A8-D8ED23462393}" type="presParOf" srcId="{2D3927D2-4378-4272-875B-669BE7E2FAAC}" destId="{1EC92745-06FF-4EC0-A9CF-8328A89DAED9}" srcOrd="6" destOrd="0" presId="urn:microsoft.com/office/officeart/2018/2/layout/IconVerticalSolidList"/>
    <dgm:cxn modelId="{4439F825-0B52-43A0-A31E-4CBAF0FABCB4}" type="presParOf" srcId="{1EC92745-06FF-4EC0-A9CF-8328A89DAED9}" destId="{D81214B8-2015-46FE-9594-ACFF5E7829DA}" srcOrd="0" destOrd="0" presId="urn:microsoft.com/office/officeart/2018/2/layout/IconVerticalSolidList"/>
    <dgm:cxn modelId="{FCDA528B-3B6A-4388-989E-D695CA0A85F2}" type="presParOf" srcId="{1EC92745-06FF-4EC0-A9CF-8328A89DAED9}" destId="{DD70AE63-182C-40CD-B122-8070229A29BE}" srcOrd="1" destOrd="0" presId="urn:microsoft.com/office/officeart/2018/2/layout/IconVerticalSolidList"/>
    <dgm:cxn modelId="{6E127125-6EDF-47C7-8BE5-FDF21A1383BE}" type="presParOf" srcId="{1EC92745-06FF-4EC0-A9CF-8328A89DAED9}" destId="{58E9C82A-E204-43DA-9DAA-1B4A20FBF9A0}" srcOrd="2" destOrd="0" presId="urn:microsoft.com/office/officeart/2018/2/layout/IconVerticalSolidList"/>
    <dgm:cxn modelId="{4D239191-FCC6-4167-8A69-68064CE3FB86}" type="presParOf" srcId="{1EC92745-06FF-4EC0-A9CF-8328A89DAED9}" destId="{7B53E512-0E26-46CE-B5AC-75E06F4C5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478D9-F14F-4D55-9247-2E8E6A21D6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4BB890-E8C4-4D85-B7E8-87830D91E75C}">
      <dgm:prSet/>
      <dgm:spPr/>
      <dgm:t>
        <a:bodyPr/>
        <a:lstStyle/>
        <a:p>
          <a:r>
            <a:rPr lang="en-US" dirty="0"/>
            <a:t>Increase Adult Weekend ticket price to $95.87</a:t>
          </a:r>
        </a:p>
      </dgm:t>
    </dgm:pt>
    <dgm:pt modelId="{C701793B-556A-4F0F-9844-7B88470BAF69}" type="parTrans" cxnId="{3B56ABC1-37D0-4F29-953C-B7CFE0B1DF92}">
      <dgm:prSet/>
      <dgm:spPr/>
      <dgm:t>
        <a:bodyPr/>
        <a:lstStyle/>
        <a:p>
          <a:endParaRPr lang="en-US"/>
        </a:p>
      </dgm:t>
    </dgm:pt>
    <dgm:pt modelId="{C238DFEE-2FF1-4ECF-ADAE-BA5B61D44405}" type="sibTrans" cxnId="{3B56ABC1-37D0-4F29-953C-B7CFE0B1DF92}">
      <dgm:prSet/>
      <dgm:spPr/>
      <dgm:t>
        <a:bodyPr/>
        <a:lstStyle/>
        <a:p>
          <a:endParaRPr lang="en-US"/>
        </a:p>
      </dgm:t>
    </dgm:pt>
    <dgm:pt modelId="{D0EC90B9-ACEC-476D-977E-C822B8F0BEFC}">
      <dgm:prSet/>
      <dgm:spPr/>
      <dgm:t>
        <a:bodyPr/>
        <a:lstStyle/>
        <a:p>
          <a:r>
            <a:rPr lang="en-US" dirty="0"/>
            <a:t>Shut down least used run</a:t>
          </a:r>
        </a:p>
      </dgm:t>
    </dgm:pt>
    <dgm:pt modelId="{4596B878-D9F7-4380-9D67-94372E88D339}" type="parTrans" cxnId="{8E11EAC5-1F1C-4AB4-97D1-C6960EA1EC36}">
      <dgm:prSet/>
      <dgm:spPr/>
      <dgm:t>
        <a:bodyPr/>
        <a:lstStyle/>
        <a:p>
          <a:endParaRPr lang="en-US"/>
        </a:p>
      </dgm:t>
    </dgm:pt>
    <dgm:pt modelId="{7D8DCD81-67D2-459B-BB99-C4B2C28BEAC2}" type="sibTrans" cxnId="{8E11EAC5-1F1C-4AB4-97D1-C6960EA1EC36}">
      <dgm:prSet/>
      <dgm:spPr/>
      <dgm:t>
        <a:bodyPr/>
        <a:lstStyle/>
        <a:p>
          <a:endParaRPr lang="en-US"/>
        </a:p>
      </dgm:t>
    </dgm:pt>
    <dgm:pt modelId="{37B1CD25-0634-4826-9E05-3A6E7824E729}">
      <dgm:prSet/>
      <dgm:spPr/>
      <dgm:t>
        <a:bodyPr/>
        <a:lstStyle/>
        <a:p>
          <a:r>
            <a:rPr lang="en-US"/>
            <a:t>Add an additional chair lift to increase vertical drop by 150 feet</a:t>
          </a:r>
        </a:p>
      </dgm:t>
    </dgm:pt>
    <dgm:pt modelId="{5E88CCBD-FB8E-498D-BAB8-B617D0E10922}" type="parTrans" cxnId="{330030F2-F306-4570-AF24-3154BDAF9C31}">
      <dgm:prSet/>
      <dgm:spPr/>
      <dgm:t>
        <a:bodyPr/>
        <a:lstStyle/>
        <a:p>
          <a:endParaRPr lang="en-US"/>
        </a:p>
      </dgm:t>
    </dgm:pt>
    <dgm:pt modelId="{A3419C6E-9B90-4984-B283-7A12A29F3D88}" type="sibTrans" cxnId="{330030F2-F306-4570-AF24-3154BDAF9C31}">
      <dgm:prSet/>
      <dgm:spPr/>
      <dgm:t>
        <a:bodyPr/>
        <a:lstStyle/>
        <a:p>
          <a:endParaRPr lang="en-US"/>
        </a:p>
      </dgm:t>
    </dgm:pt>
    <dgm:pt modelId="{7C0A1BBD-B794-4461-8C2C-7E7EB1DFD3B0}" type="pres">
      <dgm:prSet presAssocID="{321478D9-F14F-4D55-9247-2E8E6A21D69A}" presName="root" presStyleCnt="0">
        <dgm:presLayoutVars>
          <dgm:dir/>
          <dgm:resizeHandles val="exact"/>
        </dgm:presLayoutVars>
      </dgm:prSet>
      <dgm:spPr/>
    </dgm:pt>
    <dgm:pt modelId="{729B8170-80E7-483D-B0D4-62348052A20D}" type="pres">
      <dgm:prSet presAssocID="{F84BB890-E8C4-4D85-B7E8-87830D91E75C}" presName="compNode" presStyleCnt="0"/>
      <dgm:spPr/>
    </dgm:pt>
    <dgm:pt modelId="{9D27D8C8-2836-41EB-9549-44B4C1421205}" type="pres">
      <dgm:prSet presAssocID="{F84BB890-E8C4-4D85-B7E8-87830D91E75C}" presName="bgRect" presStyleLbl="bgShp" presStyleIdx="0" presStyleCnt="3"/>
      <dgm:spPr/>
    </dgm:pt>
    <dgm:pt modelId="{67166AAF-D0AC-42F3-A696-C9A39B8277AA}" type="pres">
      <dgm:prSet presAssocID="{F84BB890-E8C4-4D85-B7E8-87830D91E7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F8D6E50-6726-45D6-94B5-82E1FE2BDD0A}" type="pres">
      <dgm:prSet presAssocID="{F84BB890-E8C4-4D85-B7E8-87830D91E75C}" presName="spaceRect" presStyleCnt="0"/>
      <dgm:spPr/>
    </dgm:pt>
    <dgm:pt modelId="{0899F035-20D4-4801-8314-FF09C806F6CE}" type="pres">
      <dgm:prSet presAssocID="{F84BB890-E8C4-4D85-B7E8-87830D91E75C}" presName="parTx" presStyleLbl="revTx" presStyleIdx="0" presStyleCnt="3">
        <dgm:presLayoutVars>
          <dgm:chMax val="0"/>
          <dgm:chPref val="0"/>
        </dgm:presLayoutVars>
      </dgm:prSet>
      <dgm:spPr/>
    </dgm:pt>
    <dgm:pt modelId="{019E8D83-2876-4458-A4D3-400F25FE90E7}" type="pres">
      <dgm:prSet presAssocID="{C238DFEE-2FF1-4ECF-ADAE-BA5B61D44405}" presName="sibTrans" presStyleCnt="0"/>
      <dgm:spPr/>
    </dgm:pt>
    <dgm:pt modelId="{D0077C64-9093-4DDC-877C-94EBF776CE10}" type="pres">
      <dgm:prSet presAssocID="{D0EC90B9-ACEC-476D-977E-C822B8F0BEFC}" presName="compNode" presStyleCnt="0"/>
      <dgm:spPr/>
    </dgm:pt>
    <dgm:pt modelId="{0FC3BC4E-A9C9-459C-A386-ECA709EAD8D9}" type="pres">
      <dgm:prSet presAssocID="{D0EC90B9-ACEC-476D-977E-C822B8F0BEFC}" presName="bgRect" presStyleLbl="bgShp" presStyleIdx="1" presStyleCnt="3"/>
      <dgm:spPr/>
    </dgm:pt>
    <dgm:pt modelId="{19DA3307-D9D0-4303-AB46-763588A4FC8A}" type="pres">
      <dgm:prSet presAssocID="{D0EC90B9-ACEC-476D-977E-C822B8F0BE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70E4C91F-C968-4C33-84B2-7FBF3AD29FE8}" type="pres">
      <dgm:prSet presAssocID="{D0EC90B9-ACEC-476D-977E-C822B8F0BEFC}" presName="spaceRect" presStyleCnt="0"/>
      <dgm:spPr/>
    </dgm:pt>
    <dgm:pt modelId="{059DE5B5-F9D8-4C1C-BB8C-2AB6DD7B040F}" type="pres">
      <dgm:prSet presAssocID="{D0EC90B9-ACEC-476D-977E-C822B8F0BEFC}" presName="parTx" presStyleLbl="revTx" presStyleIdx="1" presStyleCnt="3">
        <dgm:presLayoutVars>
          <dgm:chMax val="0"/>
          <dgm:chPref val="0"/>
        </dgm:presLayoutVars>
      </dgm:prSet>
      <dgm:spPr/>
    </dgm:pt>
    <dgm:pt modelId="{3E796A13-E5DE-48D1-9D9E-C315473259F0}" type="pres">
      <dgm:prSet presAssocID="{7D8DCD81-67D2-459B-BB99-C4B2C28BEAC2}" presName="sibTrans" presStyleCnt="0"/>
      <dgm:spPr/>
    </dgm:pt>
    <dgm:pt modelId="{267A3B46-BA92-4EE7-ABFB-9CCE9ECEB1A9}" type="pres">
      <dgm:prSet presAssocID="{37B1CD25-0634-4826-9E05-3A6E7824E729}" presName="compNode" presStyleCnt="0"/>
      <dgm:spPr/>
    </dgm:pt>
    <dgm:pt modelId="{A957AAD8-BCB1-4804-ADFF-A1F988C44970}" type="pres">
      <dgm:prSet presAssocID="{37B1CD25-0634-4826-9E05-3A6E7824E729}" presName="bgRect" presStyleLbl="bgShp" presStyleIdx="2" presStyleCnt="3"/>
      <dgm:spPr/>
    </dgm:pt>
    <dgm:pt modelId="{81845C47-A2F2-4033-BD25-CB601A10B106}" type="pres">
      <dgm:prSet presAssocID="{37B1CD25-0634-4826-9E05-3A6E7824E7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1EB9296E-2DD9-4F16-806A-BE3D23BD4F9E}" type="pres">
      <dgm:prSet presAssocID="{37B1CD25-0634-4826-9E05-3A6E7824E729}" presName="spaceRect" presStyleCnt="0"/>
      <dgm:spPr/>
    </dgm:pt>
    <dgm:pt modelId="{2DFE6426-27F5-4D8C-8C8C-8B243F0DADF8}" type="pres">
      <dgm:prSet presAssocID="{37B1CD25-0634-4826-9E05-3A6E7824E7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28B75B-8AC6-4E8E-AC3E-60AF17F1B4C1}" type="presOf" srcId="{D0EC90B9-ACEC-476D-977E-C822B8F0BEFC}" destId="{059DE5B5-F9D8-4C1C-BB8C-2AB6DD7B040F}" srcOrd="0" destOrd="0" presId="urn:microsoft.com/office/officeart/2018/2/layout/IconVerticalSolidList"/>
    <dgm:cxn modelId="{78807A90-7127-4BB8-B010-73DEE57A7638}" type="presOf" srcId="{321478D9-F14F-4D55-9247-2E8E6A21D69A}" destId="{7C0A1BBD-B794-4461-8C2C-7E7EB1DFD3B0}" srcOrd="0" destOrd="0" presId="urn:microsoft.com/office/officeart/2018/2/layout/IconVerticalSolidList"/>
    <dgm:cxn modelId="{8E90169C-E18B-48F8-9932-B1D7B817BBFA}" type="presOf" srcId="{37B1CD25-0634-4826-9E05-3A6E7824E729}" destId="{2DFE6426-27F5-4D8C-8C8C-8B243F0DADF8}" srcOrd="0" destOrd="0" presId="urn:microsoft.com/office/officeart/2018/2/layout/IconVerticalSolidList"/>
    <dgm:cxn modelId="{3B56ABC1-37D0-4F29-953C-B7CFE0B1DF92}" srcId="{321478D9-F14F-4D55-9247-2E8E6A21D69A}" destId="{F84BB890-E8C4-4D85-B7E8-87830D91E75C}" srcOrd="0" destOrd="0" parTransId="{C701793B-556A-4F0F-9844-7B88470BAF69}" sibTransId="{C238DFEE-2FF1-4ECF-ADAE-BA5B61D44405}"/>
    <dgm:cxn modelId="{8E11EAC5-1F1C-4AB4-97D1-C6960EA1EC36}" srcId="{321478D9-F14F-4D55-9247-2E8E6A21D69A}" destId="{D0EC90B9-ACEC-476D-977E-C822B8F0BEFC}" srcOrd="1" destOrd="0" parTransId="{4596B878-D9F7-4380-9D67-94372E88D339}" sibTransId="{7D8DCD81-67D2-459B-BB99-C4B2C28BEAC2}"/>
    <dgm:cxn modelId="{4CA878E6-8826-43DB-8718-B9BB6A852D11}" type="presOf" srcId="{F84BB890-E8C4-4D85-B7E8-87830D91E75C}" destId="{0899F035-20D4-4801-8314-FF09C806F6CE}" srcOrd="0" destOrd="0" presId="urn:microsoft.com/office/officeart/2018/2/layout/IconVerticalSolidList"/>
    <dgm:cxn modelId="{330030F2-F306-4570-AF24-3154BDAF9C31}" srcId="{321478D9-F14F-4D55-9247-2E8E6A21D69A}" destId="{37B1CD25-0634-4826-9E05-3A6E7824E729}" srcOrd="2" destOrd="0" parTransId="{5E88CCBD-FB8E-498D-BAB8-B617D0E10922}" sibTransId="{A3419C6E-9B90-4984-B283-7A12A29F3D88}"/>
    <dgm:cxn modelId="{4F914537-9187-4F90-B839-B9C3ED560E04}" type="presParOf" srcId="{7C0A1BBD-B794-4461-8C2C-7E7EB1DFD3B0}" destId="{729B8170-80E7-483D-B0D4-62348052A20D}" srcOrd="0" destOrd="0" presId="urn:microsoft.com/office/officeart/2018/2/layout/IconVerticalSolidList"/>
    <dgm:cxn modelId="{51899CBE-DE29-4949-B1BE-584F34B677AA}" type="presParOf" srcId="{729B8170-80E7-483D-B0D4-62348052A20D}" destId="{9D27D8C8-2836-41EB-9549-44B4C1421205}" srcOrd="0" destOrd="0" presId="urn:microsoft.com/office/officeart/2018/2/layout/IconVerticalSolidList"/>
    <dgm:cxn modelId="{F5CCAF08-E82B-4721-A985-97DB6304695D}" type="presParOf" srcId="{729B8170-80E7-483D-B0D4-62348052A20D}" destId="{67166AAF-D0AC-42F3-A696-C9A39B8277AA}" srcOrd="1" destOrd="0" presId="urn:microsoft.com/office/officeart/2018/2/layout/IconVerticalSolidList"/>
    <dgm:cxn modelId="{1A6BD555-3330-4EA9-95BB-13CA5677951E}" type="presParOf" srcId="{729B8170-80E7-483D-B0D4-62348052A20D}" destId="{7F8D6E50-6726-45D6-94B5-82E1FE2BDD0A}" srcOrd="2" destOrd="0" presId="urn:microsoft.com/office/officeart/2018/2/layout/IconVerticalSolidList"/>
    <dgm:cxn modelId="{D7580E61-43F2-4C83-95FE-C79F4E95BFC8}" type="presParOf" srcId="{729B8170-80E7-483D-B0D4-62348052A20D}" destId="{0899F035-20D4-4801-8314-FF09C806F6CE}" srcOrd="3" destOrd="0" presId="urn:microsoft.com/office/officeart/2018/2/layout/IconVerticalSolidList"/>
    <dgm:cxn modelId="{152B5E10-F231-4CAE-BF6A-D555E1F63CB3}" type="presParOf" srcId="{7C0A1BBD-B794-4461-8C2C-7E7EB1DFD3B0}" destId="{019E8D83-2876-4458-A4D3-400F25FE90E7}" srcOrd="1" destOrd="0" presId="urn:microsoft.com/office/officeart/2018/2/layout/IconVerticalSolidList"/>
    <dgm:cxn modelId="{3465EE9C-3EB5-4F59-BDF5-3D87242885A4}" type="presParOf" srcId="{7C0A1BBD-B794-4461-8C2C-7E7EB1DFD3B0}" destId="{D0077C64-9093-4DDC-877C-94EBF776CE10}" srcOrd="2" destOrd="0" presId="urn:microsoft.com/office/officeart/2018/2/layout/IconVerticalSolidList"/>
    <dgm:cxn modelId="{3D440D7D-8E34-4B44-8241-9E4EEFE28EF2}" type="presParOf" srcId="{D0077C64-9093-4DDC-877C-94EBF776CE10}" destId="{0FC3BC4E-A9C9-459C-A386-ECA709EAD8D9}" srcOrd="0" destOrd="0" presId="urn:microsoft.com/office/officeart/2018/2/layout/IconVerticalSolidList"/>
    <dgm:cxn modelId="{ADCF6618-347D-49C3-B52F-6C8BF80DCB15}" type="presParOf" srcId="{D0077C64-9093-4DDC-877C-94EBF776CE10}" destId="{19DA3307-D9D0-4303-AB46-763588A4FC8A}" srcOrd="1" destOrd="0" presId="urn:microsoft.com/office/officeart/2018/2/layout/IconVerticalSolidList"/>
    <dgm:cxn modelId="{E690679C-2AA6-4703-8613-C9636B44649A}" type="presParOf" srcId="{D0077C64-9093-4DDC-877C-94EBF776CE10}" destId="{70E4C91F-C968-4C33-84B2-7FBF3AD29FE8}" srcOrd="2" destOrd="0" presId="urn:microsoft.com/office/officeart/2018/2/layout/IconVerticalSolidList"/>
    <dgm:cxn modelId="{EF8E0057-5959-487F-9FBE-34913F77E086}" type="presParOf" srcId="{D0077C64-9093-4DDC-877C-94EBF776CE10}" destId="{059DE5B5-F9D8-4C1C-BB8C-2AB6DD7B040F}" srcOrd="3" destOrd="0" presId="urn:microsoft.com/office/officeart/2018/2/layout/IconVerticalSolidList"/>
    <dgm:cxn modelId="{204B6E29-DC37-4DA4-BADC-74000C26C8EB}" type="presParOf" srcId="{7C0A1BBD-B794-4461-8C2C-7E7EB1DFD3B0}" destId="{3E796A13-E5DE-48D1-9D9E-C315473259F0}" srcOrd="3" destOrd="0" presId="urn:microsoft.com/office/officeart/2018/2/layout/IconVerticalSolidList"/>
    <dgm:cxn modelId="{A3FA08C2-3B2C-460A-AAA0-BED913F4187D}" type="presParOf" srcId="{7C0A1BBD-B794-4461-8C2C-7E7EB1DFD3B0}" destId="{267A3B46-BA92-4EE7-ABFB-9CCE9ECEB1A9}" srcOrd="4" destOrd="0" presId="urn:microsoft.com/office/officeart/2018/2/layout/IconVerticalSolidList"/>
    <dgm:cxn modelId="{7AC8FB33-388A-4CF5-AA4F-86B667964072}" type="presParOf" srcId="{267A3B46-BA92-4EE7-ABFB-9CCE9ECEB1A9}" destId="{A957AAD8-BCB1-4804-ADFF-A1F988C44970}" srcOrd="0" destOrd="0" presId="urn:microsoft.com/office/officeart/2018/2/layout/IconVerticalSolidList"/>
    <dgm:cxn modelId="{BB64DE8C-3C6B-4C7F-A048-E8E974C3243C}" type="presParOf" srcId="{267A3B46-BA92-4EE7-ABFB-9CCE9ECEB1A9}" destId="{81845C47-A2F2-4033-BD25-CB601A10B106}" srcOrd="1" destOrd="0" presId="urn:microsoft.com/office/officeart/2018/2/layout/IconVerticalSolidList"/>
    <dgm:cxn modelId="{359837BD-72B1-4C9F-AED5-2FF3C3274319}" type="presParOf" srcId="{267A3B46-BA92-4EE7-ABFB-9CCE9ECEB1A9}" destId="{1EB9296E-2DD9-4F16-806A-BE3D23BD4F9E}" srcOrd="2" destOrd="0" presId="urn:microsoft.com/office/officeart/2018/2/layout/IconVerticalSolidList"/>
    <dgm:cxn modelId="{063EA476-77D4-4444-AE89-84C9B6B6E7D2}" type="presParOf" srcId="{267A3B46-BA92-4EE7-ABFB-9CCE9ECEB1A9}" destId="{2DFE6426-27F5-4D8C-8C8C-8B243F0DAD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EBE05-80C0-42C8-8C3B-95872318C3E6}">
      <dsp:nvSpPr>
        <dsp:cNvPr id="0" name=""/>
        <dsp:cNvSpPr/>
      </dsp:nvSpPr>
      <dsp:spPr>
        <a:xfrm>
          <a:off x="0" y="2079"/>
          <a:ext cx="5606327" cy="1054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E193B-BF79-4A7C-B80D-97B24099E4CE}">
      <dsp:nvSpPr>
        <dsp:cNvPr id="0" name=""/>
        <dsp:cNvSpPr/>
      </dsp:nvSpPr>
      <dsp:spPr>
        <a:xfrm>
          <a:off x="318877" y="239261"/>
          <a:ext cx="579776" cy="579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A9387-CC62-44EB-A859-B94E4758D05D}">
      <dsp:nvSpPr>
        <dsp:cNvPr id="0" name=""/>
        <dsp:cNvSpPr/>
      </dsp:nvSpPr>
      <dsp:spPr>
        <a:xfrm>
          <a:off x="1217530" y="2079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Mountain Resort is not capitalizing on its facilities as much as it could</a:t>
          </a:r>
        </a:p>
      </dsp:txBody>
      <dsp:txXfrm>
        <a:off x="1217530" y="2079"/>
        <a:ext cx="4388796" cy="1054139"/>
      </dsp:txXfrm>
    </dsp:sp>
    <dsp:sp modelId="{1F5CCA25-F6CE-4217-BBBE-B3062890801A}">
      <dsp:nvSpPr>
        <dsp:cNvPr id="0" name=""/>
        <dsp:cNvSpPr/>
      </dsp:nvSpPr>
      <dsp:spPr>
        <a:xfrm>
          <a:off x="0" y="1319753"/>
          <a:ext cx="5606327" cy="1054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6946C-7AF9-4E33-8154-AA6700ACD90C}">
      <dsp:nvSpPr>
        <dsp:cNvPr id="0" name=""/>
        <dsp:cNvSpPr/>
      </dsp:nvSpPr>
      <dsp:spPr>
        <a:xfrm>
          <a:off x="318877" y="1556935"/>
          <a:ext cx="579776" cy="579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24907-389E-42AD-8E9E-BB8EF8481141}">
      <dsp:nvSpPr>
        <dsp:cNvPr id="0" name=""/>
        <dsp:cNvSpPr/>
      </dsp:nvSpPr>
      <dsp:spPr>
        <a:xfrm>
          <a:off x="1217530" y="1319753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a more data-driven business strategy</a:t>
          </a:r>
        </a:p>
      </dsp:txBody>
      <dsp:txXfrm>
        <a:off x="1217530" y="1319753"/>
        <a:ext cx="4388796" cy="1054139"/>
      </dsp:txXfrm>
    </dsp:sp>
    <dsp:sp modelId="{673FE8FF-2C38-4DA5-8DBF-B1E4B5359EA3}">
      <dsp:nvSpPr>
        <dsp:cNvPr id="0" name=""/>
        <dsp:cNvSpPr/>
      </dsp:nvSpPr>
      <dsp:spPr>
        <a:xfrm>
          <a:off x="0" y="2637427"/>
          <a:ext cx="5606327" cy="1054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D33C8-79DA-44E5-8931-2482550B4C6D}">
      <dsp:nvSpPr>
        <dsp:cNvPr id="0" name=""/>
        <dsp:cNvSpPr/>
      </dsp:nvSpPr>
      <dsp:spPr>
        <a:xfrm>
          <a:off x="318877" y="2874609"/>
          <a:ext cx="579776" cy="579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8C858-0002-4E49-ACB0-8F572131C5ED}">
      <dsp:nvSpPr>
        <dsp:cNvPr id="0" name=""/>
        <dsp:cNvSpPr/>
      </dsp:nvSpPr>
      <dsp:spPr>
        <a:xfrm>
          <a:off x="1217530" y="2637427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a new ticket pricing model </a:t>
          </a:r>
        </a:p>
      </dsp:txBody>
      <dsp:txXfrm>
        <a:off x="1217530" y="2637427"/>
        <a:ext cx="4388796" cy="1054139"/>
      </dsp:txXfrm>
    </dsp:sp>
    <dsp:sp modelId="{D81214B8-2015-46FE-9594-ACFF5E7829DA}">
      <dsp:nvSpPr>
        <dsp:cNvPr id="0" name=""/>
        <dsp:cNvSpPr/>
      </dsp:nvSpPr>
      <dsp:spPr>
        <a:xfrm>
          <a:off x="0" y="3955101"/>
          <a:ext cx="5606327" cy="10541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0AE63-182C-40CD-B122-8070229A29BE}">
      <dsp:nvSpPr>
        <dsp:cNvPr id="0" name=""/>
        <dsp:cNvSpPr/>
      </dsp:nvSpPr>
      <dsp:spPr>
        <a:xfrm>
          <a:off x="318877" y="4192283"/>
          <a:ext cx="579776" cy="579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3E512-0E26-46CE-B5AC-75E06F4C5CCC}">
      <dsp:nvSpPr>
        <dsp:cNvPr id="0" name=""/>
        <dsp:cNvSpPr/>
      </dsp:nvSpPr>
      <dsp:spPr>
        <a:xfrm>
          <a:off x="1217530" y="3955101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operational changes and their impact on ticket revenue</a:t>
          </a:r>
        </a:p>
      </dsp:txBody>
      <dsp:txXfrm>
        <a:off x="1217530" y="3955101"/>
        <a:ext cx="4388796" cy="1054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7D8C8-2836-41EB-9549-44B4C1421205}">
      <dsp:nvSpPr>
        <dsp:cNvPr id="0" name=""/>
        <dsp:cNvSpPr/>
      </dsp:nvSpPr>
      <dsp:spPr>
        <a:xfrm>
          <a:off x="0" y="402"/>
          <a:ext cx="9783763" cy="942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66AAF-D0AC-42F3-A696-C9A39B8277AA}">
      <dsp:nvSpPr>
        <dsp:cNvPr id="0" name=""/>
        <dsp:cNvSpPr/>
      </dsp:nvSpPr>
      <dsp:spPr>
        <a:xfrm>
          <a:off x="285025" y="212405"/>
          <a:ext cx="518228" cy="518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F035-20D4-4801-8314-FF09C806F6CE}">
      <dsp:nvSpPr>
        <dsp:cNvPr id="0" name=""/>
        <dsp:cNvSpPr/>
      </dsp:nvSpPr>
      <dsp:spPr>
        <a:xfrm>
          <a:off x="1088280" y="402"/>
          <a:ext cx="8695482" cy="94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20" tIns="99720" rIns="99720" bIns="9972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Increase Adult Weekend ticket price to $95.87</a:t>
          </a:r>
        </a:p>
      </dsp:txBody>
      <dsp:txXfrm>
        <a:off x="1088280" y="402"/>
        <a:ext cx="8695482" cy="942234"/>
      </dsp:txXfrm>
    </dsp:sp>
    <dsp:sp modelId="{0FC3BC4E-A9C9-459C-A386-ECA709EAD8D9}">
      <dsp:nvSpPr>
        <dsp:cNvPr id="0" name=""/>
        <dsp:cNvSpPr/>
      </dsp:nvSpPr>
      <dsp:spPr>
        <a:xfrm>
          <a:off x="0" y="1178195"/>
          <a:ext cx="9783763" cy="942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A3307-D9D0-4303-AB46-763588A4FC8A}">
      <dsp:nvSpPr>
        <dsp:cNvPr id="0" name=""/>
        <dsp:cNvSpPr/>
      </dsp:nvSpPr>
      <dsp:spPr>
        <a:xfrm>
          <a:off x="285025" y="1390198"/>
          <a:ext cx="518228" cy="518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DE5B5-F9D8-4C1C-BB8C-2AB6DD7B040F}">
      <dsp:nvSpPr>
        <dsp:cNvPr id="0" name=""/>
        <dsp:cNvSpPr/>
      </dsp:nvSpPr>
      <dsp:spPr>
        <a:xfrm>
          <a:off x="1088280" y="1178195"/>
          <a:ext cx="8695482" cy="94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20" tIns="99720" rIns="99720" bIns="9972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Shut down least used run</a:t>
          </a:r>
        </a:p>
      </dsp:txBody>
      <dsp:txXfrm>
        <a:off x="1088280" y="1178195"/>
        <a:ext cx="8695482" cy="942234"/>
      </dsp:txXfrm>
    </dsp:sp>
    <dsp:sp modelId="{A957AAD8-BCB1-4804-ADFF-A1F988C44970}">
      <dsp:nvSpPr>
        <dsp:cNvPr id="0" name=""/>
        <dsp:cNvSpPr/>
      </dsp:nvSpPr>
      <dsp:spPr>
        <a:xfrm>
          <a:off x="0" y="2355988"/>
          <a:ext cx="9783763" cy="942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45C47-A2F2-4033-BD25-CB601A10B106}">
      <dsp:nvSpPr>
        <dsp:cNvPr id="0" name=""/>
        <dsp:cNvSpPr/>
      </dsp:nvSpPr>
      <dsp:spPr>
        <a:xfrm>
          <a:off x="285025" y="2567991"/>
          <a:ext cx="518228" cy="518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E6426-27F5-4D8C-8C8C-8B243F0DADF8}">
      <dsp:nvSpPr>
        <dsp:cNvPr id="0" name=""/>
        <dsp:cNvSpPr/>
      </dsp:nvSpPr>
      <dsp:spPr>
        <a:xfrm>
          <a:off x="1088280" y="2355988"/>
          <a:ext cx="8695482" cy="94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20" tIns="99720" rIns="99720" bIns="9972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an additional chair lift to increase vertical drop by 150 feet</a:t>
          </a:r>
        </a:p>
      </dsp:txBody>
      <dsp:txXfrm>
        <a:off x="1088280" y="2355988"/>
        <a:ext cx="8695482" cy="94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4387843-7DCA-4242-AB86-27B8ADA6FD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2EA03D-6FBC-42B0-B9E6-0375050FE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5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7695ED-335C-4D08-AA65-0EDC2730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DAA11-F9B6-4E38-9DFC-D7366644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FBE6B-8D93-488E-85FF-002BA41E8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r>
              <a:rPr lang="en-US" sz="3600" dirty="0"/>
              <a:t>Ticket Pricing Model</a:t>
            </a:r>
          </a:p>
        </p:txBody>
      </p:sp>
      <p:pic>
        <p:nvPicPr>
          <p:cNvPr id="22" name="Picture 21" descr="A snow covered mountain&#10;&#10;Description automatically generated">
            <a:extLst>
              <a:ext uri="{FF2B5EF4-FFF2-40B4-BE49-F238E27FC236}">
                <a16:creationId xmlns:a16="http://schemas.microsoft.com/office/drawing/2014/main" id="{B379B440-0612-4487-B578-69E54CA32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23" b="23934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D0FE-EAA5-4E05-9D5A-74982B6E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Problem Identification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B84F5-41D4-49B6-80FB-99154AD00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573775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10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D0FE-EAA5-4E05-9D5A-74982B6E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and Key Findings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DC43-1020-40C4-A7DD-66A6053E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Ticket Price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Big Mountain Resort should increase its Adult Weekend ticket from $81 to $95.87. </a:t>
            </a:r>
          </a:p>
          <a:p>
            <a:pPr marL="0" indent="0">
              <a:buNone/>
            </a:pPr>
            <a:r>
              <a:rPr lang="en-US" sz="3000" dirty="0"/>
              <a:t>Scenarios for operational changes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Scenario 1: Permanently shut down up to 10 of the least used runs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chemeClr val="tx2"/>
                </a:solidFill>
              </a:rPr>
              <a:t>Shutting down the least used run would have no impact on ticket revenue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chemeClr val="tx2"/>
                </a:solidFill>
              </a:rPr>
              <a:t>Shutting down the second-least used run would reduce annual ticket revenue by approximately $710,045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Scenario 2: Increase vertical drop by 150 feet by adding a run and an additional chair lift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chemeClr val="tx2"/>
                </a:solidFill>
              </a:rPr>
              <a:t>Expect an increase in revenue of $3,474,638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chemeClr val="tx2"/>
                </a:solidFill>
              </a:rPr>
              <a:t>Additional chair lift operating costs estimated at $1,540,000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chemeClr val="tx2"/>
                </a:solidFill>
              </a:rPr>
              <a:t>Expected profit of nearly $2M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D0FE-EAA5-4E05-9D5A-74982B6E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/>
                </a:solidFill>
              </a:rPr>
              <a:t>Modeling Results and Analysis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E9177E9-F378-4B77-AA42-77F647B0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Ticket pricing model using Random Forest Regression identified 8 key features that impact ticket price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Big Mountain Resort holds a strong market position in each category</a:t>
            </a:r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CB1504-DE90-450B-B645-72EADF2C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3323" y="886691"/>
            <a:ext cx="7417009" cy="5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D64034-6AFC-475F-8F0B-A89F21BCA43B}"/>
              </a:ext>
            </a:extLst>
          </p:cNvPr>
          <p:cNvSpPr txBox="1">
            <a:spLocks/>
          </p:cNvSpPr>
          <p:nvPr/>
        </p:nvSpPr>
        <p:spPr>
          <a:xfrm>
            <a:off x="5088915" y="366564"/>
            <a:ext cx="6639360" cy="57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tx2"/>
                </a:solidFill>
              </a:rPr>
              <a:t>8 Key Features</a:t>
            </a:r>
          </a:p>
        </p:txBody>
      </p:sp>
    </p:spTree>
    <p:extLst>
      <p:ext uri="{BB962C8B-B14F-4D97-AF65-F5344CB8AC3E}">
        <p14:creationId xmlns:p14="http://schemas.microsoft.com/office/powerpoint/2010/main" val="178310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D0FE-EAA5-4E05-9D5A-74982B6E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Modeling Results and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5B02CC-5B8E-4AF7-8627-D94CBC9C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Big Mountain Resort’s current Adult Weekend ticket price is $81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Ticket pricing model proposes that Big Mountain Resort’s top-notch facilities support a ticket price of $95.87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0AF2AD-4A93-43D7-A8EC-3564F8E0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28" y="996779"/>
            <a:ext cx="6919041" cy="54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B8B6E8-EDD7-4116-84F2-EDAB4E05204F}"/>
              </a:ext>
            </a:extLst>
          </p:cNvPr>
          <p:cNvSpPr txBox="1">
            <a:spLocks/>
          </p:cNvSpPr>
          <p:nvPr/>
        </p:nvSpPr>
        <p:spPr>
          <a:xfrm>
            <a:off x="5088915" y="366564"/>
            <a:ext cx="6639360" cy="57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tx2"/>
                </a:solidFill>
              </a:rPr>
              <a:t>Proposed Ticket Price</a:t>
            </a:r>
          </a:p>
        </p:txBody>
      </p:sp>
    </p:spTree>
    <p:extLst>
      <p:ext uri="{BB962C8B-B14F-4D97-AF65-F5344CB8AC3E}">
        <p14:creationId xmlns:p14="http://schemas.microsoft.com/office/powerpoint/2010/main" val="2611206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D0FE-EAA5-4E05-9D5A-74982B6E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CB33-B0A3-4067-8747-BEF8D44F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bg1"/>
                </a:solidFill>
              </a:rPr>
              <a:t>Scenario 1: Permanently shut down up to 10 of the least used runs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Permanently shut down up to 10 of the least used runs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Closing 1 run has no impact on price. 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Closing 2 and 3 runs successively reduces support for ticket price and reduces estimated revenue by approximately $710,045 and  $1,166,667.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shutdown of the consecutive 4th and 5th runs results in no further loss past that assessed by the closure of the 3</a:t>
            </a:r>
            <a:r>
              <a:rPr lang="en-US" sz="2000" baseline="30000" dirty="0">
                <a:solidFill>
                  <a:schemeClr val="bg1"/>
                </a:solidFill>
              </a:rPr>
              <a:t>rd</a:t>
            </a:r>
            <a:r>
              <a:rPr lang="en-US" sz="20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CDE49C-B61B-447D-95AF-DD9F013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6794" y="1667358"/>
            <a:ext cx="6283602" cy="44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8A4BBA-8C9D-4D40-B815-63A1F78EA77F}"/>
              </a:ext>
            </a:extLst>
          </p:cNvPr>
          <p:cNvSpPr txBox="1">
            <a:spLocks/>
          </p:cNvSpPr>
          <p:nvPr/>
        </p:nvSpPr>
        <p:spPr>
          <a:xfrm>
            <a:off x="5088915" y="366564"/>
            <a:ext cx="6639360" cy="57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tx2"/>
                </a:solidFill>
              </a:rPr>
              <a:t>Operational Change Scenario 1</a:t>
            </a:r>
          </a:p>
        </p:txBody>
      </p:sp>
    </p:spTree>
    <p:extLst>
      <p:ext uri="{BB962C8B-B14F-4D97-AF65-F5344CB8AC3E}">
        <p14:creationId xmlns:p14="http://schemas.microsoft.com/office/powerpoint/2010/main" val="17904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D0FE-EAA5-4E05-9D5A-74982B6E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CB33-B0A3-4067-8747-BEF8D44F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Scenario 2: Increase vertical drop by 150 feet by adding a run and an additional chair lift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</a:rPr>
              <a:t>Expect an increase in revenue of $3,474,638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</a:rPr>
              <a:t>Additional chair lift operating costs estimated at $1,540,000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</a:rPr>
              <a:t>Expected profit of nearly $2M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Two people about to ski down a large mountain">
            <a:extLst>
              <a:ext uri="{FF2B5EF4-FFF2-40B4-BE49-F238E27FC236}">
                <a16:creationId xmlns:a16="http://schemas.microsoft.com/office/drawing/2014/main" id="{3ACDE49C-B61B-447D-95AF-DD9F013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6794" y="1824461"/>
            <a:ext cx="6283602" cy="418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8A4BBA-8C9D-4D40-B815-63A1F78EA77F}"/>
              </a:ext>
            </a:extLst>
          </p:cNvPr>
          <p:cNvSpPr txBox="1">
            <a:spLocks/>
          </p:cNvSpPr>
          <p:nvPr/>
        </p:nvSpPr>
        <p:spPr>
          <a:xfrm>
            <a:off x="5088915" y="366564"/>
            <a:ext cx="6639360" cy="57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</a:rPr>
              <a:t>Operational Change Scenario 2</a:t>
            </a:r>
          </a:p>
        </p:txBody>
      </p:sp>
    </p:spTree>
    <p:extLst>
      <p:ext uri="{BB962C8B-B14F-4D97-AF65-F5344CB8AC3E}">
        <p14:creationId xmlns:p14="http://schemas.microsoft.com/office/powerpoint/2010/main" val="284598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37B7956-A553-41D5-8F6E-3214FE1A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4C5E7D1-5B1B-43B4-A338-E9D0077BA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4585560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0F91-D4E6-4308-8B69-8C4FF194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4674398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8B68F-05B9-47A1-8CEC-F51DD16E3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08463"/>
              </p:ext>
            </p:extLst>
          </p:nvPr>
        </p:nvGraphicFramePr>
        <p:xfrm>
          <a:off x="1203325" y="643467"/>
          <a:ext cx="9783763" cy="3298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74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Big Mountain Resort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Fontaine Lam</dc:creator>
  <cp:lastModifiedBy>Fontaine Lam</cp:lastModifiedBy>
  <cp:revision>1</cp:revision>
  <dcterms:created xsi:type="dcterms:W3CDTF">2020-10-14T19:55:17Z</dcterms:created>
  <dcterms:modified xsi:type="dcterms:W3CDTF">2020-10-14T19:56:11Z</dcterms:modified>
</cp:coreProperties>
</file>