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0" r:id="rId9"/>
    <p:sldId id="266" r:id="rId10"/>
    <p:sldId id="267" r:id="rId11"/>
    <p:sldId id="268" r:id="rId12"/>
    <p:sldId id="261" r:id="rId13"/>
    <p:sldId id="269" r:id="rId14"/>
    <p:sldId id="262" r:id="rId15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8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vazquem\AppData\Local\Microsoft\Windows\Temporary%20Internet%20Files\Content.Outlook\SYEGJ84J\reutilizacion_analisis%20univariable%20(2)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files01\Grupo$\Observatorio\Seguimiento%20Interno\o_Gov\Estudio%20Infomediario%202012\DESARROLLO%20DEL%20TRABAJO\Fase%20IV.%20An&#225;lisis%20de%20datos\2_an&#225;lisis\an&#225;lisis%20red\Reutilizacion_analisis%20univariabl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files01\Grupo$\Observatorio\Seguimiento%20Interno\o_Gov\Estudio%20Infomediario%202012\DESARROLLO%20DEL%20TRABAJO\Fase%20IV.%20An&#225;lisis%20de%20datos\2_an&#225;lisis\an&#225;lisis%20red\Reutilizacion_analisis%20univariabl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4">
                <a:lumMod val="75000"/>
              </a:schemeClr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'[reutilizacion_analisis univariable (2).xls]Hoja1'!$A$1:$A$6</c:f>
              <c:strCache>
                <c:ptCount val="6"/>
                <c:pt idx="0">
                  <c:v>Otros países</c:v>
                </c:pt>
                <c:pt idx="1">
                  <c:v>Organismos internacionales</c:v>
                </c:pt>
                <c:pt idx="2">
                  <c:v>Unión Europea</c:v>
                </c:pt>
                <c:pt idx="3">
                  <c:v>Local</c:v>
                </c:pt>
                <c:pt idx="4">
                  <c:v>Autonómico</c:v>
                </c:pt>
                <c:pt idx="5">
                  <c:v>Estatal</c:v>
                </c:pt>
              </c:strCache>
            </c:strRef>
          </c:cat>
          <c:val>
            <c:numRef>
              <c:f>'[reutilizacion_analisis univariable (2).xls]Hoja1'!$B$1:$B$6</c:f>
              <c:numCache>
                <c:formatCode>0.00%</c:formatCode>
                <c:ptCount val="6"/>
                <c:pt idx="0">
                  <c:v>0.122</c:v>
                </c:pt>
                <c:pt idx="1">
                  <c:v>0.16300000000000001</c:v>
                </c:pt>
                <c:pt idx="2">
                  <c:v>0.32700000000000001</c:v>
                </c:pt>
                <c:pt idx="3">
                  <c:v>0.63300000000000001</c:v>
                </c:pt>
                <c:pt idx="4">
                  <c:v>0.755</c:v>
                </c:pt>
                <c:pt idx="5">
                  <c:v>0.878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938368"/>
        <c:axId val="106939904"/>
      </c:barChart>
      <c:catAx>
        <c:axId val="106938368"/>
        <c:scaling>
          <c:orientation val="minMax"/>
        </c:scaling>
        <c:delete val="0"/>
        <c:axPos val="l"/>
        <c:majorTickMark val="out"/>
        <c:minorTickMark val="none"/>
        <c:tickLblPos val="nextTo"/>
        <c:crossAx val="106939904"/>
        <c:crosses val="autoZero"/>
        <c:auto val="1"/>
        <c:lblAlgn val="ctr"/>
        <c:lblOffset val="100"/>
        <c:noMultiLvlLbl val="0"/>
      </c:catAx>
      <c:valAx>
        <c:axId val="106939904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crossAx val="106938368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4">
          <a:lumMod val="75000"/>
        </a:schemeClr>
      </a:solidFill>
    </a:ln>
  </c:spPr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4">
                <a:lumMod val="75000"/>
              </a:schemeClr>
            </a:solidFill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Hoja1!$A$27:$A$31</c:f>
              <c:strCache>
                <c:ptCount val="5"/>
                <c:pt idx="0">
                  <c:v>Ciudadanos</c:v>
                </c:pt>
                <c:pt idx="1">
                  <c:v>Universidades</c:v>
                </c:pt>
                <c:pt idx="2">
                  <c:v>Otros organismos (asociaciones, fundaciones, etc.)</c:v>
                </c:pt>
                <c:pt idx="3">
                  <c:v>Administraciones Públicas</c:v>
                </c:pt>
                <c:pt idx="4">
                  <c:v>Empresas y/o autónomos</c:v>
                </c:pt>
              </c:strCache>
            </c:strRef>
          </c:cat>
          <c:val>
            <c:numRef>
              <c:f>Hoja1!$B$27:$B$31</c:f>
              <c:numCache>
                <c:formatCode>0.00%</c:formatCode>
                <c:ptCount val="5"/>
                <c:pt idx="0">
                  <c:v>0.26500000000000001</c:v>
                </c:pt>
                <c:pt idx="1">
                  <c:v>0.32700000000000001</c:v>
                </c:pt>
                <c:pt idx="2">
                  <c:v>0.38800000000000001</c:v>
                </c:pt>
                <c:pt idx="3">
                  <c:v>0.65300000000000002</c:v>
                </c:pt>
                <c:pt idx="4">
                  <c:v>0.755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740800"/>
        <c:axId val="111742336"/>
      </c:barChart>
      <c:catAx>
        <c:axId val="111740800"/>
        <c:scaling>
          <c:orientation val="minMax"/>
        </c:scaling>
        <c:delete val="0"/>
        <c:axPos val="l"/>
        <c:majorTickMark val="out"/>
        <c:minorTickMark val="none"/>
        <c:tickLblPos val="nextTo"/>
        <c:crossAx val="111742336"/>
        <c:crosses val="autoZero"/>
        <c:auto val="1"/>
        <c:lblAlgn val="ctr"/>
        <c:lblOffset val="100"/>
        <c:noMultiLvlLbl val="0"/>
      </c:catAx>
      <c:valAx>
        <c:axId val="111742336"/>
        <c:scaling>
          <c:orientation val="minMax"/>
          <c:max val="1"/>
        </c:scaling>
        <c:delete val="0"/>
        <c:axPos val="b"/>
        <c:numFmt formatCode="0%" sourceLinked="0"/>
        <c:majorTickMark val="out"/>
        <c:minorTickMark val="none"/>
        <c:tickLblPos val="nextTo"/>
        <c:crossAx val="11174080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solidFill>
        <a:schemeClr val="accent4">
          <a:lumMod val="75000"/>
        </a:schemeClr>
      </a:solidFill>
    </a:ln>
  </c:spPr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Hoja1!$B$63</c:f>
              <c:strCache>
                <c:ptCount val="1"/>
                <c:pt idx="0">
                  <c:v>2012</c:v>
                </c:pt>
              </c:strCache>
            </c:strRef>
          </c:tx>
          <c:marker>
            <c:symbol val="none"/>
          </c:marker>
          <c:dPt>
            <c:idx val="3"/>
            <c:bubble3D val="0"/>
            <c:spPr>
              <a:ln w="34925"/>
            </c:spPr>
          </c:dPt>
          <c:cat>
            <c:strRef>
              <c:f>Hoja1!$A$64:$A$75</c:f>
              <c:strCache>
                <c:ptCount val="12"/>
                <c:pt idx="0">
                  <c:v>Calidad, procedencia y fidelidad de la información</c:v>
                </c:pt>
                <c:pt idx="1">
                  <c:v>Accesibilidad a la información</c:v>
                </c:pt>
                <c:pt idx="2">
                  <c:v>Formato de la información</c:v>
                </c:pt>
                <c:pt idx="3">
                  <c:v>Políticas de licencias de uso</c:v>
                </c:pt>
                <c:pt idx="4">
                  <c:v>Periodicidad de la información</c:v>
                </c:pt>
                <c:pt idx="5">
                  <c:v>Modelo de cobro de tasas y precios de la Administración</c:v>
                </c:pt>
                <c:pt idx="6">
                  <c:v>Difusión de la normativa</c:v>
                </c:pt>
                <c:pt idx="7">
                  <c:v>Usabilidad de la información</c:v>
                </c:pt>
                <c:pt idx="8">
                  <c:v>Cantidad de información</c:v>
                </c:pt>
                <c:pt idx="9">
                  <c:v>Identificación del responsable de la información reutilizada</c:v>
                </c:pt>
                <c:pt idx="10">
                  <c:v>Herramientas de ayuda en la identificación, representación, transformación, publicación y reutilización de la información</c:v>
                </c:pt>
                <c:pt idx="11">
                  <c:v>Publicidad de la información</c:v>
                </c:pt>
              </c:strCache>
            </c:strRef>
          </c:cat>
          <c:val>
            <c:numRef>
              <c:f>Hoja1!$B$64:$B$75</c:f>
              <c:numCache>
                <c:formatCode>General</c:formatCode>
                <c:ptCount val="12"/>
                <c:pt idx="0">
                  <c:v>3.5</c:v>
                </c:pt>
                <c:pt idx="1">
                  <c:v>3.2</c:v>
                </c:pt>
                <c:pt idx="2">
                  <c:v>3.1</c:v>
                </c:pt>
                <c:pt idx="3" formatCode="0.0">
                  <c:v>3</c:v>
                </c:pt>
                <c:pt idx="4">
                  <c:v>2.9</c:v>
                </c:pt>
                <c:pt idx="5">
                  <c:v>2.8</c:v>
                </c:pt>
                <c:pt idx="6">
                  <c:v>2.8</c:v>
                </c:pt>
                <c:pt idx="7">
                  <c:v>2.7</c:v>
                </c:pt>
                <c:pt idx="8">
                  <c:v>2.7</c:v>
                </c:pt>
                <c:pt idx="9">
                  <c:v>2.7</c:v>
                </c:pt>
                <c:pt idx="10">
                  <c:v>2.6</c:v>
                </c:pt>
                <c:pt idx="11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169920"/>
        <c:axId val="63328256"/>
      </c:radarChart>
      <c:catAx>
        <c:axId val="2916992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accent4">
                    <a:lumMod val="75000"/>
                  </a:schemeClr>
                </a:solidFill>
              </a:defRPr>
            </a:pPr>
            <a:endParaRPr lang="es-ES"/>
          </a:p>
        </c:txPr>
        <c:crossAx val="63328256"/>
        <c:crosses val="autoZero"/>
        <c:auto val="0"/>
        <c:lblAlgn val="ctr"/>
        <c:lblOffset val="100"/>
        <c:noMultiLvlLbl val="0"/>
      </c:catAx>
      <c:valAx>
        <c:axId val="63328256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spPr>
          <a:ln>
            <a:solidFill>
              <a:schemeClr val="accent4">
                <a:lumMod val="75000"/>
              </a:schemeClr>
            </a:solidFill>
          </a:ln>
        </c:spPr>
        <c:crossAx val="29169920"/>
        <c:crosses val="autoZero"/>
        <c:crossBetween val="between"/>
      </c:valAx>
    </c:plotArea>
    <c:plotVisOnly val="1"/>
    <c:dispBlanksAs val="gap"/>
    <c:showDLblsOverMax val="0"/>
  </c:chart>
  <c:spPr>
    <a:ln>
      <a:solidFill>
        <a:srgbClr val="7030A0"/>
      </a:solidFill>
    </a:ln>
  </c:spPr>
  <c:txPr>
    <a:bodyPr/>
    <a:lstStyle/>
    <a:p>
      <a:pPr>
        <a:defRPr sz="1400" b="1"/>
      </a:pPr>
      <a:endParaRPr lang="es-E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</c:spPr>
          <c:invertIfNegative val="0"/>
          <c:dLbls>
            <c:numFmt formatCode="#,##0.00" sourceLinked="0"/>
            <c:txPr>
              <a:bodyPr/>
              <a:lstStyle/>
              <a:p>
                <a:pPr>
                  <a:defRPr sz="1800" b="1"/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Hoja1!$A$2:$A$8</c:f>
              <c:strCache>
                <c:ptCount val="7"/>
                <c:pt idx="0">
                  <c:v>Desarrollo de nuevos aplicaciones, productos  y/o servicios</c:v>
                </c:pt>
                <c:pt idx="1">
                  <c:v>Incremento en la fidelidad de los clientes</c:v>
                </c:pt>
                <c:pt idx="2">
                  <c:v>Acceso a información comercial relevante y útil</c:v>
                </c:pt>
                <c:pt idx="3">
                  <c:v>Mejora en los resultados obtenidos</c:v>
                </c:pt>
                <c:pt idx="4">
                  <c:v>Uso eficiente de los recursos de la empresa</c:v>
                </c:pt>
                <c:pt idx="5">
                  <c:v>Incremento en número de clientes</c:v>
                </c:pt>
                <c:pt idx="6">
                  <c:v>Extensión del negocio a nivel internacional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3.6363999999999987</c:v>
                </c:pt>
                <c:pt idx="1">
                  <c:v>3.0322999999999967</c:v>
                </c:pt>
                <c:pt idx="2">
                  <c:v>3</c:v>
                </c:pt>
                <c:pt idx="3">
                  <c:v>2.9676999999999998</c:v>
                </c:pt>
                <c:pt idx="4">
                  <c:v>2.9676999999999998</c:v>
                </c:pt>
                <c:pt idx="5">
                  <c:v>2.75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5684608"/>
        <c:axId val="25686400"/>
        <c:axId val="0"/>
      </c:bar3DChart>
      <c:catAx>
        <c:axId val="256846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s-ES"/>
          </a:p>
        </c:txPr>
        <c:crossAx val="25686400"/>
        <c:crosses val="autoZero"/>
        <c:auto val="1"/>
        <c:lblAlgn val="ctr"/>
        <c:lblOffset val="100"/>
        <c:noMultiLvlLbl val="0"/>
      </c:catAx>
      <c:valAx>
        <c:axId val="25686400"/>
        <c:scaling>
          <c:orientation val="minMax"/>
          <c:max val="5"/>
          <c:min val="1"/>
        </c:scaling>
        <c:delete val="0"/>
        <c:axPos val="l"/>
        <c:numFmt formatCode="General" sourceLinked="1"/>
        <c:majorTickMark val="out"/>
        <c:minorTickMark val="none"/>
        <c:tickLblPos val="nextTo"/>
        <c:crossAx val="25684608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5"/>
      </a:solidFill>
      <a:prstDash val="solid"/>
    </a:ln>
    <a:effectLst/>
  </c:spPr>
  <c:txPr>
    <a:bodyPr/>
    <a:lstStyle/>
    <a:p>
      <a:pPr>
        <a:defRPr sz="1400" baseline="0">
          <a:solidFill>
            <a:schemeClr val="dk1"/>
          </a:solidFill>
          <a:latin typeface="+mn-lt"/>
          <a:ea typeface="+mn-ea"/>
          <a:cs typeface="+mn-cs"/>
        </a:defRPr>
      </a:pPr>
      <a:endParaRPr lang="es-E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A8E-D4D4-495F-A9FC-E3D4E0B6D5F2}" type="datetimeFigureOut">
              <a:rPr lang="es-ES" smtClean="0"/>
              <a:t>27/07/2012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998F-E1C1-4904-94E9-BAC89D1D56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97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A8E-D4D4-495F-A9FC-E3D4E0B6D5F2}" type="datetimeFigureOut">
              <a:rPr lang="es-ES" smtClean="0"/>
              <a:t>27/07/2012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998F-E1C1-4904-94E9-BAC89D1D56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5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A8E-D4D4-495F-A9FC-E3D4E0B6D5F2}" type="datetimeFigureOut">
              <a:rPr lang="es-ES" smtClean="0"/>
              <a:t>27/07/2012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998F-E1C1-4904-94E9-BAC89D1D56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588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A8E-D4D4-495F-A9FC-E3D4E0B6D5F2}" type="datetimeFigureOut">
              <a:rPr lang="es-ES" smtClean="0"/>
              <a:t>27/07/2012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998F-E1C1-4904-94E9-BAC89D1D56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11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A8E-D4D4-495F-A9FC-E3D4E0B6D5F2}" type="datetimeFigureOut">
              <a:rPr lang="es-ES" smtClean="0"/>
              <a:t>27/07/2012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998F-E1C1-4904-94E9-BAC89D1D56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771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A8E-D4D4-495F-A9FC-E3D4E0B6D5F2}" type="datetimeFigureOut">
              <a:rPr lang="es-ES" smtClean="0"/>
              <a:t>27/07/2012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998F-E1C1-4904-94E9-BAC89D1D56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15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A8E-D4D4-495F-A9FC-E3D4E0B6D5F2}" type="datetimeFigureOut">
              <a:rPr lang="es-ES" smtClean="0"/>
              <a:t>27/07/2012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998F-E1C1-4904-94E9-BAC89D1D56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82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A8E-D4D4-495F-A9FC-E3D4E0B6D5F2}" type="datetimeFigureOut">
              <a:rPr lang="es-ES" smtClean="0"/>
              <a:t>27/07/2012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998F-E1C1-4904-94E9-BAC89D1D56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0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A8E-D4D4-495F-A9FC-E3D4E0B6D5F2}" type="datetimeFigureOut">
              <a:rPr lang="es-ES" smtClean="0"/>
              <a:t>27/07/2012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998F-E1C1-4904-94E9-BAC89D1D56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663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A8E-D4D4-495F-A9FC-E3D4E0B6D5F2}" type="datetimeFigureOut">
              <a:rPr lang="es-ES" smtClean="0"/>
              <a:t>27/07/2012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998F-E1C1-4904-94E9-BAC89D1D56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94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2A8E-D4D4-495F-A9FC-E3D4E0B6D5F2}" type="datetimeFigureOut">
              <a:rPr lang="es-ES" smtClean="0"/>
              <a:t>27/07/2012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998F-E1C1-4904-94E9-BAC89D1D56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39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datos.gob.es/datos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D2A8E-D4D4-495F-A9FC-E3D4E0B6D5F2}" type="datetimeFigureOut">
              <a:rPr lang="es-ES" smtClean="0"/>
              <a:t>27/07/2012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E998F-E1C1-4904-94E9-BAC89D1D56C4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 descr="Inicio">
            <a:hlinkClick r:id="rId13" tooltip="Inicio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1774701" cy="52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7 Conector recto"/>
          <p:cNvCxnSpPr/>
          <p:nvPr userDrawn="1"/>
        </p:nvCxnSpPr>
        <p:spPr>
          <a:xfrm flipV="1">
            <a:off x="395536" y="703901"/>
            <a:ext cx="8496944" cy="60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6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76079" y="3229600"/>
            <a:ext cx="680109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CARACTERIZACIÓN DEL SECTOR INFOMEDIARIO EN ESPAÑA </a:t>
            </a:r>
          </a:p>
          <a:p>
            <a:endParaRPr lang="es-ES" sz="2800" b="1" i="1" dirty="0" smtClean="0">
              <a:solidFill>
                <a:schemeClr val="accent4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s-ES" sz="2800" b="1" i="1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Edición 2012</a:t>
            </a:r>
            <a:endParaRPr lang="es-ES" sz="2800" b="1" i="1" dirty="0">
              <a:solidFill>
                <a:schemeClr val="accent4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5" y="272033"/>
            <a:ext cx="2144422" cy="7757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13 Elipse"/>
          <p:cNvSpPr>
            <a:spLocks noChangeAspect="1"/>
          </p:cNvSpPr>
          <p:nvPr/>
        </p:nvSpPr>
        <p:spPr bwMode="auto">
          <a:xfrm>
            <a:off x="439322" y="841171"/>
            <a:ext cx="465458" cy="422152"/>
          </a:xfrm>
          <a:prstGeom prst="ellipse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8" name="13 Elipse"/>
          <p:cNvSpPr>
            <a:spLocks noChangeAspect="1"/>
          </p:cNvSpPr>
          <p:nvPr/>
        </p:nvSpPr>
        <p:spPr bwMode="auto">
          <a:xfrm>
            <a:off x="904780" y="836712"/>
            <a:ext cx="465458" cy="422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9" name="13 Elipse"/>
          <p:cNvSpPr>
            <a:spLocks noChangeAspect="1"/>
          </p:cNvSpPr>
          <p:nvPr/>
        </p:nvSpPr>
        <p:spPr bwMode="auto">
          <a:xfrm>
            <a:off x="439322" y="1681016"/>
            <a:ext cx="465458" cy="422152"/>
          </a:xfrm>
          <a:prstGeom prst="ellipse">
            <a:avLst/>
          </a:prstGeom>
          <a:solidFill>
            <a:srgbClr val="44C0C1"/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0" name="13 Elipse"/>
          <p:cNvSpPr>
            <a:spLocks noChangeAspect="1"/>
          </p:cNvSpPr>
          <p:nvPr/>
        </p:nvSpPr>
        <p:spPr bwMode="auto">
          <a:xfrm>
            <a:off x="1370238" y="836712"/>
            <a:ext cx="465458" cy="4221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1" name="13 Elipse"/>
          <p:cNvSpPr>
            <a:spLocks noChangeAspect="1"/>
          </p:cNvSpPr>
          <p:nvPr/>
        </p:nvSpPr>
        <p:spPr bwMode="auto">
          <a:xfrm>
            <a:off x="439322" y="2103168"/>
            <a:ext cx="465458" cy="422152"/>
          </a:xfrm>
          <a:prstGeom prst="ellipse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2" name="13 Elipse"/>
          <p:cNvSpPr>
            <a:spLocks noChangeAspect="1"/>
          </p:cNvSpPr>
          <p:nvPr/>
        </p:nvSpPr>
        <p:spPr bwMode="auto">
          <a:xfrm>
            <a:off x="439322" y="1263323"/>
            <a:ext cx="465458" cy="4221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3" name="13 Elipse"/>
          <p:cNvSpPr>
            <a:spLocks noChangeAspect="1"/>
          </p:cNvSpPr>
          <p:nvPr/>
        </p:nvSpPr>
        <p:spPr bwMode="auto">
          <a:xfrm>
            <a:off x="904780" y="1258864"/>
            <a:ext cx="465458" cy="422152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4" name="13 Elipse"/>
          <p:cNvSpPr>
            <a:spLocks noChangeAspect="1"/>
          </p:cNvSpPr>
          <p:nvPr/>
        </p:nvSpPr>
        <p:spPr bwMode="auto">
          <a:xfrm rot="10800000">
            <a:off x="8300415" y="6052522"/>
            <a:ext cx="465458" cy="422152"/>
          </a:xfrm>
          <a:prstGeom prst="ellipse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5" name="13 Elipse"/>
          <p:cNvSpPr>
            <a:spLocks noChangeAspect="1"/>
          </p:cNvSpPr>
          <p:nvPr/>
        </p:nvSpPr>
        <p:spPr bwMode="auto">
          <a:xfrm rot="10800000">
            <a:off x="7834957" y="6056981"/>
            <a:ext cx="465458" cy="422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6" name="13 Elipse"/>
          <p:cNvSpPr>
            <a:spLocks noChangeAspect="1"/>
          </p:cNvSpPr>
          <p:nvPr/>
        </p:nvSpPr>
        <p:spPr bwMode="auto">
          <a:xfrm rot="10800000">
            <a:off x="8300415" y="5212677"/>
            <a:ext cx="465458" cy="422152"/>
          </a:xfrm>
          <a:prstGeom prst="ellipse">
            <a:avLst/>
          </a:prstGeom>
          <a:solidFill>
            <a:srgbClr val="44C0C1"/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7" name="13 Elipse"/>
          <p:cNvSpPr>
            <a:spLocks noChangeAspect="1"/>
          </p:cNvSpPr>
          <p:nvPr/>
        </p:nvSpPr>
        <p:spPr bwMode="auto">
          <a:xfrm rot="10800000">
            <a:off x="7369499" y="6056981"/>
            <a:ext cx="465458" cy="4221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8" name="13 Elipse"/>
          <p:cNvSpPr>
            <a:spLocks noChangeAspect="1"/>
          </p:cNvSpPr>
          <p:nvPr/>
        </p:nvSpPr>
        <p:spPr bwMode="auto">
          <a:xfrm rot="10800000">
            <a:off x="7369499" y="5630370"/>
            <a:ext cx="465458" cy="422152"/>
          </a:xfrm>
          <a:prstGeom prst="ellipse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9" name="13 Elipse"/>
          <p:cNvSpPr>
            <a:spLocks noChangeAspect="1"/>
          </p:cNvSpPr>
          <p:nvPr/>
        </p:nvSpPr>
        <p:spPr bwMode="auto">
          <a:xfrm rot="10800000">
            <a:off x="8300415" y="5630370"/>
            <a:ext cx="465458" cy="4221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20" name="13 Elipse"/>
          <p:cNvSpPr>
            <a:spLocks noChangeAspect="1"/>
          </p:cNvSpPr>
          <p:nvPr/>
        </p:nvSpPr>
        <p:spPr bwMode="auto">
          <a:xfrm rot="10800000">
            <a:off x="7834957" y="5634829"/>
            <a:ext cx="465458" cy="422152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21" name="13 Elipse"/>
          <p:cNvSpPr>
            <a:spLocks noChangeAspect="1"/>
          </p:cNvSpPr>
          <p:nvPr/>
        </p:nvSpPr>
        <p:spPr bwMode="auto">
          <a:xfrm rot="10800000">
            <a:off x="8300414" y="4790525"/>
            <a:ext cx="465458" cy="422152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22" name="13 Elipse"/>
          <p:cNvSpPr>
            <a:spLocks noChangeAspect="1"/>
          </p:cNvSpPr>
          <p:nvPr/>
        </p:nvSpPr>
        <p:spPr bwMode="auto">
          <a:xfrm rot="10800000">
            <a:off x="8282640" y="4368373"/>
            <a:ext cx="465458" cy="422152"/>
          </a:xfrm>
          <a:prstGeom prst="ellipse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23" name="13 Elipse"/>
          <p:cNvSpPr>
            <a:spLocks noChangeAspect="1"/>
          </p:cNvSpPr>
          <p:nvPr/>
        </p:nvSpPr>
        <p:spPr bwMode="auto">
          <a:xfrm rot="10800000">
            <a:off x="7834957" y="5208218"/>
            <a:ext cx="465458" cy="4221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24" name="13 Elipse"/>
          <p:cNvSpPr>
            <a:spLocks noChangeAspect="1"/>
          </p:cNvSpPr>
          <p:nvPr/>
        </p:nvSpPr>
        <p:spPr bwMode="auto">
          <a:xfrm rot="10800000">
            <a:off x="7834957" y="4759324"/>
            <a:ext cx="465458" cy="4221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25" name="13 Elipse"/>
          <p:cNvSpPr>
            <a:spLocks noChangeAspect="1"/>
          </p:cNvSpPr>
          <p:nvPr/>
        </p:nvSpPr>
        <p:spPr bwMode="auto">
          <a:xfrm rot="10800000">
            <a:off x="6904040" y="6056982"/>
            <a:ext cx="465458" cy="4221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26" name="13 Elipse"/>
          <p:cNvSpPr>
            <a:spLocks noChangeAspect="1"/>
          </p:cNvSpPr>
          <p:nvPr/>
        </p:nvSpPr>
        <p:spPr bwMode="auto">
          <a:xfrm>
            <a:off x="904780" y="1716084"/>
            <a:ext cx="465458" cy="422152"/>
          </a:xfrm>
          <a:prstGeom prst="ellipse">
            <a:avLst/>
          </a:prstGeom>
          <a:solidFill>
            <a:srgbClr val="44C0C1"/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27" name="13 Elipse"/>
          <p:cNvSpPr>
            <a:spLocks noChangeAspect="1"/>
          </p:cNvSpPr>
          <p:nvPr/>
        </p:nvSpPr>
        <p:spPr bwMode="auto">
          <a:xfrm>
            <a:off x="439322" y="2569852"/>
            <a:ext cx="465458" cy="422152"/>
          </a:xfrm>
          <a:prstGeom prst="ellipse">
            <a:avLst/>
          </a:prstGeom>
          <a:solidFill>
            <a:srgbClr val="44C0C1"/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28" name="13 Elipse"/>
          <p:cNvSpPr>
            <a:spLocks noChangeAspect="1"/>
          </p:cNvSpPr>
          <p:nvPr/>
        </p:nvSpPr>
        <p:spPr bwMode="auto">
          <a:xfrm>
            <a:off x="919688" y="2138236"/>
            <a:ext cx="465458" cy="422152"/>
          </a:xfrm>
          <a:prstGeom prst="ellipse">
            <a:avLst/>
          </a:prstGeom>
          <a:solidFill>
            <a:srgbClr val="44C0C1"/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endParaRPr lang="es-ES"/>
          </a:p>
        </p:txBody>
      </p:sp>
      <p:pic>
        <p:nvPicPr>
          <p:cNvPr id="29" name="Picture 2" descr="http://datos.gob.es/datos/sites/default/files/logotipoApor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967" y="1681016"/>
            <a:ext cx="5472608" cy="1377223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5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716016" y="188640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Actividad del sector </a:t>
            </a:r>
            <a:r>
              <a:rPr lang="es-ES" b="1" dirty="0" err="1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infomediario</a:t>
            </a:r>
            <a:endParaRPr lang="es-ES" b="1" dirty="0">
              <a:solidFill>
                <a:schemeClr val="accent4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78516" y="849540"/>
            <a:ext cx="717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Productos, servicios y aplicaciones ofertados desde el sector</a:t>
            </a:r>
            <a:endParaRPr lang="es-ES" b="1" dirty="0">
              <a:solidFill>
                <a:schemeClr val="accent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76051"/>
              </p:ext>
            </p:extLst>
          </p:nvPr>
        </p:nvGraphicFramePr>
        <p:xfrm>
          <a:off x="390170" y="1844824"/>
          <a:ext cx="4037814" cy="1402080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2523634"/>
                <a:gridCol w="1514180"/>
              </a:tblGrid>
              <a:tr h="3298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>
                          <a:effectLst/>
                        </a:rPr>
                        <a:t>Datos tratados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>
                          <a:effectLst/>
                        </a:rPr>
                        <a:t>82,9%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298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>
                          <a:effectLst/>
                        </a:rPr>
                        <a:t>Mapas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>
                          <a:effectLst/>
                        </a:rPr>
                        <a:t>36,6%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298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>
                          <a:effectLst/>
                        </a:rPr>
                        <a:t>Datos en bruto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>
                          <a:effectLst/>
                        </a:rPr>
                        <a:t>26,8%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298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>
                          <a:effectLst/>
                        </a:rPr>
                        <a:t>Publicaciones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>
                          <a:effectLst/>
                        </a:rPr>
                        <a:t>26,8%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78516" y="1325206"/>
            <a:ext cx="4049468" cy="40011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i="0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PRODUCTOS</a:t>
            </a:r>
            <a:r>
              <a:rPr kumimoji="0" lang="es-ES" sz="2000" b="1" i="0" strike="noStrike" cap="none" normalizeH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GENÉRICOS</a:t>
            </a:r>
            <a:endParaRPr kumimoji="0" lang="es-ES" sz="3600" b="1" i="0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7811"/>
              </p:ext>
            </p:extLst>
          </p:nvPr>
        </p:nvGraphicFramePr>
        <p:xfrm>
          <a:off x="4572001" y="1844824"/>
          <a:ext cx="4392488" cy="140208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3220883"/>
                <a:gridCol w="1171605"/>
              </a:tblGrid>
              <a:tr h="3420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>
                          <a:effectLst/>
                        </a:rPr>
                        <a:t>Informes personalizados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>
                          <a:effectLst/>
                        </a:rPr>
                        <a:t>78,8%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420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>
                          <a:effectLst/>
                        </a:rPr>
                        <a:t>Asesoramiento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>
                          <a:effectLst/>
                        </a:rPr>
                        <a:t>27,3%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420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>
                          <a:effectLst/>
                        </a:rPr>
                        <a:t>Comparativas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>
                          <a:effectLst/>
                        </a:rPr>
                        <a:t>18,2%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420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 err="1">
                          <a:effectLst/>
                        </a:rPr>
                        <a:t>Clipping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>
                          <a:effectLst/>
                        </a:rPr>
                        <a:t>3,0%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561493" y="1316766"/>
            <a:ext cx="4371597" cy="40011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i="0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SERVICIOS GENÉRICOS</a:t>
            </a:r>
            <a:endParaRPr kumimoji="0" lang="es-ES" sz="3600" b="1" i="0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79303"/>
              </p:ext>
            </p:extLst>
          </p:nvPr>
        </p:nvGraphicFramePr>
        <p:xfrm>
          <a:off x="378516" y="4005064"/>
          <a:ext cx="4049468" cy="140208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537300"/>
                <a:gridCol w="1512168"/>
              </a:tblGrid>
              <a:tr h="3478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>
                          <a:effectLst/>
                        </a:rPr>
                        <a:t>Software cliente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>
                          <a:effectLst/>
                        </a:rPr>
                        <a:t>70,8%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478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>
                          <a:effectLst/>
                        </a:rPr>
                        <a:t>Software móvil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>
                          <a:effectLst/>
                        </a:rPr>
                        <a:t>29,2%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478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>
                          <a:effectLst/>
                        </a:rPr>
                        <a:t>Información GPS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>
                          <a:effectLst/>
                        </a:rPr>
                        <a:t>25,0%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478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>
                          <a:effectLst/>
                        </a:rPr>
                        <a:t>Alertas SMS/mail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>
                          <a:effectLst/>
                        </a:rPr>
                        <a:t>16,7%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76137" y="3470230"/>
            <a:ext cx="4049468" cy="400110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i="0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APLICACIONES </a:t>
            </a:r>
            <a:endParaRPr kumimoji="0" lang="es-ES" sz="3600" b="1" i="0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4572000" y="3284984"/>
            <a:ext cx="4392488" cy="34778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u="sng" dirty="0" smtClean="0"/>
              <a:t>ELEMENTOS DESTACADOS</a:t>
            </a:r>
          </a:p>
          <a:p>
            <a:endParaRPr lang="es-ES" sz="2000" b="1" u="sng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Más del 25% directamente </a:t>
            </a:r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</a:rPr>
              <a:t>comercializan datos en bruto </a:t>
            </a:r>
            <a:r>
              <a:rPr lang="es-ES" sz="2000" dirty="0" smtClean="0"/>
              <a:t>provenientes de la Administración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El </a:t>
            </a:r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</a:rPr>
              <a:t>informe personalizado a petición del cliente </a:t>
            </a:r>
            <a:r>
              <a:rPr lang="es-ES" sz="2000" dirty="0" smtClean="0"/>
              <a:t>es el principal servicio utilizado por los clientes del sector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Casi un 30% de las empresas generan </a:t>
            </a:r>
            <a:r>
              <a:rPr lang="es-ES" sz="2000" b="1" dirty="0" smtClean="0">
                <a:solidFill>
                  <a:srgbClr val="00B050"/>
                </a:solidFill>
              </a:rPr>
              <a:t>aplicaciones para dispositivos móviles</a:t>
            </a:r>
            <a:endParaRPr lang="es-ES" sz="2000" b="1" dirty="0">
              <a:solidFill>
                <a:srgbClr val="00B050"/>
              </a:solidFill>
            </a:endParaRPr>
          </a:p>
        </p:txBody>
      </p:sp>
      <p:pic>
        <p:nvPicPr>
          <p:cNvPr id="7172" name="Picture 4" descr="C:\Users\rvazquem\AppData\Local\Microsoft\Windows\Temporary Internet Files\Content.IE5\9ZJI2MX7\MC90023300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437156"/>
            <a:ext cx="1135200" cy="121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rvazquem\AppData\Local\Microsoft\Windows\Temporary Internet Files\Content.IE5\L0BAO28E\MC90029089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03" y="5450904"/>
            <a:ext cx="1362547" cy="119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rvazquem\AppData\Local\Microsoft\Windows\Temporary Internet Files\Content.IE5\9ZJI2MX7\MC90033466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691758"/>
            <a:ext cx="1587144" cy="83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rvazquem\AppData\Local\Microsoft\Windows\Temporary Internet Files\Content.IE5\OUCW6B6D\MC900326308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2" y="5421203"/>
            <a:ext cx="1375272" cy="124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rvazquem\AppData\Local\Microsoft\Windows\Temporary Internet Files\Content.IE5\OUCW6B6D\MC900396918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3982">
            <a:off x="3610403" y="5578251"/>
            <a:ext cx="700237" cy="105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10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716016" y="188640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Actividad del sector </a:t>
            </a:r>
            <a:r>
              <a:rPr lang="es-ES" b="1" dirty="0" err="1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infomediario</a:t>
            </a:r>
            <a:endParaRPr lang="es-ES" b="1" dirty="0">
              <a:solidFill>
                <a:schemeClr val="accent4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78516" y="839886"/>
            <a:ext cx="6737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Internet es la base para el ejercicio de su actividad</a:t>
            </a:r>
            <a:endParaRPr lang="es-ES" sz="2000" b="1" dirty="0">
              <a:solidFill>
                <a:schemeClr val="accent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uadro de texto 2"/>
          <p:cNvSpPr txBox="1">
            <a:spLocks noChangeArrowheads="1"/>
          </p:cNvSpPr>
          <p:nvPr/>
        </p:nvSpPr>
        <p:spPr bwMode="auto">
          <a:xfrm>
            <a:off x="2479980" y="1286896"/>
            <a:ext cx="3312368" cy="120032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s-ES_tradnl" sz="2400" b="1" dirty="0">
                <a:solidFill>
                  <a:schemeClr val="bg1"/>
                </a:solidFill>
                <a:effectLst/>
                <a:ea typeface="Times New Roman"/>
                <a:cs typeface="Times New Roman"/>
              </a:rPr>
              <a:t>Internet (web y FTP) y el e-mail</a:t>
            </a:r>
            <a:r>
              <a:rPr lang="es-ES_tradnl" sz="2400" dirty="0">
                <a:solidFill>
                  <a:schemeClr val="bg1"/>
                </a:solidFill>
                <a:effectLst/>
                <a:ea typeface="Times New Roman"/>
                <a:cs typeface="Times New Roman"/>
              </a:rPr>
              <a:t> </a:t>
            </a:r>
            <a:r>
              <a:rPr lang="es-ES_tradnl" sz="2000" dirty="0" smtClean="0">
                <a:solidFill>
                  <a:schemeClr val="bg1"/>
                </a:solidFill>
                <a:effectLst/>
                <a:ea typeface="Times New Roman"/>
                <a:cs typeface="Times New Roman"/>
              </a:rPr>
              <a:t>son </a:t>
            </a:r>
            <a:r>
              <a:rPr lang="es-ES_tradnl" sz="2000" dirty="0">
                <a:solidFill>
                  <a:schemeClr val="bg1"/>
                </a:solidFill>
                <a:effectLst/>
                <a:ea typeface="Times New Roman"/>
                <a:cs typeface="Times New Roman"/>
              </a:rPr>
              <a:t>los </a:t>
            </a:r>
            <a:r>
              <a:rPr lang="es-ES_tradnl" sz="2400" b="1" dirty="0">
                <a:solidFill>
                  <a:schemeClr val="bg1"/>
                </a:solidFill>
                <a:effectLst/>
                <a:ea typeface="Times New Roman"/>
                <a:cs typeface="Times New Roman"/>
              </a:rPr>
              <a:t>canales de distribución </a:t>
            </a:r>
            <a:r>
              <a:rPr lang="es-ES_tradnl" sz="2000" dirty="0">
                <a:solidFill>
                  <a:schemeClr val="bg1"/>
                </a:solidFill>
                <a:effectLst/>
                <a:ea typeface="Times New Roman"/>
                <a:cs typeface="Times New Roman"/>
              </a:rPr>
              <a:t>fundamentales</a:t>
            </a:r>
            <a:endParaRPr lang="es-ES" sz="2000" dirty="0">
              <a:solidFill>
                <a:schemeClr val="bg1"/>
              </a:solidFill>
              <a:effectLst/>
              <a:ea typeface="Times New Roman"/>
              <a:cs typeface="Times New Roman"/>
            </a:endParaRPr>
          </a:p>
        </p:txBody>
      </p:sp>
      <p:sp>
        <p:nvSpPr>
          <p:cNvPr id="7" name="Cuadro de texto 2"/>
          <p:cNvSpPr txBox="1">
            <a:spLocks noChangeArrowheads="1"/>
          </p:cNvSpPr>
          <p:nvPr/>
        </p:nvSpPr>
        <p:spPr bwMode="auto">
          <a:xfrm>
            <a:off x="584327" y="2598921"/>
            <a:ext cx="3627633" cy="20005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3600" b="1" dirty="0">
                <a:solidFill>
                  <a:schemeClr val="bg1"/>
                </a:solidFill>
                <a:effectLst/>
                <a:ea typeface="Times New Roman"/>
                <a:cs typeface="Times New Roman"/>
              </a:rPr>
              <a:t>98%</a:t>
            </a:r>
            <a:endParaRPr lang="es-ES" sz="2000" dirty="0">
              <a:solidFill>
                <a:schemeClr val="bg1"/>
              </a:solidFill>
              <a:effectLst/>
              <a:ea typeface="Times New Roman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" sz="2000" dirty="0">
                <a:solidFill>
                  <a:schemeClr val="bg1"/>
                </a:solidFill>
                <a:effectLst/>
                <a:ea typeface="Times New Roman"/>
                <a:cs typeface="Times New Roman"/>
              </a:rPr>
              <a:t>Empresas que utilizan el </a:t>
            </a:r>
            <a:r>
              <a:rPr lang="es-ES" sz="2800" b="1" dirty="0">
                <a:solidFill>
                  <a:schemeClr val="bg1"/>
                </a:solidFill>
                <a:effectLst/>
                <a:ea typeface="Times New Roman"/>
                <a:cs typeface="Times New Roman"/>
              </a:rPr>
              <a:t>formato electrónico</a:t>
            </a:r>
            <a:r>
              <a:rPr lang="es-ES" sz="2800" dirty="0">
                <a:solidFill>
                  <a:schemeClr val="bg1"/>
                </a:solidFill>
                <a:effectLst/>
                <a:ea typeface="Times New Roman"/>
                <a:cs typeface="Times New Roman"/>
              </a:rPr>
              <a:t> </a:t>
            </a:r>
            <a:r>
              <a:rPr lang="es-ES" sz="2000" dirty="0">
                <a:solidFill>
                  <a:schemeClr val="bg1"/>
                </a:solidFill>
                <a:effectLst/>
                <a:ea typeface="Times New Roman"/>
                <a:cs typeface="Times New Roman"/>
              </a:rPr>
              <a:t>para la distribución de sus productos o </a:t>
            </a:r>
            <a:r>
              <a:rPr lang="es-ES" sz="2000" dirty="0" smtClean="0">
                <a:solidFill>
                  <a:schemeClr val="bg1"/>
                </a:solidFill>
                <a:effectLst/>
                <a:ea typeface="Times New Roman"/>
                <a:cs typeface="Times New Roman"/>
              </a:rPr>
              <a:t>servicios</a:t>
            </a:r>
            <a:endParaRPr lang="es-ES" sz="2000" dirty="0">
              <a:solidFill>
                <a:schemeClr val="bg1"/>
              </a:solidFill>
              <a:effectLst/>
              <a:ea typeface="Times New Roman"/>
              <a:cs typeface="Times New Roman"/>
            </a:endParaRPr>
          </a:p>
        </p:txBody>
      </p:sp>
      <p:sp>
        <p:nvSpPr>
          <p:cNvPr id="8" name="Cuadro de texto 2"/>
          <p:cNvSpPr txBox="1">
            <a:spLocks noChangeArrowheads="1"/>
          </p:cNvSpPr>
          <p:nvPr/>
        </p:nvSpPr>
        <p:spPr bwMode="auto">
          <a:xfrm>
            <a:off x="1983371" y="4738588"/>
            <a:ext cx="3812797" cy="1785104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s-ES_tradnl" dirty="0">
                <a:solidFill>
                  <a:schemeClr val="bg1"/>
                </a:solidFill>
                <a:effectLst/>
                <a:latin typeface="Arial"/>
                <a:ea typeface="Times New Roman"/>
                <a:cs typeface="Times New Roman"/>
              </a:rPr>
              <a:t>El </a:t>
            </a:r>
            <a:r>
              <a:rPr lang="es-ES_tradnl" sz="2800" b="1" dirty="0">
                <a:solidFill>
                  <a:schemeClr val="bg1"/>
                </a:solidFill>
                <a:effectLst/>
                <a:latin typeface="Arial"/>
                <a:ea typeface="Times New Roman"/>
                <a:cs typeface="Times New Roman"/>
              </a:rPr>
              <a:t>formato en PDF</a:t>
            </a:r>
            <a:r>
              <a:rPr lang="es-ES_tradnl" sz="2800" dirty="0">
                <a:solidFill>
                  <a:schemeClr val="bg1"/>
                </a:solidFill>
                <a:effectLst/>
                <a:latin typeface="Arial"/>
                <a:ea typeface="Times New Roman"/>
                <a:cs typeface="Times New Roman"/>
              </a:rPr>
              <a:t> </a:t>
            </a:r>
            <a:r>
              <a:rPr lang="es-ES_tradnl" dirty="0">
                <a:solidFill>
                  <a:schemeClr val="bg1"/>
                </a:solidFill>
                <a:effectLst/>
                <a:latin typeface="Arial"/>
                <a:ea typeface="Times New Roman"/>
                <a:cs typeface="Times New Roman"/>
              </a:rPr>
              <a:t>es el formato más utilizado por las empresas para la distribución de sus productos o servicios </a:t>
            </a:r>
            <a:r>
              <a:rPr lang="es-ES_tradnl" sz="2800" b="1" dirty="0">
                <a:solidFill>
                  <a:schemeClr val="bg1"/>
                </a:solidFill>
                <a:effectLst/>
                <a:latin typeface="Arial"/>
                <a:ea typeface="Times New Roman"/>
                <a:cs typeface="Times New Roman"/>
              </a:rPr>
              <a:t>(63,8%)</a:t>
            </a:r>
            <a:endParaRPr lang="es-ES" dirty="0">
              <a:solidFill>
                <a:schemeClr val="bg1"/>
              </a:solidFill>
              <a:effectLst/>
              <a:latin typeface="Arial"/>
              <a:ea typeface="Times New Roman"/>
              <a:cs typeface="Times New Roman"/>
            </a:endParaRPr>
          </a:p>
        </p:txBody>
      </p:sp>
      <p:sp>
        <p:nvSpPr>
          <p:cNvPr id="9" name="Cuadro de texto 2"/>
          <p:cNvSpPr txBox="1">
            <a:spLocks noChangeArrowheads="1"/>
          </p:cNvSpPr>
          <p:nvPr/>
        </p:nvSpPr>
        <p:spPr bwMode="auto">
          <a:xfrm>
            <a:off x="4460984" y="2657624"/>
            <a:ext cx="4138599" cy="166199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ES_tradnl" b="1" dirty="0">
                <a:solidFill>
                  <a:schemeClr val="bg1"/>
                </a:solidFill>
                <a:effectLst/>
                <a:latin typeface="Arial"/>
                <a:ea typeface="Times New Roman"/>
                <a:cs typeface="Times New Roman"/>
              </a:rPr>
              <a:t>El 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/>
                <a:ea typeface="Times New Roman"/>
                <a:cs typeface="Times New Roman"/>
              </a:rPr>
              <a:t>español es el idioma común</a:t>
            </a:r>
            <a:r>
              <a:rPr lang="es-ES_tradnl" dirty="0">
                <a:solidFill>
                  <a:schemeClr val="bg1"/>
                </a:solidFill>
                <a:effectLst/>
                <a:latin typeface="Arial"/>
                <a:ea typeface="Times New Roman"/>
                <a:cs typeface="Times New Roman"/>
              </a:rPr>
              <a:t> para los productos o servicios ofertados aunque </a:t>
            </a:r>
            <a:r>
              <a:rPr lang="es-ES_tradnl" b="1" dirty="0">
                <a:solidFill>
                  <a:schemeClr val="bg1"/>
                </a:solidFill>
                <a:effectLst/>
                <a:latin typeface="Arial"/>
                <a:ea typeface="Times New Roman"/>
                <a:cs typeface="Times New Roman"/>
              </a:rPr>
              <a:t>destaca la producción en inglés, catalán y gallego. </a:t>
            </a:r>
            <a:endParaRPr lang="es-ES" dirty="0">
              <a:solidFill>
                <a:schemeClr val="bg1"/>
              </a:solidFill>
              <a:effectLst/>
              <a:latin typeface="Arial"/>
              <a:ea typeface="Times New Roman"/>
              <a:cs typeface="Times New Roman"/>
            </a:endParaRPr>
          </a:p>
        </p:txBody>
      </p:sp>
      <p:pic>
        <p:nvPicPr>
          <p:cNvPr id="8195" name="Picture 3" descr="C:\Users\rvazquem\AppData\Local\Microsoft\Windows\Temporary Internet Files\Content.IE5\9ZJI2MX7\MC90023197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16" y="1209218"/>
            <a:ext cx="1932517" cy="135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rvazquem\AppData\Local\Microsoft\Windows\Temporary Internet Files\Content.IE5\RRDOQ0N3\MC90029015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09120"/>
            <a:ext cx="2239224" cy="167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7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716016" y="188640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Actividad del sector </a:t>
            </a:r>
            <a:r>
              <a:rPr lang="es-ES" b="1" dirty="0" err="1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infomediario</a:t>
            </a:r>
            <a:endParaRPr lang="es-ES" b="1" dirty="0">
              <a:solidFill>
                <a:schemeClr val="accent4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87363" y="788511"/>
            <a:ext cx="8424936" cy="113877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Valoración del sector </a:t>
            </a:r>
            <a:r>
              <a:rPr lang="es-ES" b="1" dirty="0" err="1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infomediario</a:t>
            </a:r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ctr"/>
            <a:r>
              <a:rPr lang="es-E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___________________________</a:t>
            </a:r>
          </a:p>
          <a:p>
            <a:pPr algn="ctr"/>
            <a:r>
              <a:rPr lang="es-E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Actividad realizada por la Administración para el desarrollo de la reutilización de la información  </a:t>
            </a:r>
            <a:endParaRPr lang="es-ES" b="1" dirty="0">
              <a:solidFill>
                <a:schemeClr val="accent4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165543" y="6349970"/>
            <a:ext cx="45829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600" i="1" dirty="0" smtClean="0"/>
              <a:t>Valoración 1-5 (1 Nada adecuado / 5 Muy adecuado)</a:t>
            </a:r>
            <a:endParaRPr lang="es-ES" sz="1600" i="1" dirty="0"/>
          </a:p>
        </p:txBody>
      </p:sp>
      <p:graphicFrame>
        <p:nvGraphicFramePr>
          <p:cNvPr id="10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64216"/>
              </p:ext>
            </p:extLst>
          </p:nvPr>
        </p:nvGraphicFramePr>
        <p:xfrm>
          <a:off x="399071" y="1927284"/>
          <a:ext cx="8413228" cy="4754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1 Elipse"/>
          <p:cNvSpPr/>
          <p:nvPr/>
        </p:nvSpPr>
        <p:spPr>
          <a:xfrm>
            <a:off x="3275856" y="1844824"/>
            <a:ext cx="2520280" cy="70962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5292080" y="2276872"/>
            <a:ext cx="1872208" cy="70962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Elipse"/>
          <p:cNvSpPr/>
          <p:nvPr/>
        </p:nvSpPr>
        <p:spPr>
          <a:xfrm>
            <a:off x="5961856" y="3039838"/>
            <a:ext cx="2426568" cy="60518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78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278774539"/>
              </p:ext>
            </p:extLst>
          </p:nvPr>
        </p:nvGraphicFramePr>
        <p:xfrm>
          <a:off x="251520" y="1556792"/>
          <a:ext cx="8560779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223468" y="980728"/>
            <a:ext cx="7452988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Valoración del sector </a:t>
            </a:r>
            <a:r>
              <a:rPr lang="es-ES" b="1" dirty="0" err="1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infomediario</a:t>
            </a:r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ctr"/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___________________________</a:t>
            </a:r>
          </a:p>
          <a:p>
            <a:pPr algn="ctr"/>
            <a:r>
              <a:rPr lang="es-E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Valoración de los efectos posibles de la actividad </a:t>
            </a:r>
            <a:r>
              <a:rPr lang="es-E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infomediaria</a:t>
            </a:r>
            <a:endParaRPr lang="es-ES" b="1" dirty="0">
              <a:solidFill>
                <a:schemeClr val="accent4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093535" y="6453336"/>
            <a:ext cx="485453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400" i="1" dirty="0" smtClean="0"/>
              <a:t>Valoración 1-5 (1 </a:t>
            </a:r>
            <a:r>
              <a:rPr lang="es-ES" sz="1400" i="1" dirty="0"/>
              <a:t> </a:t>
            </a:r>
            <a:r>
              <a:rPr lang="es-ES" sz="1400" i="1" dirty="0" smtClean="0"/>
              <a:t>En desacuerdo / 5 Completamente de acuerdo</a:t>
            </a:r>
            <a:endParaRPr lang="es-ES" sz="1400" i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716016" y="188640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Actividad del sector </a:t>
            </a:r>
            <a:r>
              <a:rPr lang="es-ES" b="1" dirty="0" err="1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infomediario</a:t>
            </a:r>
            <a:endParaRPr lang="es-ES" b="1" dirty="0">
              <a:solidFill>
                <a:schemeClr val="accent4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122" name="Picture 2" descr="C:\Users\rvazquem\AppData\Local\Microsoft\Windows\Temporary Internet Files\Content.IE5\OUCW6B6D\MC90044132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52981">
            <a:off x="128837" y="932317"/>
            <a:ext cx="1297149" cy="129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Elipse"/>
          <p:cNvSpPr/>
          <p:nvPr/>
        </p:nvSpPr>
        <p:spPr>
          <a:xfrm>
            <a:off x="467544" y="5435351"/>
            <a:ext cx="2664296" cy="132576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11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716016" y="188640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Actividad del sector </a:t>
            </a:r>
            <a:r>
              <a:rPr lang="es-ES" b="1" dirty="0" err="1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infomediario</a:t>
            </a:r>
            <a:endParaRPr lang="es-ES" b="1" dirty="0">
              <a:solidFill>
                <a:schemeClr val="accent4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95536" y="764704"/>
            <a:ext cx="8496944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a-ES" sz="2000" b="1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ca-ES" sz="2000" b="1" dirty="0" err="1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Propuestas</a:t>
            </a:r>
            <a:r>
              <a:rPr lang="ca-ES" sz="2000" b="1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ca-ES" sz="20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 el </a:t>
            </a:r>
            <a:r>
              <a:rPr lang="ca-ES" sz="2000" b="1" dirty="0" err="1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futuro</a:t>
            </a:r>
            <a:r>
              <a:rPr lang="ca-ES" sz="20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de las </a:t>
            </a:r>
            <a:r>
              <a:rPr lang="ca-ES" sz="2000" b="1" dirty="0" err="1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empresas</a:t>
            </a:r>
            <a:r>
              <a:rPr lang="ca-ES" sz="2000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ca-ES" sz="2000" b="1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	</a:t>
            </a:r>
            <a:r>
              <a:rPr lang="ca-ES" sz="2000" b="1" dirty="0" err="1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infomediarias</a:t>
            </a:r>
            <a:endParaRPr lang="es-ES" sz="2000" b="1" dirty="0">
              <a:solidFill>
                <a:schemeClr val="accent4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</a:pPr>
            <a:endParaRPr lang="ca-E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</a:pPr>
            <a:endParaRPr lang="ca-E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ca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Ha 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de </a:t>
            </a:r>
            <a:r>
              <a:rPr lang="ca-E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aumentar</a:t>
            </a:r>
            <a:r>
              <a:rPr lang="ca-ES" b="1" dirty="0">
                <a:latin typeface="Tahoma" pitchFamily="34" charset="0"/>
                <a:ea typeface="Tahoma" pitchFamily="34" charset="0"/>
                <a:cs typeface="Tahoma" pitchFamily="34" charset="0"/>
              </a:rPr>
              <a:t> la cultura de </a:t>
            </a:r>
            <a:r>
              <a:rPr lang="ca-E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reutilización</a:t>
            </a:r>
            <a:r>
              <a:rPr lang="ca-E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que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existe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actualmente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tanto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 en la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Administración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 como en el conjunto de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empresas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reutilizadoras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 o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potencialmente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reutilizadoras</a:t>
            </a: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</a:pPr>
            <a:endParaRPr lang="ca-E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ca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El 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sector demanda</a:t>
            </a:r>
            <a:r>
              <a:rPr lang="ca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ca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Mayor </a:t>
            </a:r>
            <a:r>
              <a:rPr lang="ca-E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coordinación</a:t>
            </a:r>
            <a:r>
              <a:rPr lang="ca-ES" b="1" dirty="0">
                <a:latin typeface="Tahoma" pitchFamily="34" charset="0"/>
                <a:ea typeface="Tahoma" pitchFamily="34" charset="0"/>
                <a:cs typeface="Tahoma" pitchFamily="34" charset="0"/>
              </a:rPr>
              <a:t> y un  </a:t>
            </a:r>
            <a:r>
              <a:rPr lang="ca-E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liderazgo</a:t>
            </a:r>
            <a:r>
              <a:rPr lang="ca-E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ca-E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claro</a:t>
            </a:r>
            <a:r>
              <a:rPr lang="ca-ES" b="1" dirty="0">
                <a:latin typeface="Tahoma" pitchFamily="34" charset="0"/>
                <a:ea typeface="Tahoma" pitchFamily="34" charset="0"/>
                <a:cs typeface="Tahoma" pitchFamily="34" charset="0"/>
              </a:rPr>
              <a:t> por la </a:t>
            </a:r>
            <a:r>
              <a:rPr lang="ca-E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Administración</a:t>
            </a:r>
            <a:r>
              <a:rPr lang="ca-ES" b="1" dirty="0">
                <a:latin typeface="Tahoma" pitchFamily="34" charset="0"/>
                <a:ea typeface="Tahoma" pitchFamily="34" charset="0"/>
                <a:cs typeface="Tahoma" pitchFamily="34" charset="0"/>
              </a:rPr>
              <a:t> Pública 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para la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reutilización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Existen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ca-E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importantes</a:t>
            </a:r>
            <a:r>
              <a:rPr lang="ca-E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ca-E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diferencias</a:t>
            </a:r>
            <a:r>
              <a:rPr lang="ca-ES" b="1" dirty="0">
                <a:latin typeface="Tahoma" pitchFamily="34" charset="0"/>
                <a:ea typeface="Tahoma" pitchFamily="34" charset="0"/>
                <a:cs typeface="Tahoma" pitchFamily="34" charset="0"/>
              </a:rPr>
              <a:t> entre las CCAA 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que han de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irse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solventando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 para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garantizar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 un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mercado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común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ca-E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Mejora</a:t>
            </a:r>
            <a:r>
              <a:rPr lang="ca-ES" b="1" dirty="0">
                <a:latin typeface="Tahoma" pitchFamily="34" charset="0"/>
                <a:ea typeface="Tahoma" pitchFamily="34" charset="0"/>
                <a:cs typeface="Tahoma" pitchFamily="34" charset="0"/>
              </a:rPr>
              <a:t> de la </a:t>
            </a:r>
            <a:r>
              <a:rPr lang="ca-E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regulación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tanto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mediante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 la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modificación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normas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actuales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 como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nuevas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ca-E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normas</a:t>
            </a:r>
            <a:r>
              <a:rPr lang="ca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que se </a:t>
            </a:r>
            <a:r>
              <a:rPr lang="ca-E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produzcan</a:t>
            </a:r>
            <a:r>
              <a:rPr lang="ca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q"/>
            </a:pPr>
            <a:r>
              <a:rPr lang="ca-E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Cambio</a:t>
            </a:r>
            <a:r>
              <a:rPr lang="ca-ES" b="1" dirty="0">
                <a:latin typeface="Tahoma" pitchFamily="34" charset="0"/>
                <a:ea typeface="Tahoma" pitchFamily="34" charset="0"/>
                <a:cs typeface="Tahoma" pitchFamily="34" charset="0"/>
              </a:rPr>
              <a:t> de cultura para que la </a:t>
            </a:r>
            <a:r>
              <a:rPr lang="ca-E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reutilización</a:t>
            </a:r>
            <a:r>
              <a:rPr lang="ca-ES" b="1" dirty="0">
                <a:latin typeface="Tahoma" pitchFamily="34" charset="0"/>
                <a:ea typeface="Tahoma" pitchFamily="34" charset="0"/>
                <a:cs typeface="Tahoma" pitchFamily="34" charset="0"/>
              </a:rPr>
              <a:t> no </a:t>
            </a:r>
            <a:r>
              <a:rPr lang="ca-E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sea</a:t>
            </a:r>
            <a:r>
              <a:rPr lang="ca-ES" b="1" dirty="0">
                <a:latin typeface="Tahoma" pitchFamily="34" charset="0"/>
                <a:ea typeface="Tahoma" pitchFamily="34" charset="0"/>
                <a:cs typeface="Tahoma" pitchFamily="34" charset="0"/>
              </a:rPr>
              <a:t> vista como un </a:t>
            </a:r>
            <a:r>
              <a:rPr lang="ca-ES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enfrentamiento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sino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 un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mecanismo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colaboración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 entre el sector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público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 y el </a:t>
            </a:r>
            <a:r>
              <a:rPr lang="ca-E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privado</a:t>
            </a:r>
            <a:r>
              <a:rPr lang="ca-ES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147" name="Picture 3" descr="C:\Users\rvazquem\AppData\Local\Microsoft\Windows\Temporary Internet Files\Content.IE5\9ZJI2MX7\MC90041219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0581"/>
            <a:ext cx="1449635" cy="123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39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716016" y="188640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Definición de Sector </a:t>
            </a:r>
            <a:r>
              <a:rPr lang="es-ES" b="1" dirty="0" err="1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Infomediario</a:t>
            </a:r>
            <a:endParaRPr lang="es-ES" b="1" dirty="0">
              <a:solidFill>
                <a:schemeClr val="accent4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1 Rectángulo"/>
          <p:cNvSpPr>
            <a:spLocks noChangeArrowheads="1"/>
          </p:cNvSpPr>
          <p:nvPr/>
        </p:nvSpPr>
        <p:spPr bwMode="auto">
          <a:xfrm>
            <a:off x="262581" y="836712"/>
            <a:ext cx="8670925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s-E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 efectos de este estudio se ha definido el </a:t>
            </a:r>
            <a:r>
              <a:rPr lang="es-E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Sector </a:t>
            </a:r>
            <a:r>
              <a:rPr lang="es-ES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Infomediario</a:t>
            </a:r>
            <a:r>
              <a:rPr lang="es-E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como:</a:t>
            </a:r>
          </a:p>
          <a:p>
            <a:pPr algn="just"/>
            <a:endParaRPr lang="es-E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s-E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s-E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s-E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s-E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s-E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s-E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s-E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Dada </a:t>
            </a:r>
            <a:r>
              <a:rPr lang="es-E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la </a:t>
            </a:r>
            <a:r>
              <a:rPr lang="es-E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inexistencia de un censo de referencia </a:t>
            </a:r>
            <a:r>
              <a:rPr lang="es-E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de este sector, se ha procedido, a través de diversas fuentes y de las consultas realizadas a otros organismos de la Administración General del Estado generadores de información reutilizable, a identificar un </a:t>
            </a:r>
            <a:r>
              <a:rPr lang="es-E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universo inicial de empresas </a:t>
            </a:r>
            <a:r>
              <a:rPr lang="es-E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infomediarias</a:t>
            </a:r>
            <a:r>
              <a:rPr lang="es-E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 de </a:t>
            </a:r>
            <a:r>
              <a:rPr lang="es-ES" sz="16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manera más precisa</a:t>
            </a:r>
            <a:r>
              <a:rPr lang="es-E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 han analizado los productos y servicios ofertados para caracterizar de manera más real esta actividad. </a:t>
            </a:r>
          </a:p>
          <a:p>
            <a:pPr algn="just"/>
            <a:endParaRPr lang="es-ES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s-E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 final de este proceso se han identificado un Universo de:</a:t>
            </a:r>
            <a:endParaRPr lang="es-ES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s-ES" sz="1600" b="1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4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150 </a:t>
            </a:r>
          </a:p>
          <a:p>
            <a:pPr algn="ctr"/>
            <a:r>
              <a:rPr lang="es-ES" sz="2000" b="1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Empresas </a:t>
            </a:r>
            <a:r>
              <a:rPr lang="es-ES" sz="2000" b="1" dirty="0" err="1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infomediarias</a:t>
            </a:r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en España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1657350" lvl="3" indent="-285750" algn="just">
              <a:buFontTx/>
              <a:buChar char="-"/>
            </a:pPr>
            <a:endParaRPr lang="es-E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2 Rectángulo redondeado"/>
          <p:cNvSpPr>
            <a:spLocks noChangeArrowheads="1"/>
          </p:cNvSpPr>
          <p:nvPr/>
        </p:nvSpPr>
        <p:spPr bwMode="auto">
          <a:xfrm>
            <a:off x="1192354" y="1340768"/>
            <a:ext cx="7710854" cy="102155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Conjunto de empresas que generan aplicaciones, productos y/o servicios de valor añadido destinados a terceros, a partir de la información del Sector Público. </a:t>
            </a:r>
          </a:p>
        </p:txBody>
      </p:sp>
      <p:pic>
        <p:nvPicPr>
          <p:cNvPr id="8" name="Picture 3" descr="C:\Users\rvazquem\AppData\Local\Microsoft\Windows\Temporary Internet Files\Content.IE5\OUCW6B6D\MC900199829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2" y="1268760"/>
            <a:ext cx="1206744" cy="122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716016" y="188640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Definición de Sector </a:t>
            </a:r>
            <a:r>
              <a:rPr lang="es-ES" b="1" dirty="0" err="1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Infomediario</a:t>
            </a:r>
            <a:endParaRPr lang="es-ES" b="1" dirty="0">
              <a:solidFill>
                <a:schemeClr val="accent4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1 Rectángulo"/>
          <p:cNvSpPr>
            <a:spLocks noChangeArrowheads="1"/>
          </p:cNvSpPr>
          <p:nvPr/>
        </p:nvSpPr>
        <p:spPr bwMode="auto">
          <a:xfrm>
            <a:off x="262581" y="836712"/>
            <a:ext cx="8670925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endParaRPr lang="es-E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s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 </a:t>
            </a:r>
            <a:r>
              <a:rPr lang="es-ES" dirty="0">
                <a:latin typeface="Tahoma" pitchFamily="34" charset="0"/>
                <a:ea typeface="Tahoma" pitchFamily="34" charset="0"/>
                <a:cs typeface="Tahoma" pitchFamily="34" charset="0"/>
              </a:rPr>
              <a:t>ha catalogado a estas empresas en subsectores en función del </a:t>
            </a:r>
            <a:r>
              <a:rPr lang="es-ES" b="1" dirty="0">
                <a:latin typeface="Tahoma" pitchFamily="34" charset="0"/>
                <a:ea typeface="Tahoma" pitchFamily="34" charset="0"/>
                <a:cs typeface="Tahoma" pitchFamily="34" charset="0"/>
              </a:rPr>
              <a:t>ámbito de información </a:t>
            </a:r>
            <a:r>
              <a:rPr lang="es-ES" dirty="0">
                <a:latin typeface="Tahoma" pitchFamily="34" charset="0"/>
                <a:ea typeface="Tahoma" pitchFamily="34" charset="0"/>
                <a:cs typeface="Tahoma" pitchFamily="34" charset="0"/>
              </a:rPr>
              <a:t>que reutilizan: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s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Negocio/Económico 			• Jurídico/Legal</a:t>
            </a: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s-ES" dirty="0">
                <a:latin typeface="Tahoma" pitchFamily="34" charset="0"/>
                <a:ea typeface="Tahoma" pitchFamily="34" charset="0"/>
                <a:cs typeface="Tahoma" pitchFamily="34" charset="0"/>
              </a:rPr>
              <a:t>Geográfico/ </a:t>
            </a:r>
            <a:r>
              <a:rPr lang="es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Cartográfico			• Meteorológico</a:t>
            </a: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s-ES" dirty="0">
                <a:latin typeface="Tahoma" pitchFamily="34" charset="0"/>
                <a:ea typeface="Tahoma" pitchFamily="34" charset="0"/>
                <a:cs typeface="Tahoma" pitchFamily="34" charset="0"/>
              </a:rPr>
              <a:t>Sociodemográfico/ </a:t>
            </a:r>
            <a:r>
              <a:rPr lang="es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Estadístico		• Transportes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s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Información de museos, bibliotecas y archivos culturales (nuevo para edición 2012)</a:t>
            </a: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s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Este esfuerzo de precisión sobre la caracterización del sector y su actividad ha influido en que se haya </a:t>
            </a:r>
            <a:r>
              <a:rPr lang="es-E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reducido el universo identificado en el año anterior</a:t>
            </a:r>
            <a:r>
              <a:rPr lang="es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00150" lvl="2" indent="-285750" algn="just">
              <a:buFontTx/>
              <a:buChar char="-"/>
            </a:pPr>
            <a:r>
              <a:rPr lang="es-ES" dirty="0">
                <a:latin typeface="Tahoma" pitchFamily="34" charset="0"/>
                <a:ea typeface="Tahoma" pitchFamily="34" charset="0"/>
                <a:cs typeface="Tahoma" pitchFamily="34" charset="0"/>
              </a:rPr>
              <a:t>Empresas que su actividad no se ha considerado finalmente como actividad </a:t>
            </a:r>
            <a:r>
              <a:rPr lang="es-E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infomediaria</a:t>
            </a:r>
            <a:r>
              <a:rPr lang="es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00150" lvl="2" indent="-285750" algn="just">
              <a:buFontTx/>
              <a:buChar char="-"/>
            </a:pPr>
            <a:r>
              <a:rPr lang="es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Empresas que ya no comercializan productos o servicios con base en la reutilización de información del sector público</a:t>
            </a:r>
          </a:p>
          <a:p>
            <a:pPr marL="1200150" lvl="2" indent="-285750" algn="just">
              <a:buFontTx/>
              <a:buChar char="-"/>
            </a:pPr>
            <a:r>
              <a:rPr lang="es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Empresas </a:t>
            </a:r>
            <a:r>
              <a:rPr lang="es-ES" dirty="0">
                <a:latin typeface="Tahoma" pitchFamily="34" charset="0"/>
                <a:ea typeface="Tahoma" pitchFamily="34" charset="0"/>
                <a:cs typeface="Tahoma" pitchFamily="34" charset="0"/>
              </a:rPr>
              <a:t>que han cesado su </a:t>
            </a:r>
            <a:r>
              <a:rPr lang="es-E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actividad</a:t>
            </a:r>
          </a:p>
          <a:p>
            <a:pPr marL="1200150" lvl="2" indent="-285750" algn="just">
              <a:buFontTx/>
              <a:buChar char="-"/>
            </a:pP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00150" lvl="2" indent="-285750" algn="just">
              <a:buFontTx/>
              <a:buChar char="-"/>
            </a:pPr>
            <a:endParaRPr lang="es-E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657350" lvl="3" indent="-285750" algn="just">
              <a:buFontTx/>
              <a:buChar char="-"/>
            </a:pPr>
            <a:endParaRPr lang="es-E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587945" y="1098223"/>
            <a:ext cx="31280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sz="2800" b="1" dirty="0" smtClean="0">
                <a:solidFill>
                  <a:schemeClr val="accent4">
                    <a:lumMod val="75000"/>
                  </a:schemeClr>
                </a:solidFill>
              </a:rPr>
              <a:t>Datos económicos</a:t>
            </a:r>
            <a:endParaRPr lang="es-E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716016" y="188640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Actividad del sector </a:t>
            </a:r>
            <a:r>
              <a:rPr lang="es-ES" b="1" dirty="0" err="1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infomediario</a:t>
            </a:r>
            <a:endParaRPr lang="es-ES" b="1" dirty="0">
              <a:solidFill>
                <a:schemeClr val="accent4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520480" y="1821209"/>
            <a:ext cx="45880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s-ES" sz="2000" dirty="0" smtClean="0"/>
              <a:t>Estimación </a:t>
            </a:r>
            <a:r>
              <a:rPr lang="es-ES" sz="2000" dirty="0"/>
              <a:t>del </a:t>
            </a:r>
            <a:r>
              <a:rPr lang="es-ES" sz="2000" b="1" dirty="0"/>
              <a:t>volumen de negocio asociado directamente a la actividad </a:t>
            </a:r>
            <a:r>
              <a:rPr lang="es-ES" sz="2000" b="1" dirty="0" err="1" smtClean="0"/>
              <a:t>infomediaria</a:t>
            </a:r>
            <a:r>
              <a:rPr lang="es-ES" sz="2000" b="1" dirty="0" smtClean="0"/>
              <a:t>.</a:t>
            </a:r>
            <a:endParaRPr lang="es-ES" sz="2000" dirty="0" smtClean="0"/>
          </a:p>
        </p:txBody>
      </p:sp>
      <p:sp>
        <p:nvSpPr>
          <p:cNvPr id="7" name="6 Rectángulo"/>
          <p:cNvSpPr/>
          <p:nvPr/>
        </p:nvSpPr>
        <p:spPr>
          <a:xfrm>
            <a:off x="107504" y="1960384"/>
            <a:ext cx="4412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330 M€ - </a:t>
            </a:r>
            <a:r>
              <a:rPr lang="es-ES" sz="28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550 </a:t>
            </a:r>
            <a:r>
              <a:rPr lang="es-E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M€</a:t>
            </a:r>
            <a:endParaRPr lang="es-ES" sz="28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7504" y="4268032"/>
            <a:ext cx="441297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3.600 </a:t>
            </a:r>
            <a:r>
              <a:rPr lang="es-E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– </a:t>
            </a:r>
            <a:r>
              <a:rPr lang="es-E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4.400	 	Empleos </a:t>
            </a:r>
            <a:r>
              <a:rPr lang="es-E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sector </a:t>
            </a:r>
            <a:endParaRPr lang="es-E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520480" y="4252643"/>
            <a:ext cx="44565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s-ES" sz="2000" dirty="0" smtClean="0"/>
              <a:t>El sector </a:t>
            </a:r>
            <a:r>
              <a:rPr lang="es-ES" sz="2000" dirty="0" err="1" smtClean="0"/>
              <a:t>infomediario</a:t>
            </a:r>
            <a:r>
              <a:rPr lang="es-ES" sz="2000" dirty="0" smtClean="0"/>
              <a:t> genera un </a:t>
            </a:r>
            <a:r>
              <a:rPr lang="es-ES" sz="2000" b="1" dirty="0" smtClean="0"/>
              <a:t>empleo aproximado de 4.000 </a:t>
            </a:r>
            <a:r>
              <a:rPr lang="es-ES" sz="2000" dirty="0" smtClean="0"/>
              <a:t>trabajadores directamente relacionados con la actividad </a:t>
            </a:r>
            <a:r>
              <a:rPr lang="es-ES" sz="2000" dirty="0" err="1" smtClean="0"/>
              <a:t>infomediaria</a:t>
            </a:r>
            <a:r>
              <a:rPr lang="es-ES" sz="2000" dirty="0" smtClean="0"/>
              <a:t>.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23528" y="5872460"/>
            <a:ext cx="8393904" cy="8925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El </a:t>
            </a:r>
            <a:r>
              <a:rPr lang="es-ES" sz="3200" b="1" dirty="0" smtClean="0">
                <a:solidFill>
                  <a:srgbClr val="00B050"/>
                </a:solidFill>
              </a:rPr>
              <a:t>70%</a:t>
            </a:r>
            <a:r>
              <a:rPr lang="es-ES" sz="2000" b="1" dirty="0" smtClean="0">
                <a:solidFill>
                  <a:srgbClr val="00B050"/>
                </a:solidFill>
              </a:rPr>
              <a:t> </a:t>
            </a:r>
            <a:r>
              <a:rPr lang="es-ES" sz="2000" b="1" dirty="0" smtClean="0"/>
              <a:t>de las empresas del sector señalan que la actividad </a:t>
            </a:r>
            <a:r>
              <a:rPr lang="es-ES" sz="2000" b="1" dirty="0" err="1" smtClean="0"/>
              <a:t>infomediaria</a:t>
            </a:r>
            <a:r>
              <a:rPr lang="es-ES" sz="2000" b="1" dirty="0" smtClean="0"/>
              <a:t> ha crecido o, al menos, se ha mantenido en las mismas cifras que el año anterior</a:t>
            </a:r>
            <a:endParaRPr lang="es-ES" sz="20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539552" y="536392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07504" y="2987381"/>
            <a:ext cx="4412976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825 M€ - 1.200 M€</a:t>
            </a:r>
            <a:endParaRPr lang="es-ES" sz="28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520480" y="2915652"/>
            <a:ext cx="45669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s-ES" sz="2000" dirty="0" smtClean="0"/>
              <a:t>Estimación </a:t>
            </a:r>
            <a:r>
              <a:rPr lang="es-ES" sz="2000" dirty="0"/>
              <a:t>del </a:t>
            </a:r>
            <a:r>
              <a:rPr lang="es-ES" sz="2000" b="1" dirty="0"/>
              <a:t>volumen de negocio </a:t>
            </a:r>
            <a:r>
              <a:rPr lang="es-ES" sz="2000" b="1" dirty="0" smtClean="0"/>
              <a:t>generado por las empresas que realizan actividades </a:t>
            </a:r>
            <a:r>
              <a:rPr lang="es-ES" sz="2000" b="1" dirty="0" err="1" smtClean="0"/>
              <a:t>infomediarias</a:t>
            </a:r>
            <a:r>
              <a:rPr lang="es-ES" sz="2000" b="1" dirty="0" smtClean="0"/>
              <a:t>.</a:t>
            </a:r>
            <a:endParaRPr lang="es-ES" sz="2000" dirty="0" smtClean="0"/>
          </a:p>
        </p:txBody>
      </p:sp>
      <p:pic>
        <p:nvPicPr>
          <p:cNvPr id="14" name="Picture 5" descr="C:\Users\rvazquem\AppData\Local\Microsoft\Windows\Temporary Internet Files\Content.IE5\9ZJI2MX7\MC9000193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4" y="901046"/>
            <a:ext cx="1334908" cy="97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12 Grupo"/>
          <p:cNvGrpSpPr/>
          <p:nvPr/>
        </p:nvGrpSpPr>
        <p:grpSpPr>
          <a:xfrm>
            <a:off x="108411" y="4365104"/>
            <a:ext cx="1367245" cy="767971"/>
            <a:chOff x="3501152" y="2065204"/>
            <a:chExt cx="3037172" cy="2659940"/>
          </a:xfrm>
        </p:grpSpPr>
        <p:pic>
          <p:nvPicPr>
            <p:cNvPr id="15" name="Picture 6" descr="C:\Users\rvazquem\AppData\Local\Microsoft\Windows\Temporary Internet Files\Content.IE5\9ZJI2MX7\MC900434888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1152" y="2420888"/>
              <a:ext cx="1934944" cy="193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C:\Users\rvazquem\AppData\Local\Microsoft\Windows\Temporary Internet Files\Content.IE5\L0BAO28E\MC900433953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0516" y="2065204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7" descr="C:\Users\rvazquem\AppData\Local\Microsoft\Windows\Temporary Internet Files\Content.IE5\RRDOQ0N3\MC900434874[1]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758820"/>
              <a:ext cx="1966324" cy="196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17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691680" y="843608"/>
            <a:ext cx="6337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sz="2400" b="1" dirty="0" smtClean="0">
                <a:solidFill>
                  <a:schemeClr val="accent4">
                    <a:lumMod val="75000"/>
                  </a:schemeClr>
                </a:solidFill>
              </a:rPr>
              <a:t>Datos económicos</a:t>
            </a:r>
            <a:endParaRPr lang="es-ES" sz="2000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91496"/>
              </p:ext>
            </p:extLst>
          </p:nvPr>
        </p:nvGraphicFramePr>
        <p:xfrm>
          <a:off x="683568" y="3212976"/>
          <a:ext cx="7704856" cy="3347334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5780290"/>
                <a:gridCol w="1924566"/>
              </a:tblGrid>
              <a:tr h="37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b="1" dirty="0">
                          <a:effectLst/>
                        </a:rPr>
                        <a:t>Información Geográfica/Cartográfica</a:t>
                      </a:r>
                      <a:endParaRPr lang="es-E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b="1" kern="1200" dirty="0">
                          <a:effectLst/>
                        </a:rPr>
                        <a:t>51,1%</a:t>
                      </a:r>
                      <a:endParaRPr lang="es-E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b="1" dirty="0">
                          <a:effectLst/>
                        </a:rPr>
                        <a:t>Información sobre Negocios/Economía</a:t>
                      </a:r>
                      <a:endParaRPr lang="es-E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b="1" dirty="0">
                          <a:effectLst/>
                        </a:rPr>
                        <a:t>46,8%</a:t>
                      </a:r>
                      <a:endParaRPr lang="es-E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>
                          <a:effectLst/>
                        </a:rPr>
                        <a:t>Información Sociodemográfica /Estadística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>
                          <a:effectLst/>
                        </a:rPr>
                        <a:t>29,8%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>
                          <a:effectLst/>
                        </a:rPr>
                        <a:t>Información Jurídico /Legal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>
                          <a:effectLst/>
                        </a:rPr>
                        <a:t>27,7%</a:t>
                      </a:r>
                      <a:endParaRPr lang="es-E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>
                          <a:effectLst/>
                        </a:rPr>
                        <a:t>Información Meteorológica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>
                          <a:effectLst/>
                        </a:rPr>
                        <a:t>12,8%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>
                          <a:effectLst/>
                        </a:rPr>
                        <a:t>Información sobre Transportes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>
                          <a:effectLst/>
                        </a:rPr>
                        <a:t>12,8%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>
                          <a:effectLst/>
                        </a:rPr>
                        <a:t>Otros (Consultoría tecnológica,…)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>
                          <a:effectLst/>
                        </a:rPr>
                        <a:t>12,8%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7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>
                          <a:effectLst/>
                        </a:rPr>
                        <a:t>Información de museos, bibliotecas y archivos culturales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dirty="0">
                          <a:effectLst/>
                        </a:rPr>
                        <a:t>10,6%</a:t>
                      </a:r>
                      <a:endParaRPr lang="es-E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4716016" y="188640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Actividad del sector </a:t>
            </a:r>
            <a:r>
              <a:rPr lang="es-ES" b="1" dirty="0" err="1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infomediario</a:t>
            </a:r>
            <a:endParaRPr lang="es-ES" b="1" dirty="0">
              <a:solidFill>
                <a:schemeClr val="accent4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363117" y="1268760"/>
            <a:ext cx="75300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s-ES" sz="2000" dirty="0" smtClean="0"/>
              <a:t>Dentro de las distintas ramas de actividad, las más prolíficas sería la </a:t>
            </a:r>
            <a:r>
              <a:rPr lang="es-ES" sz="2000" b="1" dirty="0" smtClean="0"/>
              <a:t>Información Geográfica Cartográfica</a:t>
            </a:r>
            <a:r>
              <a:rPr lang="es-ES" sz="2000" dirty="0" smtClean="0"/>
              <a:t> y la información sobre </a:t>
            </a:r>
            <a:r>
              <a:rPr lang="es-ES" sz="2000" b="1" dirty="0" smtClean="0"/>
              <a:t>Negocios o Economía.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s-ES" sz="2000" dirty="0" smtClean="0"/>
              <a:t>Para el informe de este año se ha incorporado la información de origen cultural, que sería utilizada por algo más del 10% de las empresas. </a:t>
            </a:r>
            <a:endParaRPr lang="es-ES" sz="2000" dirty="0"/>
          </a:p>
        </p:txBody>
      </p:sp>
      <p:pic>
        <p:nvPicPr>
          <p:cNvPr id="2051" name="Picture 3" descr="C:\Users\rvazquem\AppData\Local\Microsoft\Windows\Temporary Internet Files\Content.IE5\L0BAO28E\MC90030085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613"/>
            <a:ext cx="1365583" cy="196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5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716016" y="188640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Actividad del sector </a:t>
            </a:r>
            <a:r>
              <a:rPr lang="es-ES" b="1" dirty="0" err="1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infomediario</a:t>
            </a:r>
            <a:endParaRPr lang="es-ES" b="1" dirty="0">
              <a:solidFill>
                <a:schemeClr val="accent4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16573" y="836712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Origen de la información reutilizada</a:t>
            </a:r>
            <a:endParaRPr lang="es-ES" b="1" dirty="0">
              <a:solidFill>
                <a:schemeClr val="accent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358" y="1556792"/>
            <a:ext cx="836307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Ámbito de la información</a:t>
            </a:r>
            <a:endParaRPr lang="es-ES" sz="2800" b="1" dirty="0"/>
          </a:p>
        </p:txBody>
      </p:sp>
      <p:graphicFrame>
        <p:nvGraphicFramePr>
          <p:cNvPr id="7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375984"/>
              </p:ext>
            </p:extLst>
          </p:nvPr>
        </p:nvGraphicFramePr>
        <p:xfrm>
          <a:off x="354359" y="2132856"/>
          <a:ext cx="8363073" cy="3689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5" name="Picture 3" descr="C:\Users\rvazquem\AppData\Local\Microsoft\Windows\Temporary Internet Files\Content.IE5\OUCW6B6D\MC90021491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06044"/>
            <a:ext cx="1847438" cy="186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1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716016" y="188640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Actividad del sector </a:t>
            </a:r>
            <a:r>
              <a:rPr lang="es-ES" b="1" dirty="0" err="1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infomediario</a:t>
            </a:r>
            <a:endParaRPr lang="es-ES" b="1" dirty="0">
              <a:solidFill>
                <a:schemeClr val="accent4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16573" y="836712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Origen de la información reutilizada</a:t>
            </a:r>
            <a:endParaRPr lang="es-ES" b="1" dirty="0">
              <a:solidFill>
                <a:schemeClr val="accent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23528" y="1988840"/>
            <a:ext cx="8424936" cy="341632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s-E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Más del 90% acceden a través de las webs o de manera directa a la información de cada Organismo</a:t>
            </a:r>
          </a:p>
          <a:p>
            <a:pPr marL="285750" indent="-285750">
              <a:buFont typeface="Wingdings" pitchFamily="2" charset="2"/>
              <a:buChar char="§"/>
            </a:pPr>
            <a:endParaRPr lang="es-E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s-E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Más del </a:t>
            </a:r>
            <a:r>
              <a:rPr lang="es-E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45% han accedido a portales específicos de reutilización </a:t>
            </a:r>
            <a:r>
              <a:rPr lang="es-E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creados por las administraciones públicas </a:t>
            </a:r>
          </a:p>
          <a:p>
            <a:pPr marL="285750" indent="-285750">
              <a:buFont typeface="Wingdings" pitchFamily="2" charset="2"/>
              <a:buChar char="§"/>
            </a:pPr>
            <a:endParaRPr lang="es-E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s-E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Hay un </a:t>
            </a:r>
            <a:r>
              <a:rPr lang="es-E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15% que han obtenido información pública de empresas </a:t>
            </a:r>
            <a:r>
              <a:rPr lang="es-E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reutilizadoras</a:t>
            </a:r>
            <a:r>
              <a:rPr lang="es-E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s-E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– se convertirían en </a:t>
            </a:r>
            <a:r>
              <a:rPr lang="es-E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reutilizadores</a:t>
            </a:r>
            <a:r>
              <a:rPr lang="es-E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la actividad </a:t>
            </a:r>
            <a:r>
              <a:rPr lang="es-E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reutilizadora</a:t>
            </a:r>
            <a:r>
              <a:rPr lang="es-E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s-E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85540" y="1340768"/>
            <a:ext cx="843189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Forma de acceso </a:t>
            </a:r>
            <a:endParaRPr lang="es-ES" sz="2800" b="1" dirty="0"/>
          </a:p>
        </p:txBody>
      </p:sp>
      <p:pic>
        <p:nvPicPr>
          <p:cNvPr id="1026" name="Picture 2" descr="C:\Users\rvazquem\AppData\Local\Microsoft\Windows\Temporary Internet Files\Content.IE5\9VWZAB1Y\MC90031947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7" y="884628"/>
            <a:ext cx="1543246" cy="110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vazquem\AppData\Local\Microsoft\Windows\Temporary Internet Files\Content.IE5\JXZSL4Y8\MC90029318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783" y="1176253"/>
            <a:ext cx="638274" cy="66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65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716016" y="188640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Actividad del sector </a:t>
            </a:r>
            <a:r>
              <a:rPr lang="es-ES" b="1" dirty="0" err="1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infomediario</a:t>
            </a:r>
            <a:endParaRPr lang="es-ES" b="1" dirty="0">
              <a:solidFill>
                <a:schemeClr val="accent4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78516" y="849540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Clientes del sector </a:t>
            </a:r>
            <a:r>
              <a:rPr lang="es-ES" b="1" dirty="0" err="1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infomediario</a:t>
            </a:r>
            <a:endParaRPr lang="es-ES" b="1" dirty="0">
              <a:solidFill>
                <a:schemeClr val="accent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9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157329"/>
              </p:ext>
            </p:extLst>
          </p:nvPr>
        </p:nvGraphicFramePr>
        <p:xfrm>
          <a:off x="471893" y="1264299"/>
          <a:ext cx="8245539" cy="3100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55672"/>
              </p:ext>
            </p:extLst>
          </p:nvPr>
        </p:nvGraphicFramePr>
        <p:xfrm>
          <a:off x="4946926" y="4451191"/>
          <a:ext cx="3770506" cy="1125855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2757534"/>
                <a:gridCol w="1012972"/>
              </a:tblGrid>
              <a:tr h="181357"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1" u="none" strike="noStrike" dirty="0">
                          <a:effectLst/>
                        </a:rPr>
                        <a:t>España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2400" b="1" u="none" strike="noStrike" dirty="0">
                          <a:effectLst/>
                        </a:rPr>
                        <a:t>98,0%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1" u="none" strike="noStrike" dirty="0">
                          <a:effectLst/>
                        </a:rPr>
                        <a:t>Otros países de la UE 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2400" b="1" u="none" strike="noStrike" dirty="0">
                          <a:effectLst/>
                        </a:rPr>
                        <a:t>30,6%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s-ES" sz="2400" b="1" u="none" strike="noStrike" dirty="0">
                          <a:effectLst/>
                        </a:rPr>
                        <a:t>Resto del mundo 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s-ES" sz="2400" b="1" u="none" strike="noStrike" dirty="0">
                          <a:effectLst/>
                        </a:rPr>
                        <a:t>24,5%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2700149" y="4595207"/>
            <a:ext cx="215323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Origen de los clientes </a:t>
            </a:r>
            <a:endParaRPr lang="es-ES" sz="2000" b="1" dirty="0">
              <a:solidFill>
                <a:schemeClr val="accent4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23528" y="5805264"/>
            <a:ext cx="876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s-ES" sz="2000" dirty="0" smtClean="0"/>
              <a:t>La propia Administración se convierte en cliente de las empresas </a:t>
            </a:r>
            <a:r>
              <a:rPr lang="es-ES" sz="2000" dirty="0" err="1" smtClean="0"/>
              <a:t>infomediarias</a:t>
            </a:r>
            <a:endParaRPr lang="es-ES" sz="20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s-ES" sz="2000" dirty="0" smtClean="0"/>
              <a:t>Un tercio de las empresas tienen clientes fuera de nuestro país</a:t>
            </a:r>
            <a:endParaRPr lang="es-ES" sz="2000" dirty="0"/>
          </a:p>
        </p:txBody>
      </p:sp>
      <p:cxnSp>
        <p:nvCxnSpPr>
          <p:cNvPr id="7" name="6 Conector angular"/>
          <p:cNvCxnSpPr>
            <a:endCxn id="3" idx="1"/>
          </p:cNvCxnSpPr>
          <p:nvPr/>
        </p:nvCxnSpPr>
        <p:spPr>
          <a:xfrm>
            <a:off x="367219" y="2650991"/>
            <a:ext cx="2332930" cy="2298159"/>
          </a:xfrm>
          <a:prstGeom prst="bentConnector3">
            <a:avLst>
              <a:gd name="adj1" fmla="val -6418"/>
            </a:avLst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7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716016" y="188640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Actividad del sector </a:t>
            </a:r>
            <a:r>
              <a:rPr lang="es-ES" b="1" dirty="0" err="1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infomediario</a:t>
            </a:r>
            <a:endParaRPr lang="es-ES" b="1" dirty="0">
              <a:solidFill>
                <a:schemeClr val="accent4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93998"/>
              </p:ext>
            </p:extLst>
          </p:nvPr>
        </p:nvGraphicFramePr>
        <p:xfrm>
          <a:off x="4232456" y="3103984"/>
          <a:ext cx="4371992" cy="1051560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2997078"/>
                <a:gridCol w="1374914"/>
              </a:tblGrid>
              <a:tr h="1670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b="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Gratuito sin restricciones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b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22,9%</a:t>
                      </a:r>
                    </a:p>
                  </a:txBody>
                  <a:tcPr marL="44450" marR="44450" marT="0" marB="0"/>
                </a:tc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b="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Gratuito mediante clave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b="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10,4%</a:t>
                      </a:r>
                    </a:p>
                  </a:txBody>
                  <a:tcPr marL="44450" marR="44450" marT="0" marB="0"/>
                </a:tc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2000" b="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Gratuito con publicidad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b="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14,6%</a:t>
                      </a: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42368"/>
              </p:ext>
            </p:extLst>
          </p:nvPr>
        </p:nvGraphicFramePr>
        <p:xfrm>
          <a:off x="3059833" y="4687408"/>
          <a:ext cx="5657600" cy="1261872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4634829"/>
                <a:gridCol w="1022771"/>
              </a:tblGrid>
              <a:tr h="2489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b="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Pago por acceso/uso/trabajo realizado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b="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56,3%</a:t>
                      </a:r>
                    </a:p>
                  </a:txBody>
                  <a:tcPr marL="44450" marR="44450" marT="0" marB="0"/>
                </a:tc>
              </a:tr>
              <a:tr h="2432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b="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Pago por suscripción lineal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b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33,3%</a:t>
                      </a:r>
                    </a:p>
                  </a:txBody>
                  <a:tcPr marL="44450" marR="44450" marT="0" marB="0"/>
                </a:tc>
              </a:tr>
              <a:tr h="2432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b="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Pago por suscripción con modalidades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b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27,1%</a:t>
                      </a:r>
                    </a:p>
                  </a:txBody>
                  <a:tcPr marL="44450" marR="44450" marT="0" marB="0"/>
                </a:tc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b="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Servicios </a:t>
                      </a:r>
                      <a:r>
                        <a:rPr lang="es-ES" sz="1800" b="0" dirty="0" err="1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Freemium</a:t>
                      </a:r>
                      <a:r>
                        <a:rPr lang="es-ES" sz="1800" b="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800" b="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16,7%</a:t>
                      </a: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13" name="12 Rectángulo"/>
          <p:cNvSpPr/>
          <p:nvPr/>
        </p:nvSpPr>
        <p:spPr>
          <a:xfrm>
            <a:off x="4232456" y="2315295"/>
            <a:ext cx="4371992" cy="64633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s-ES" b="1" dirty="0" smtClean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odelo </a:t>
            </a:r>
            <a:r>
              <a:rPr lang="es-ES" b="1" dirty="0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 prestación de servicios gratuitos 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378516" y="4759416"/>
            <a:ext cx="2571830" cy="92333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odelos 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 ingresos por pago de los servicios 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9304" y="3136331"/>
            <a:ext cx="3028559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Modelos de ingresos</a:t>
            </a:r>
            <a:endParaRPr lang="es-ES" sz="24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9" name="18 Conector angular"/>
          <p:cNvCxnSpPr>
            <a:stCxn id="15" idx="2"/>
            <a:endCxn id="14" idx="0"/>
          </p:cNvCxnSpPr>
          <p:nvPr/>
        </p:nvCxnSpPr>
        <p:spPr>
          <a:xfrm rot="5400000">
            <a:off x="1352964" y="4278796"/>
            <a:ext cx="792088" cy="16915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15" idx="0"/>
            <a:endCxn id="13" idx="0"/>
          </p:cNvCxnSpPr>
          <p:nvPr/>
        </p:nvCxnSpPr>
        <p:spPr>
          <a:xfrm rot="5400000" flipH="1" flipV="1">
            <a:off x="3715500" y="433379"/>
            <a:ext cx="821036" cy="4584868"/>
          </a:xfrm>
          <a:prstGeom prst="bentConnector3">
            <a:avLst>
              <a:gd name="adj1" fmla="val 127843"/>
            </a:avLst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 descr="C:\Users\rvazquem\AppData\Local\Microsoft\Windows\Temporary Internet Files\Content.IE5\9ZJI2MX7\MC90044200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39181"/>
            <a:ext cx="1496684" cy="149668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5" name="4 CuadroTexto"/>
          <p:cNvSpPr txBox="1"/>
          <p:nvPr/>
        </p:nvSpPr>
        <p:spPr>
          <a:xfrm>
            <a:off x="357180" y="886044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Modelos de ingresos </a:t>
            </a:r>
            <a:endParaRPr lang="es-ES" sz="2400" b="1" dirty="0">
              <a:solidFill>
                <a:schemeClr val="accent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824</Words>
  <Application>Microsoft Office PowerPoint</Application>
  <PresentationFormat>Presentación en pantalla (4:3)</PresentationFormat>
  <Paragraphs>169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Vázquez Martínez</dc:creator>
  <cp:lastModifiedBy>Ricardo Vázquez Martínez</cp:lastModifiedBy>
  <cp:revision>52</cp:revision>
  <cp:lastPrinted>2012-06-25T11:05:58Z</cp:lastPrinted>
  <dcterms:created xsi:type="dcterms:W3CDTF">2012-06-22T11:38:02Z</dcterms:created>
  <dcterms:modified xsi:type="dcterms:W3CDTF">2012-07-27T08:42:02Z</dcterms:modified>
</cp:coreProperties>
</file>