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8" r:id="rId10"/>
    <p:sldId id="273" r:id="rId11"/>
    <p:sldId id="274" r:id="rId12"/>
    <p:sldId id="272" r:id="rId13"/>
    <p:sldId id="266" r:id="rId14"/>
    <p:sldId id="267" r:id="rId15"/>
    <p:sldId id="278" r:id="rId16"/>
    <p:sldId id="280" r:id="rId17"/>
    <p:sldId id="269" r:id="rId18"/>
    <p:sldId id="270" r:id="rId19"/>
    <p:sldId id="27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-7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2D5AA-261E-4D0C-A6F0-C8D1767615A3}" type="datetimeFigureOut">
              <a:rPr lang="pt-BR" smtClean="0"/>
              <a:pPr/>
              <a:t>30/03/2017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98254-1B27-4D35-9D7B-47763B1C5D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88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Trabalho </a:t>
            </a:r>
            <a:r>
              <a:rPr lang="pt-BR" dirty="0" smtClean="0"/>
              <a:t>Otimização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Felipe Fontenele, Matheus Gonçalves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20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7488" y="0"/>
            <a:ext cx="7878561" cy="118872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Dados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85196" y="1240971"/>
            <a:ext cx="9783650" cy="4410088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err="1"/>
              <a:t>c</a:t>
            </a:r>
            <a:r>
              <a:rPr lang="pt-BR" sz="3600" dirty="0" err="1" smtClean="0"/>
              <a:t>ost</a:t>
            </a:r>
            <a:r>
              <a:rPr lang="pt-BR" sz="3600" dirty="0" smtClean="0"/>
              <a:t>(l) = custo do analista de acordo com seu nível 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err="1"/>
              <a:t>s</a:t>
            </a:r>
            <a:r>
              <a:rPr lang="pt-BR" sz="3600" dirty="0" err="1" smtClean="0"/>
              <a:t>potcost</a:t>
            </a:r>
            <a:r>
              <a:rPr lang="pt-BR" sz="3600" dirty="0" smtClean="0"/>
              <a:t>(s) = custo para alugar um analista sênior em um turno 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err="1"/>
              <a:t>a</a:t>
            </a:r>
            <a:r>
              <a:rPr lang="pt-BR" sz="3600" dirty="0" err="1" smtClean="0"/>
              <a:t>lert</a:t>
            </a:r>
            <a:r>
              <a:rPr lang="pt-BR" sz="3600" dirty="0" smtClean="0"/>
              <a:t>(</a:t>
            </a:r>
            <a:r>
              <a:rPr lang="pt-BR" sz="3600" dirty="0" err="1" smtClean="0"/>
              <a:t>k,d,s</a:t>
            </a:r>
            <a:r>
              <a:rPr lang="pt-BR" sz="3600" dirty="0" smtClean="0"/>
              <a:t>) = número de alertas de entrada do dia d, no turno s e no cenário k.</a:t>
            </a:r>
            <a:endParaRPr lang="pt-BR" sz="3600" u="sng" dirty="0" smtClean="0"/>
          </a:p>
        </p:txBody>
      </p:sp>
    </p:spTree>
    <p:extLst>
      <p:ext uri="{BB962C8B-B14F-4D97-AF65-F5344CB8AC3E}">
        <p14:creationId xmlns:p14="http://schemas.microsoft.com/office/powerpoint/2010/main" val="34997479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3615" y="158931"/>
            <a:ext cx="7878561" cy="13716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Dados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76635" y="1558604"/>
            <a:ext cx="9783650" cy="4680285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err="1" smtClean="0"/>
              <a:t>prob</a:t>
            </a:r>
            <a:r>
              <a:rPr lang="pt-BR" sz="3600" dirty="0" smtClean="0"/>
              <a:t>(k) </a:t>
            </a:r>
            <a:r>
              <a:rPr lang="pt-BR" sz="3600" dirty="0"/>
              <a:t>= probabilidade do cenário k, no turno s, no dia 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/>
              <a:t>r</a:t>
            </a:r>
            <a:r>
              <a:rPr lang="pt-BR" sz="3600" dirty="0" smtClean="0"/>
              <a:t>ate(l) = número de alertas que um analista l pode atender durante um turno.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smtClean="0"/>
              <a:t>z(</a:t>
            </a:r>
            <a:r>
              <a:rPr lang="pt-BR" sz="3600" dirty="0" err="1" smtClean="0"/>
              <a:t>p,s,d</a:t>
            </a:r>
            <a:r>
              <a:rPr lang="pt-BR" sz="3600" dirty="0" smtClean="0"/>
              <a:t>) = 1 caso o analista esteja trabalhando na programação p, no turno s, e dia d. </a:t>
            </a:r>
            <a:r>
              <a:rPr lang="pt-BR" sz="3600" dirty="0" smtClean="0">
                <a:latin typeface="Adobe Caslon Pro" pitchFamily="18" charset="0"/>
              </a:rPr>
              <a:t>0</a:t>
            </a:r>
            <a:r>
              <a:rPr lang="pt-BR" sz="3600" dirty="0" smtClean="0"/>
              <a:t> caso contrário.</a:t>
            </a:r>
            <a:endParaRPr lang="pt-BR" sz="3600" u="sng" dirty="0" smtClean="0"/>
          </a:p>
        </p:txBody>
      </p:sp>
    </p:spTree>
    <p:extLst>
      <p:ext uri="{BB962C8B-B14F-4D97-AF65-F5344CB8AC3E}">
        <p14:creationId xmlns:p14="http://schemas.microsoft.com/office/powerpoint/2010/main" val="19143771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420" y="0"/>
            <a:ext cx="7878561" cy="13716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Variáveis de Decisão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97726" y="1598483"/>
            <a:ext cx="10250905" cy="4307304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smtClean="0"/>
              <a:t>X(l,p) = número de analistas do nível l trabalhando na programação 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smtClean="0"/>
              <a:t>V(</a:t>
            </a:r>
            <a:r>
              <a:rPr lang="pt-BR" sz="3600" dirty="0" err="1" smtClean="0"/>
              <a:t>k,d,s</a:t>
            </a:r>
            <a:r>
              <a:rPr lang="pt-BR" sz="3600" dirty="0" smtClean="0"/>
              <a:t>) = número máximo de analistas sêniores que podem ser contratados no turno s, no dia d sobre o cenário k.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948199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4792" y="0"/>
            <a:ext cx="7878561" cy="13716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Objetivo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8355" y="1106218"/>
            <a:ext cx="9953897" cy="2707107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/>
              <a:t>O objetivo deste problema é minimizar </a:t>
            </a:r>
            <a:r>
              <a:rPr lang="pt-BR" sz="3600" dirty="0" smtClean="0"/>
              <a:t>os custos da </a:t>
            </a:r>
            <a:r>
              <a:rPr lang="pt-BR" sz="3600" dirty="0"/>
              <a:t>folha de pagamento.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30" y="3592287"/>
            <a:ext cx="9985968" cy="18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856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89" y="158931"/>
            <a:ext cx="7878561" cy="13716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Restrições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0730" y="1782393"/>
            <a:ext cx="9378013" cy="182880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/>
              <a:t>Garantir que o centro de operações </a:t>
            </a:r>
            <a:r>
              <a:rPr lang="pt-BR" sz="3600" dirty="0" smtClean="0"/>
              <a:t>possa resolver  todos </a:t>
            </a:r>
            <a:r>
              <a:rPr lang="pt-BR" sz="3600" dirty="0"/>
              <a:t>os alertas </a:t>
            </a:r>
            <a:r>
              <a:rPr lang="pt-BR" sz="3600" dirty="0" smtClean="0"/>
              <a:t>recebidos no cenário.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5" y="3680059"/>
            <a:ext cx="9863402" cy="93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145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89" y="158931"/>
            <a:ext cx="7878561" cy="13716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Restrições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0730" y="2200404"/>
            <a:ext cx="8302529" cy="182880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/>
              <a:t>Cada turno deve ter um analista sênior para cada três analistas júnior, ou um analista principal para cada seis analistas juniores.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32" y="4476284"/>
            <a:ext cx="9863402" cy="8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083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2301" y="0"/>
            <a:ext cx="7878561" cy="1019543"/>
          </a:xfrm>
        </p:spPr>
        <p:txBody>
          <a:bodyPr>
            <a:normAutofit/>
          </a:bodyPr>
          <a:lstStyle/>
          <a:p>
            <a:r>
              <a:rPr lang="pt-BR" sz="5400" dirty="0" smtClean="0"/>
              <a:t>Restrições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57966" y="1581840"/>
            <a:ext cx="9047599" cy="182880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/>
              <a:t>Assegurar </a:t>
            </a:r>
            <a:r>
              <a:rPr lang="pt-BR" sz="3600" dirty="0" smtClean="0"/>
              <a:t>que há ao menos um analista principal em tempo integral para cada sênior no turno.</a:t>
            </a:r>
            <a:endParaRPr lang="pt-BR" sz="3600" dirty="0"/>
          </a:p>
        </p:txBody>
      </p:sp>
      <p:pic>
        <p:nvPicPr>
          <p:cNvPr id="6" name="Imagem 5" descr="Sem Títul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35" y="3723927"/>
            <a:ext cx="978354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17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0106" y="0"/>
            <a:ext cx="7878561" cy="942702"/>
          </a:xfrm>
        </p:spPr>
        <p:txBody>
          <a:bodyPr>
            <a:normAutofit/>
          </a:bodyPr>
          <a:lstStyle/>
          <a:p>
            <a:r>
              <a:rPr lang="pt-BR" sz="5400" dirty="0" smtClean="0"/>
              <a:t>Restrições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7544" y="1124780"/>
            <a:ext cx="10123714" cy="1840488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/>
              <a:t>Pelo menos, 25% dos analistas deve ser júnior, </a:t>
            </a:r>
            <a:r>
              <a:rPr lang="pt-BR" sz="3600" dirty="0" smtClean="0"/>
              <a:t>25% deve </a:t>
            </a:r>
            <a:r>
              <a:rPr lang="pt-BR" sz="3600" dirty="0"/>
              <a:t>ser analistas seniores, e 20% devem </a:t>
            </a:r>
            <a:r>
              <a:rPr lang="pt-BR" sz="3600" dirty="0" smtClean="0"/>
              <a:t>ser analistas </a:t>
            </a:r>
            <a:r>
              <a:rPr lang="pt-BR" sz="3600" dirty="0"/>
              <a:t>principais</a:t>
            </a:r>
            <a:r>
              <a:rPr lang="pt-BR" sz="3600" dirty="0" smtClean="0"/>
              <a:t>.</a:t>
            </a:r>
          </a:p>
        </p:txBody>
      </p:sp>
      <p:pic>
        <p:nvPicPr>
          <p:cNvPr id="5" name="Imagem 4" descr="restriçõ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07" y="3252652"/>
            <a:ext cx="10079440" cy="22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362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6414" y="0"/>
            <a:ext cx="7878561" cy="13716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Restrições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24385" y="1372974"/>
            <a:ext cx="9705616" cy="2586789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smtClean="0"/>
              <a:t>Garante que as variáveis de decisão X e Y sejam maiores ou iguais a zero.</a:t>
            </a:r>
          </a:p>
        </p:txBody>
      </p:sp>
      <p:pic>
        <p:nvPicPr>
          <p:cNvPr id="5" name="Imagem 4" descr="Sem Títul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59" y="3708385"/>
            <a:ext cx="1003122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4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89" y="158931"/>
            <a:ext cx="7878561" cy="13716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Conclusão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78699" y="2057400"/>
            <a:ext cx="9170038" cy="3561347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smtClean="0"/>
              <a:t>Na implementação desse artigo, obtivemos um alto grau de dificuldade, visto que existia inúmeras variáveis, muitas restrições e esse problema de alocação de pessoas envolvia muitos conceitos.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768365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07742" y="1221977"/>
            <a:ext cx="9193483" cy="46892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4000" dirty="0" smtClean="0">
                <a:latin typeface="+mj-lt"/>
              </a:rPr>
              <a:t>A </a:t>
            </a:r>
            <a:r>
              <a:rPr lang="pt-BR" sz="4000" dirty="0" err="1" smtClean="0">
                <a:latin typeface="+mj-lt"/>
              </a:rPr>
              <a:t>Two-Stage</a:t>
            </a:r>
            <a:r>
              <a:rPr lang="pt-BR" sz="4000" dirty="0" smtClean="0">
                <a:latin typeface="+mj-lt"/>
              </a:rPr>
              <a:t> </a:t>
            </a:r>
            <a:r>
              <a:rPr lang="pt-BR" sz="4000" dirty="0" err="1" smtClean="0">
                <a:latin typeface="+mj-lt"/>
              </a:rPr>
              <a:t>Stochastic</a:t>
            </a:r>
            <a:r>
              <a:rPr lang="pt-BR" sz="4000" dirty="0" smtClean="0">
                <a:latin typeface="+mj-lt"/>
              </a:rPr>
              <a:t> Shift </a:t>
            </a:r>
            <a:r>
              <a:rPr lang="pt-BR" sz="4000" dirty="0" err="1" smtClean="0">
                <a:latin typeface="+mj-lt"/>
              </a:rPr>
              <a:t>Scheduling</a:t>
            </a:r>
            <a:r>
              <a:rPr lang="pt-BR" sz="4000" dirty="0" smtClean="0">
                <a:latin typeface="+mj-lt"/>
              </a:rPr>
              <a:t> </a:t>
            </a:r>
            <a:r>
              <a:rPr lang="pt-BR" sz="4000" dirty="0" err="1" smtClean="0">
                <a:latin typeface="+mj-lt"/>
              </a:rPr>
              <a:t>Model</a:t>
            </a:r>
            <a:r>
              <a:rPr lang="pt-BR" sz="4000" dirty="0" smtClean="0">
                <a:latin typeface="+mj-lt"/>
              </a:rPr>
              <a:t> for </a:t>
            </a:r>
            <a:r>
              <a:rPr lang="pt-BR" sz="4000" dirty="0" err="1" smtClean="0">
                <a:latin typeface="+mj-lt"/>
              </a:rPr>
              <a:t>Cybersecurity</a:t>
            </a:r>
            <a:r>
              <a:rPr lang="pt-BR" sz="4000" dirty="0" smtClean="0">
                <a:latin typeface="+mj-lt"/>
              </a:rPr>
              <a:t> </a:t>
            </a:r>
            <a:r>
              <a:rPr lang="pt-BR" sz="4000" dirty="0" err="1" smtClean="0">
                <a:latin typeface="+mj-lt"/>
              </a:rPr>
              <a:t>Workforce</a:t>
            </a:r>
            <a:r>
              <a:rPr lang="pt-BR" sz="4000" dirty="0" smtClean="0">
                <a:latin typeface="+mj-lt"/>
              </a:rPr>
              <a:t> </a:t>
            </a:r>
            <a:r>
              <a:rPr lang="pt-BR" sz="4000" dirty="0" err="1" smtClean="0">
                <a:latin typeface="+mj-lt"/>
              </a:rPr>
              <a:t>Optimization</a:t>
            </a:r>
            <a:r>
              <a:rPr lang="pt-BR" sz="4000" dirty="0" smtClean="0">
                <a:latin typeface="+mj-lt"/>
              </a:rPr>
              <a:t> </a:t>
            </a:r>
            <a:r>
              <a:rPr lang="pt-BR" sz="4000" dirty="0" err="1" smtClean="0">
                <a:latin typeface="+mj-lt"/>
              </a:rPr>
              <a:t>with</a:t>
            </a:r>
            <a:r>
              <a:rPr lang="pt-BR" sz="4000" dirty="0" smtClean="0">
                <a:latin typeface="+mj-lt"/>
              </a:rPr>
              <a:t> </a:t>
            </a:r>
            <a:r>
              <a:rPr lang="pt-BR" sz="4000" dirty="0" err="1" smtClean="0">
                <a:latin typeface="+mj-lt"/>
              </a:rPr>
              <a:t>on</a:t>
            </a:r>
            <a:r>
              <a:rPr lang="pt-BR" sz="4000" dirty="0" smtClean="0">
                <a:latin typeface="+mj-lt"/>
              </a:rPr>
              <a:t> </a:t>
            </a:r>
            <a:r>
              <a:rPr lang="pt-BR" sz="4000" dirty="0" err="1" smtClean="0">
                <a:latin typeface="+mj-lt"/>
              </a:rPr>
              <a:t>Call</a:t>
            </a:r>
            <a:r>
              <a:rPr lang="pt-BR" sz="4000" dirty="0" smtClean="0">
                <a:latin typeface="+mj-lt"/>
              </a:rPr>
              <a:t> </a:t>
            </a:r>
            <a:r>
              <a:rPr lang="pt-BR" sz="4000" dirty="0" err="1" smtClean="0">
                <a:latin typeface="+mj-lt"/>
              </a:rPr>
              <a:t>Options</a:t>
            </a:r>
            <a:endParaRPr lang="pt-BR" sz="4000" dirty="0" smtClean="0"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pt-BR" sz="4000" b="1" dirty="0" smtClean="0">
                <a:latin typeface="+mj-lt"/>
              </a:rPr>
              <a:t>Autores:</a:t>
            </a:r>
            <a:r>
              <a:rPr lang="pt-BR" sz="4000" dirty="0" smtClean="0">
                <a:latin typeface="+mj-lt"/>
              </a:rPr>
              <a:t> Doug </a:t>
            </a:r>
            <a:r>
              <a:rPr lang="pt-BR" sz="4000" dirty="0" err="1" smtClean="0">
                <a:latin typeface="+mj-lt"/>
              </a:rPr>
              <a:t>Altner</a:t>
            </a:r>
            <a:r>
              <a:rPr lang="pt-BR" sz="4000" dirty="0" smtClean="0">
                <a:latin typeface="+mj-lt"/>
              </a:rPr>
              <a:t>, </a:t>
            </a:r>
            <a:r>
              <a:rPr lang="pt-BR" sz="4000" dirty="0" err="1" smtClean="0">
                <a:latin typeface="+mj-lt"/>
              </a:rPr>
              <a:t>Les</a:t>
            </a:r>
            <a:r>
              <a:rPr lang="pt-BR" sz="4000" dirty="0" smtClean="0">
                <a:latin typeface="+mj-lt"/>
              </a:rPr>
              <a:t> Servi</a:t>
            </a:r>
          </a:p>
        </p:txBody>
      </p:sp>
    </p:spTree>
    <p:extLst>
      <p:ext uri="{BB962C8B-B14F-4D97-AF65-F5344CB8AC3E}">
        <p14:creationId xmlns:p14="http://schemas.microsoft.com/office/powerpoint/2010/main" val="30568803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6860" y="2209799"/>
            <a:ext cx="8719367" cy="1371600"/>
          </a:xfrm>
        </p:spPr>
        <p:txBody>
          <a:bodyPr>
            <a:noAutofit/>
          </a:bodyPr>
          <a:lstStyle/>
          <a:p>
            <a:r>
              <a:rPr lang="pt-PT" sz="6000" dirty="0" smtClean="0"/>
              <a:t>Obrigado pela Atenção !</a:t>
            </a:r>
            <a:endParaRPr lang="pt-PT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89" y="158931"/>
            <a:ext cx="7878561" cy="13716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Descrição Problema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0730" y="2549318"/>
            <a:ext cx="8640649" cy="3634914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smtClean="0"/>
              <a:t>Alocação de pessoas em um centro de operações de segurança cibernética.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/>
              <a:t>Estamos interessados na identificação de um plano ideal para um período de pagamento único, que é de duas semanas ou quatorze dias. </a:t>
            </a:r>
          </a:p>
          <a:p>
            <a:pPr algn="just"/>
            <a:endParaRPr lang="pt-BR" sz="3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3329952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89" y="158931"/>
            <a:ext cx="7878561" cy="13716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Descrição Problema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02760" y="1576137"/>
            <a:ext cx="9771619" cy="4174958"/>
          </a:xfrm>
        </p:spPr>
        <p:txBody>
          <a:bodyPr>
            <a:noAutofit/>
          </a:bodyPr>
          <a:lstStyle/>
          <a:p>
            <a:pPr algn="l"/>
            <a:r>
              <a:rPr lang="pt-BR" sz="4000" dirty="0"/>
              <a:t>Cada dia contém três possíveis </a:t>
            </a:r>
            <a:r>
              <a:rPr lang="pt-BR" sz="4000" dirty="0" smtClean="0"/>
              <a:t>turnos(shift):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4000" dirty="0" smtClean="0"/>
              <a:t>00:00h às 08:00h (turno madrugada)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4000" dirty="0" smtClean="0"/>
              <a:t>08:00h às 16:00h (turno diurno)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4000" dirty="0" smtClean="0"/>
              <a:t>16:00h às 00:00h (turno noturno)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403242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89" y="158931"/>
            <a:ext cx="7878561" cy="13716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Descrição Problema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02762" y="2168434"/>
            <a:ext cx="8302529" cy="312202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3600" dirty="0" smtClean="0"/>
              <a:t>Assumimos que o volume de alertas  de entrada varia de acordo com dia e hora.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3600" dirty="0" smtClean="0"/>
              <a:t>Existem três </a:t>
            </a:r>
            <a:r>
              <a:rPr lang="pt-BR" sz="3600" dirty="0"/>
              <a:t>níveis de </a:t>
            </a:r>
            <a:r>
              <a:rPr lang="pt-BR" sz="3600" dirty="0" smtClean="0"/>
              <a:t>experiência </a:t>
            </a:r>
            <a:r>
              <a:rPr lang="pt-BR" sz="3600" dirty="0"/>
              <a:t>dos </a:t>
            </a:r>
            <a:r>
              <a:rPr lang="pt-BR" sz="3600" dirty="0" smtClean="0"/>
              <a:t>analistas: </a:t>
            </a:r>
            <a:r>
              <a:rPr lang="pt-BR" sz="3600" dirty="0"/>
              <a:t>júnior, sênior e principal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79348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89" y="158931"/>
            <a:ext cx="7878561" cy="13716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Descrição Problema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02762" y="3030583"/>
            <a:ext cx="8302529" cy="182880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smtClean="0"/>
              <a:t>Em geral, os analistas mais experientes trabalham menos tempo do que os analistas mais jovens, mas também são mais caros.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smtClean="0"/>
              <a:t>Há restrições para garantir uma certa mistura de cada nível de experiência.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75814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89" y="158931"/>
            <a:ext cx="7878561" cy="13716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Descrição Problema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20328" y="2259874"/>
            <a:ext cx="8302529" cy="2299063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/>
              <a:t>O número e a mistura de analistas, assim como </a:t>
            </a:r>
            <a:r>
              <a:rPr lang="pt-BR" sz="3600" dirty="0" smtClean="0"/>
              <a:t>seus horários </a:t>
            </a:r>
            <a:r>
              <a:rPr lang="pt-BR" sz="3600" dirty="0"/>
              <a:t>de turnos especiais deve ser decidido </a:t>
            </a:r>
            <a:r>
              <a:rPr lang="pt-BR" sz="3600" dirty="0" smtClean="0"/>
              <a:t>antes do </a:t>
            </a:r>
            <a:r>
              <a:rPr lang="pt-BR" sz="3600" dirty="0"/>
              <a:t>volume de alertas </a:t>
            </a:r>
            <a:r>
              <a:rPr lang="pt-BR" sz="3600" dirty="0" smtClean="0"/>
              <a:t> </a:t>
            </a:r>
            <a:r>
              <a:rPr lang="pt-BR" sz="3600" dirty="0"/>
              <a:t>ser conhecido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893827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89" y="158931"/>
            <a:ext cx="7878561" cy="13716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Descrição Problema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32857" y="2024743"/>
            <a:ext cx="9183189" cy="224681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smtClean="0"/>
              <a:t>A </a:t>
            </a:r>
            <a:r>
              <a:rPr lang="pt-BR" sz="3600" dirty="0"/>
              <a:t>distribuição deve conter variância suficiente </a:t>
            </a:r>
            <a:r>
              <a:rPr lang="pt-BR" sz="3600" dirty="0" smtClean="0"/>
              <a:t>para refletir </a:t>
            </a:r>
            <a:r>
              <a:rPr lang="pt-BR" sz="3600" dirty="0"/>
              <a:t>a realidade de que o volume de alertas </a:t>
            </a:r>
            <a:r>
              <a:rPr lang="pt-BR" sz="3600" dirty="0" smtClean="0"/>
              <a:t>de entrada </a:t>
            </a:r>
            <a:r>
              <a:rPr lang="pt-BR" sz="3600" dirty="0"/>
              <a:t>é desconhecida e difícil de prever.</a:t>
            </a:r>
          </a:p>
        </p:txBody>
      </p:sp>
    </p:spTree>
    <p:extLst>
      <p:ext uri="{BB962C8B-B14F-4D97-AF65-F5344CB8AC3E}">
        <p14:creationId xmlns:p14="http://schemas.microsoft.com/office/powerpoint/2010/main" val="2281149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89" y="158931"/>
            <a:ext cx="7878561" cy="13716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Conjuntos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02761" y="1780673"/>
            <a:ext cx="9783650" cy="4403558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smtClean="0"/>
              <a:t>D = número de dias no período de 02 semanas.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smtClean="0"/>
              <a:t>S = turnos possíveis em um dia(noite, dia e madrugada).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smtClean="0"/>
              <a:t>L = nível dos analistas ( júnior, sênior e principal).</a:t>
            </a:r>
            <a:endParaRPr lang="pt-BR" sz="3600" u="sng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smtClean="0"/>
              <a:t>P = horas que o analista trabalha no período.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600" dirty="0" smtClean="0"/>
              <a:t>K(D,S) = possíveis cenários do turno s no dia 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514032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6370</TotalTime>
  <Words>578</Words>
  <Application>Microsoft Office PowerPoint</Application>
  <PresentationFormat>Personalizar</PresentationFormat>
  <Paragraphs>54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Paralaxe</vt:lpstr>
      <vt:lpstr>Trabalho Otimização</vt:lpstr>
      <vt:lpstr>Apresentação do PowerPoint</vt:lpstr>
      <vt:lpstr>Descrição Problema</vt:lpstr>
      <vt:lpstr>Descrição Problema</vt:lpstr>
      <vt:lpstr>Descrição Problema</vt:lpstr>
      <vt:lpstr>Descrição Problema</vt:lpstr>
      <vt:lpstr>Descrição Problema</vt:lpstr>
      <vt:lpstr>Descrição Problema</vt:lpstr>
      <vt:lpstr>Conjuntos</vt:lpstr>
      <vt:lpstr>Dados</vt:lpstr>
      <vt:lpstr>Dados</vt:lpstr>
      <vt:lpstr>Variáveis de Decisão</vt:lpstr>
      <vt:lpstr>Objetivo</vt:lpstr>
      <vt:lpstr>Restrições</vt:lpstr>
      <vt:lpstr>Restrições</vt:lpstr>
      <vt:lpstr>Restrições</vt:lpstr>
      <vt:lpstr>Restrições</vt:lpstr>
      <vt:lpstr>Restrições</vt:lpstr>
      <vt:lpstr>Conclusão</vt:lpstr>
      <vt:lpstr>Obrigado pela Atenção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Otimização</dc:title>
  <dc:creator>Felipe Fontenele</dc:creator>
  <cp:lastModifiedBy>Felipe Fontenele</cp:lastModifiedBy>
  <cp:revision>88</cp:revision>
  <dcterms:created xsi:type="dcterms:W3CDTF">2015-10-15T18:14:57Z</dcterms:created>
  <dcterms:modified xsi:type="dcterms:W3CDTF">2017-03-30T14:23:25Z</dcterms:modified>
</cp:coreProperties>
</file>