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6" r:id="rId2"/>
    <p:sldId id="287" r:id="rId3"/>
    <p:sldId id="288" r:id="rId4"/>
    <p:sldId id="289" r:id="rId5"/>
    <p:sldId id="297" r:id="rId6"/>
    <p:sldId id="256" r:id="rId7"/>
    <p:sldId id="266" r:id="rId8"/>
    <p:sldId id="264" r:id="rId9"/>
    <p:sldId id="275" r:id="rId10"/>
    <p:sldId id="267" r:id="rId11"/>
    <p:sldId id="271" r:id="rId12"/>
    <p:sldId id="310" r:id="rId13"/>
    <p:sldId id="272" r:id="rId14"/>
    <p:sldId id="274" r:id="rId15"/>
    <p:sldId id="273" r:id="rId16"/>
    <p:sldId id="307" r:id="rId17"/>
    <p:sldId id="276" r:id="rId18"/>
    <p:sldId id="277" r:id="rId19"/>
    <p:sldId id="278" r:id="rId20"/>
    <p:sldId id="279" r:id="rId21"/>
    <p:sldId id="280" r:id="rId22"/>
    <p:sldId id="281" r:id="rId23"/>
    <p:sldId id="282" r:id="rId24"/>
    <p:sldId id="283" r:id="rId25"/>
    <p:sldId id="284" r:id="rId26"/>
    <p:sldId id="285" r:id="rId27"/>
    <p:sldId id="322" r:id="rId28"/>
    <p:sldId id="323" r:id="rId29"/>
    <p:sldId id="324" r:id="rId30"/>
    <p:sldId id="296" r:id="rId31"/>
    <p:sldId id="304" r:id="rId32"/>
    <p:sldId id="303" r:id="rId33"/>
    <p:sldId id="305" r:id="rId34"/>
    <p:sldId id="306" r:id="rId35"/>
    <p:sldId id="308" r:id="rId36"/>
    <p:sldId id="301" r:id="rId37"/>
    <p:sldId id="298" r:id="rId38"/>
    <p:sldId id="299" r:id="rId39"/>
    <p:sldId id="300" r:id="rId40"/>
    <p:sldId id="302" r:id="rId41"/>
    <p:sldId id="290" r:id="rId42"/>
    <p:sldId id="309" r:id="rId43"/>
    <p:sldId id="291" r:id="rId44"/>
    <p:sldId id="292" r:id="rId45"/>
    <p:sldId id="293" r:id="rId46"/>
    <p:sldId id="295" r:id="rId47"/>
    <p:sldId id="320" r:id="rId48"/>
    <p:sldId id="311" r:id="rId49"/>
    <p:sldId id="312" r:id="rId50"/>
    <p:sldId id="313" r:id="rId51"/>
    <p:sldId id="314" r:id="rId52"/>
    <p:sldId id="315" r:id="rId53"/>
    <p:sldId id="316" r:id="rId54"/>
    <p:sldId id="321" r:id="rId55"/>
    <p:sldId id="31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hasCustomPrompt="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C86D2AC-B5FA-42AC-899A-AD095D0D82BF}" type="datetimeFigureOut">
              <a:rPr lang="pt-BR" smtClean="0"/>
              <a:t>03/08/2016</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B8084AA2-00F4-4468-BA62-A4087E202887}"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hasCustomPrompt="1"/>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AC86D2AC-B5FA-42AC-899A-AD095D0D82BF}" type="datetimeFigureOut">
              <a:rPr lang="pt-BR" smtClean="0"/>
              <a:t>03/08/2016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hasCustomPrompt="1"/>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AC86D2AC-B5FA-42AC-899A-AD095D0D82BF}" type="datetimeFigureOut">
              <a:rPr lang="pt-BR" smtClean="0"/>
              <a:t>03/08/2016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hasCustomPrompt="1"/>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hasCustomPrompt="1"/>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AC86D2AC-B5FA-42AC-899A-AD095D0D82BF}" type="datetimeFigureOut">
              <a:rPr lang="pt-BR" smtClean="0"/>
              <a:t>03/08/2016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084AA2-00F4-4468-BA62-A4087E202887}"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hasCustomPrompt="1"/>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AC86D2AC-B5FA-42AC-899A-AD095D0D82BF}" type="datetimeFigureOut">
              <a:rPr lang="pt-BR" smtClean="0"/>
              <a:t>03/08/2016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hasCustomPrompt="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hasCustomPrompt="1"/>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hasCustomPrompt="1"/>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hasCustomPrompt="1"/>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hasCustomPrompt="1"/>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hasCustomPrompt="1"/>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AC86D2AC-B5FA-42AC-899A-AD095D0D82BF}" type="datetimeFigureOut">
              <a:rPr lang="pt-BR" smtClean="0"/>
              <a:t>03/08/2016</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hasCustomPrompt="1"/>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hasCustomPrompt="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hasCustomPrompt="1"/>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hasCustomPrompt="1"/>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hasCustomPrompt="1"/>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hasCustomPrompt="1"/>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hasCustomPrompt="1"/>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AC86D2AC-B5FA-42AC-899A-AD095D0D82BF}" type="datetimeFigureOut">
              <a:rPr lang="pt-BR" smtClean="0"/>
              <a:t>03/08/2016</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86D2AC-B5FA-42AC-899A-AD095D0D82BF}" type="datetimeFigureOut">
              <a:rPr lang="pt-BR" smtClean="0"/>
              <a:t>03/08/2016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hasCustomPrompt="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86D2AC-B5FA-42AC-899A-AD095D0D82BF}" type="datetimeFigureOut">
              <a:rPr lang="pt-BR" smtClean="0"/>
              <a:t>03/08/2016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idx="1" hasCustomPrompt="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86D2AC-B5FA-42AC-899A-AD095D0D82BF}" type="datetimeFigureOut">
              <a:rPr lang="pt-BR" smtClean="0"/>
              <a:t>03/08/2016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hasCustomPrompt="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C86D2AC-B5FA-42AC-899A-AD095D0D82BF}" type="datetimeFigureOut">
              <a:rPr lang="pt-BR" smtClean="0"/>
              <a:t>03/08/2016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sz="half" idx="1" hasCustomPrompt="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hasCustomPrompt="1"/>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C86D2AC-B5FA-42AC-899A-AD095D0D82BF}" type="datetimeFigureOut">
              <a:rPr lang="pt-BR" smtClean="0"/>
              <a:t>03/08/2016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hasCustomPrompt="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hasCustomPrompt="1"/>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hasCustomPrompt="1"/>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hasCustomPrompt="1"/>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C86D2AC-B5FA-42AC-899A-AD095D0D82BF}" type="datetimeFigureOut">
              <a:rPr lang="pt-BR" smtClean="0"/>
              <a:t>03/08/2016</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C86D2AC-B5FA-42AC-899A-AD095D0D82BF}" type="datetimeFigureOut">
              <a:rPr lang="pt-BR" smtClean="0"/>
              <a:t>03/08/2016</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6D2AC-B5FA-42AC-899A-AD095D0D82BF}" type="datetimeFigureOut">
              <a:rPr lang="pt-BR" smtClean="0"/>
              <a:t>03/08/2016</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hasCustomPrompt="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hasCustomPrompt="1"/>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AC86D2AC-B5FA-42AC-899A-AD095D0D82BF}" type="datetimeFigureOut">
              <a:rPr lang="pt-BR" smtClean="0"/>
              <a:t>03/08/2016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hasCustomPrompt="1"/>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AC86D2AC-B5FA-42AC-899A-AD095D0D82BF}" type="datetimeFigureOut">
              <a:rPr lang="pt-BR" smtClean="0"/>
              <a:t>03/08/2016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084AA2-00F4-4468-BA62-A4087E202887}"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86D2AC-B5FA-42AC-899A-AD095D0D82BF}" type="datetimeFigureOut">
              <a:rPr lang="pt-BR" smtClean="0"/>
              <a:t>03/08/2016</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084AA2-00F4-4468-BA62-A4087E202887}"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r"/>
            <a:r>
              <a:rPr lang="pt-BR" dirty="0"/>
              <a:t>Pesquisa Digital (árvores TRIE e PATRICIA)</a:t>
            </a:r>
          </a:p>
        </p:txBody>
      </p:sp>
      <p:sp>
        <p:nvSpPr>
          <p:cNvPr id="3" name="Subtítulo 2"/>
          <p:cNvSpPr>
            <a:spLocks noGrp="1"/>
          </p:cNvSpPr>
          <p:nvPr>
            <p:ph type="subTitle" idx="1"/>
          </p:nvPr>
        </p:nvSpPr>
        <p:spPr/>
        <p:txBody>
          <a:bodyPr>
            <a:normAutofit/>
          </a:bodyPr>
          <a:lstStyle/>
          <a:p>
            <a:pPr algn="r"/>
            <a:r>
              <a:rPr lang="pt-BR" sz="2800" dirty="0"/>
              <a:t>Grupo: Felipe </a:t>
            </a:r>
            <a:r>
              <a:rPr lang="pt-BR" sz="2800" dirty="0" err="1"/>
              <a:t>fontenele</a:t>
            </a:r>
            <a:r>
              <a:rPr lang="pt-BR" sz="2800" dirty="0"/>
              <a:t>, Gilmar serafim, </a:t>
            </a:r>
            <a:r>
              <a:rPr lang="pt-BR" sz="2800" dirty="0" err="1"/>
              <a:t>joão</a:t>
            </a:r>
            <a:r>
              <a:rPr lang="pt-BR" sz="2800" dirty="0"/>
              <a:t> tupinambá, </a:t>
            </a:r>
            <a:r>
              <a:rPr lang="pt-BR" sz="2800" dirty="0" err="1"/>
              <a:t>Jordi</a:t>
            </a:r>
            <a:r>
              <a:rPr lang="pt-BR" sz="2800" dirty="0"/>
              <a:t> </a:t>
            </a:r>
            <a:r>
              <a:rPr lang="pt-BR" sz="2800" dirty="0" err="1"/>
              <a:t>alves</a:t>
            </a:r>
            <a:r>
              <a:rPr lang="pt-BR" sz="2800" dirty="0"/>
              <a:t>, </a:t>
            </a:r>
            <a:r>
              <a:rPr lang="pt-BR" sz="2800" dirty="0" err="1"/>
              <a:t>mateus</a:t>
            </a:r>
            <a:r>
              <a:rPr lang="pt-BR" sz="2800" dirty="0"/>
              <a:t> </a:t>
            </a:r>
            <a:r>
              <a:rPr lang="pt-BR" sz="2800" dirty="0" err="1"/>
              <a:t>lana</a:t>
            </a:r>
            <a:r>
              <a:rPr lang="pt-BR" sz="2800" dirty="0"/>
              <a:t>, Matheus Gonçalves, Thiago Santana E </a:t>
            </a:r>
            <a:r>
              <a:rPr lang="pt-BR" sz="2800" dirty="0" err="1"/>
              <a:t>vinicius</a:t>
            </a:r>
            <a:r>
              <a:rPr lang="pt-BR" sz="2800" dirty="0"/>
              <a:t> </a:t>
            </a:r>
            <a:r>
              <a:rPr lang="pt-BR" sz="2800" dirty="0" err="1"/>
              <a:t>souza</a:t>
            </a:r>
            <a:endParaRPr lang="pt-BR" sz="2800" dirty="0"/>
          </a:p>
        </p:txBody>
      </p:sp>
    </p:spTree>
    <p:extLst>
      <p:ext uri="{BB962C8B-B14F-4D97-AF65-F5344CB8AC3E}">
        <p14:creationId xmlns:p14="http://schemas.microsoft.com/office/powerpoint/2010/main" val="20501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16-08-02 21-32-26"/>
          <p:cNvPicPr>
            <a:picLocks noGrp="1" noChangeAspect="1"/>
          </p:cNvPicPr>
          <p:nvPr>
            <p:ph idx="1"/>
          </p:nvPr>
        </p:nvPicPr>
        <p:blipFill>
          <a:blip r:embed="rId2"/>
          <a:stretch>
            <a:fillRect/>
          </a:stretch>
        </p:blipFill>
        <p:spPr>
          <a:xfrm>
            <a:off x="950847" y="1318046"/>
            <a:ext cx="10393014" cy="509949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itle 1"/>
          <p:cNvSpPr>
            <a:spLocks noGrp="1"/>
          </p:cNvSpPr>
          <p:nvPr>
            <p:ph type="title"/>
          </p:nvPr>
        </p:nvSpPr>
        <p:spPr>
          <a:xfrm>
            <a:off x="1043611" y="0"/>
            <a:ext cx="9905998" cy="1478570"/>
          </a:xfrm>
        </p:spPr>
        <p:txBody>
          <a:bodyPr>
            <a:normAutofit/>
          </a:bodyPr>
          <a:lstStyle/>
          <a:p>
            <a:r>
              <a:rPr lang="x-none" altLang="pt-BR" dirty="0"/>
              <a:t>áRvore trie</a:t>
            </a:r>
            <a:r>
              <a:rPr lang="pt-BR" altLang="pt-BR" dirty="0"/>
              <a:t> (R-</a:t>
            </a:r>
            <a:r>
              <a:rPr lang="pt-BR" altLang="pt-BR" dirty="0" err="1"/>
              <a:t>way</a:t>
            </a:r>
            <a:r>
              <a:rPr lang="pt-BR" altLang="pt-BR" dirty="0"/>
              <a:t>) </a:t>
            </a:r>
            <a:r>
              <a:rPr lang="x-none" altLang="pt-BR" dirty="0">
                <a:sym typeface="+mn-ea"/>
              </a:rPr>
              <a:t>- </a:t>
            </a:r>
            <a:r>
              <a:rPr lang="pt-BR" altLang="pt-BR" dirty="0">
                <a:sym typeface="+mn-ea"/>
              </a:rPr>
              <a:t>exemplo</a:t>
            </a:r>
            <a:endParaRPr lang="pt-BR"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097" y="0"/>
            <a:ext cx="9905998" cy="1478570"/>
          </a:xfrm>
        </p:spPr>
        <p:txBody>
          <a:bodyPr/>
          <a:lstStyle/>
          <a:p>
            <a:r>
              <a:rPr lang="x-none" altLang="pt-BR" dirty="0">
                <a:sym typeface="+mn-ea"/>
              </a:rPr>
              <a:t>áRvore trie (R-way) - pesquisa</a:t>
            </a:r>
            <a:endParaRPr lang="pt-BR" altLang="en-US" dirty="0"/>
          </a:p>
        </p:txBody>
      </p:sp>
      <p:sp>
        <p:nvSpPr>
          <p:cNvPr id="3" name="Content Placeholder 2"/>
          <p:cNvSpPr>
            <a:spLocks noGrp="1"/>
          </p:cNvSpPr>
          <p:nvPr>
            <p:ph idx="1"/>
          </p:nvPr>
        </p:nvSpPr>
        <p:spPr>
          <a:xfrm>
            <a:off x="1141097" y="1051505"/>
            <a:ext cx="9906000" cy="5534825"/>
          </a:xfrm>
        </p:spPr>
        <p:txBody>
          <a:bodyPr>
            <a:noAutofit/>
          </a:bodyPr>
          <a:lstStyle/>
          <a:p>
            <a:r>
              <a:rPr lang="pt-BR" altLang="en-US" dirty="0"/>
              <a:t>PASSOS: </a:t>
            </a:r>
          </a:p>
          <a:p>
            <a:pPr marL="0" indent="0">
              <a:buNone/>
            </a:pPr>
            <a:r>
              <a:rPr lang="pt-BR" altLang="en-US" dirty="0"/>
              <a:t>1- Busca no nível superior o nó que confere com o primeiro caractere (corrente) da chave</a:t>
            </a:r>
            <a:r>
              <a:rPr lang="x-none" altLang="pt-BR" dirty="0"/>
              <a:t>.</a:t>
            </a:r>
            <a:endParaRPr lang="pt-BR" altLang="pt-BR" dirty="0"/>
          </a:p>
          <a:p>
            <a:pPr marL="0" indent="0">
              <a:buNone/>
            </a:pPr>
            <a:r>
              <a:rPr lang="pt-BR" altLang="en-US" dirty="0"/>
              <a:t>2- Se nenhum nó confere, retorna FALSO</a:t>
            </a:r>
            <a:r>
              <a:rPr lang="x-none" altLang="pt-BR" dirty="0"/>
              <a:t>.</a:t>
            </a:r>
          </a:p>
          <a:p>
            <a:pPr marL="0" indent="0">
              <a:buNone/>
            </a:pPr>
            <a:r>
              <a:rPr lang="x-none" altLang="pt-BR" dirty="0"/>
              <a:t>	</a:t>
            </a:r>
            <a:r>
              <a:rPr lang="pt-BR" altLang="en-US" b="1" dirty="0"/>
              <a:t>Senão</a:t>
            </a:r>
          </a:p>
          <a:p>
            <a:pPr marL="0" indent="0">
              <a:buNone/>
            </a:pPr>
            <a:r>
              <a:rPr lang="pt-BR" altLang="en-US" dirty="0"/>
              <a:t>3- Se o caractere que confere é \0</a:t>
            </a:r>
            <a:r>
              <a:rPr lang="x-none" altLang="pt-BR" dirty="0"/>
              <a:t>, </a:t>
            </a:r>
            <a:r>
              <a:rPr lang="pt-BR" altLang="pt-BR" dirty="0"/>
              <a:t>r</a:t>
            </a:r>
            <a:r>
              <a:rPr lang="pt-BR" altLang="en-US" dirty="0"/>
              <a:t>etorna-se Verdadeiro</a:t>
            </a:r>
          </a:p>
          <a:p>
            <a:pPr marL="0" indent="0">
              <a:buNone/>
            </a:pPr>
            <a:r>
              <a:rPr lang="x-none" altLang="pt-BR" dirty="0"/>
              <a:t>	</a:t>
            </a:r>
            <a:r>
              <a:rPr lang="pt-BR" altLang="en-US" b="1" dirty="0"/>
              <a:t>Senão</a:t>
            </a:r>
          </a:p>
          <a:p>
            <a:pPr marL="0" indent="0">
              <a:buNone/>
            </a:pPr>
            <a:r>
              <a:rPr lang="pt-BR" altLang="en-US" dirty="0"/>
              <a:t>4- Move para a </a:t>
            </a:r>
            <a:r>
              <a:rPr lang="pt-BR" altLang="en-US" dirty="0" err="1"/>
              <a:t>subTRIE</a:t>
            </a:r>
            <a:r>
              <a:rPr lang="pt-BR" altLang="en-US" dirty="0"/>
              <a:t> que confere com esse caractere</a:t>
            </a:r>
            <a:r>
              <a:rPr lang="x-none" altLang="pt-BR" dirty="0"/>
              <a:t>.</a:t>
            </a:r>
            <a:endParaRPr lang="pt-BR" altLang="pt-BR" dirty="0"/>
          </a:p>
          <a:p>
            <a:pPr marL="0" indent="0">
              <a:buNone/>
            </a:pPr>
            <a:r>
              <a:rPr lang="pt-BR" altLang="en-US" dirty="0"/>
              <a:t>5- Avança para o próximo caractere na chave</a:t>
            </a:r>
          </a:p>
          <a:p>
            <a:pPr marL="0" indent="0">
              <a:buNone/>
            </a:pPr>
            <a:r>
              <a:rPr lang="pt-BR" altLang="en-US" dirty="0"/>
              <a:t>6- Volta para passo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0011" y="0"/>
            <a:ext cx="9905998" cy="1478570"/>
          </a:xfrm>
        </p:spPr>
        <p:txBody>
          <a:bodyPr/>
          <a:lstStyle/>
          <a:p>
            <a:r>
              <a:rPr lang="x-none" altLang="pt-BR" dirty="0">
                <a:sym typeface="+mn-ea"/>
              </a:rPr>
              <a:t>áRvore trie (R-way) - pesquisa</a:t>
            </a:r>
            <a:endParaRPr lang="pt-BR" dirty="0"/>
          </a:p>
        </p:txBody>
      </p:sp>
      <p:pic>
        <p:nvPicPr>
          <p:cNvPr id="4" name="Content Placeholder 3" descr="Screenshot from 2016-08-02 21-47-04"/>
          <p:cNvPicPr>
            <a:picLocks noGrp="1" noChangeAspect="1"/>
          </p:cNvPicPr>
          <p:nvPr>
            <p:ph idx="1"/>
          </p:nvPr>
        </p:nvPicPr>
        <p:blipFill>
          <a:blip r:embed="rId2"/>
          <a:stretch>
            <a:fillRect/>
          </a:stretch>
        </p:blipFill>
        <p:spPr>
          <a:xfrm>
            <a:off x="1630542" y="1172678"/>
            <a:ext cx="8904935" cy="53820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160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097" y="101684"/>
            <a:ext cx="9905998" cy="1478570"/>
          </a:xfrm>
        </p:spPr>
        <p:txBody>
          <a:bodyPr/>
          <a:lstStyle/>
          <a:p>
            <a:r>
              <a:rPr lang="x-none" altLang="pt-BR" dirty="0">
                <a:sym typeface="+mn-ea"/>
              </a:rPr>
              <a:t>áRvore trie (R-way) - inserção</a:t>
            </a:r>
            <a:endParaRPr lang="pt-BR" altLang="en-US" dirty="0"/>
          </a:p>
        </p:txBody>
      </p:sp>
      <p:sp>
        <p:nvSpPr>
          <p:cNvPr id="3" name="Content Placeholder 2"/>
          <p:cNvSpPr>
            <a:spLocks noGrp="1"/>
          </p:cNvSpPr>
          <p:nvPr>
            <p:ph idx="1"/>
          </p:nvPr>
        </p:nvSpPr>
        <p:spPr>
          <a:xfrm>
            <a:off x="1141095" y="1798955"/>
            <a:ext cx="9906000" cy="4566285"/>
          </a:xfrm>
        </p:spPr>
        <p:txBody>
          <a:bodyPr>
            <a:noAutofit/>
          </a:bodyPr>
          <a:lstStyle/>
          <a:p>
            <a:r>
              <a:rPr lang="pt-BR" altLang="en-US" sz="3200" dirty="0"/>
              <a:t> Faz-se uma busca pela palavra a ser inserida</a:t>
            </a:r>
            <a:r>
              <a:rPr lang="x-none" altLang="pt-BR" sz="3200" dirty="0"/>
              <a:t>, s</a:t>
            </a:r>
            <a:r>
              <a:rPr lang="pt-BR" altLang="en-US" sz="3200" dirty="0"/>
              <a:t>e ela já existir na TRIE nada é feito.</a:t>
            </a:r>
          </a:p>
          <a:p>
            <a:r>
              <a:rPr lang="pt-BR" altLang="en-US" sz="3200" dirty="0"/>
              <a:t> Caso contrário, é recuperado o nó até onde acontece a maior </a:t>
            </a:r>
            <a:r>
              <a:rPr lang="pt-BR" altLang="en-US" sz="3200" dirty="0" err="1"/>
              <a:t>substring</a:t>
            </a:r>
            <a:r>
              <a:rPr lang="pt-BR" altLang="en-US" sz="3200" dirty="0"/>
              <a:t> da palavra a ser inserida.</a:t>
            </a:r>
          </a:p>
          <a:p>
            <a:r>
              <a:rPr lang="pt-BR" altLang="en-US" sz="3200" dirty="0"/>
              <a:t> O restante dos seus caracteres são adicionados na TRIE a partir daquele nó</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16-08-02 21-57-47"/>
          <p:cNvPicPr>
            <a:picLocks noGrp="1" noChangeAspect="1"/>
          </p:cNvPicPr>
          <p:nvPr>
            <p:ph idx="1"/>
          </p:nvPr>
        </p:nvPicPr>
        <p:blipFill>
          <a:blip r:embed="rId2"/>
          <a:stretch>
            <a:fillRect/>
          </a:stretch>
        </p:blipFill>
        <p:spPr>
          <a:xfrm>
            <a:off x="1780375" y="1139456"/>
            <a:ext cx="8768355" cy="533547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itle 1"/>
          <p:cNvSpPr>
            <a:spLocks noGrp="1"/>
          </p:cNvSpPr>
          <p:nvPr>
            <p:ph type="title"/>
          </p:nvPr>
        </p:nvSpPr>
        <p:spPr>
          <a:xfrm>
            <a:off x="1211553" y="-66261"/>
            <a:ext cx="9905998" cy="1478570"/>
          </a:xfrm>
        </p:spPr>
        <p:txBody>
          <a:bodyPr/>
          <a:lstStyle/>
          <a:p>
            <a:r>
              <a:rPr lang="x-none" altLang="pt-BR" dirty="0">
                <a:sym typeface="+mn-ea"/>
              </a:rPr>
              <a:t>áRvore trie (R-way) - inserção</a:t>
            </a:r>
            <a:endParaRPr lang="pt-BR"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16-08-02 21-58-07"/>
          <p:cNvPicPr>
            <a:picLocks noGrp="1" noChangeAspect="1"/>
          </p:cNvPicPr>
          <p:nvPr>
            <p:ph idx="1"/>
          </p:nvPr>
        </p:nvPicPr>
        <p:blipFill>
          <a:blip r:embed="rId2"/>
          <a:stretch>
            <a:fillRect/>
          </a:stretch>
        </p:blipFill>
        <p:spPr>
          <a:xfrm>
            <a:off x="1872607" y="1193282"/>
            <a:ext cx="8647784" cy="53742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itle 1"/>
          <p:cNvSpPr>
            <a:spLocks noGrp="1"/>
          </p:cNvSpPr>
          <p:nvPr>
            <p:ph type="title"/>
          </p:nvPr>
        </p:nvSpPr>
        <p:spPr>
          <a:xfrm>
            <a:off x="1243500" y="0"/>
            <a:ext cx="9905998" cy="1478570"/>
          </a:xfrm>
        </p:spPr>
        <p:txBody>
          <a:bodyPr/>
          <a:lstStyle/>
          <a:p>
            <a:r>
              <a:rPr lang="x-none" altLang="pt-BR" dirty="0">
                <a:sym typeface="+mn-ea"/>
              </a:rPr>
              <a:t>áRvore trie (R-way) - inserção</a:t>
            </a:r>
            <a:endParaRPr lang="pt-BR"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43500" y="0"/>
            <a:ext cx="9905998" cy="1478570"/>
          </a:xfrm>
        </p:spPr>
        <p:txBody>
          <a:bodyPr/>
          <a:lstStyle/>
          <a:p>
            <a:r>
              <a:rPr lang="x-none" altLang="pt-BR" dirty="0">
                <a:sym typeface="+mn-ea"/>
              </a:rPr>
              <a:t>áRvore trie (R-way) - inserção</a:t>
            </a:r>
            <a:endParaRPr lang="pt-BR" altLang="en-US" dirty="0"/>
          </a:p>
        </p:txBody>
      </p:sp>
      <p:sp>
        <p:nvSpPr>
          <p:cNvPr id="2" name="Espaço Reservado para Conteúdo 1"/>
          <p:cNvSpPr>
            <a:spLocks noGrp="1"/>
          </p:cNvSpPr>
          <p:nvPr>
            <p:ph idx="1"/>
          </p:nvPr>
        </p:nvSpPr>
        <p:spPr>
          <a:xfrm>
            <a:off x="1243500" y="2565248"/>
            <a:ext cx="9905999" cy="3541714"/>
          </a:xfrm>
        </p:spPr>
        <p:txBody>
          <a:bodyPr>
            <a:normAutofit/>
          </a:bodyPr>
          <a:lstStyle/>
          <a:p>
            <a:r>
              <a:rPr lang="pt-BR" sz="3200" dirty="0"/>
              <a:t>Exemplo: Aranha, arranha, rato, ratazana, tempo, temporário, templo, tema, time.</a:t>
            </a:r>
          </a:p>
        </p:txBody>
      </p:sp>
    </p:spTree>
    <p:extLst>
      <p:ext uri="{BB962C8B-B14F-4D97-AF65-F5344CB8AC3E}">
        <p14:creationId xmlns:p14="http://schemas.microsoft.com/office/powerpoint/2010/main" val="413800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478570"/>
          </a:xfrm>
        </p:spPr>
        <p:txBody>
          <a:bodyPr/>
          <a:lstStyle/>
          <a:p>
            <a:r>
              <a:rPr lang="x-none" altLang="pt-BR" dirty="0">
                <a:sym typeface="+mn-ea"/>
              </a:rPr>
              <a:t>áRvore trie (R-way) </a:t>
            </a:r>
            <a:r>
              <a:rPr lang="pt-BR" dirty="0"/>
              <a:t>- Remoção</a:t>
            </a:r>
          </a:p>
        </p:txBody>
      </p:sp>
      <p:sp>
        <p:nvSpPr>
          <p:cNvPr id="3" name="Espaço Reservado para Conteúdo 2"/>
          <p:cNvSpPr>
            <a:spLocks noGrp="1"/>
          </p:cNvSpPr>
          <p:nvPr>
            <p:ph idx="1"/>
          </p:nvPr>
        </p:nvSpPr>
        <p:spPr>
          <a:xfrm>
            <a:off x="1141412" y="935230"/>
            <a:ext cx="9905999" cy="2351309"/>
          </a:xfrm>
        </p:spPr>
        <p:txBody>
          <a:bodyPr>
            <a:noAutofit/>
          </a:bodyPr>
          <a:lstStyle/>
          <a:p>
            <a:r>
              <a:rPr lang="pt-BR" sz="3200" dirty="0"/>
              <a:t>Assim como a inserção, a remoção também envolve o conceito da pesquisa, utilizando desta para atingir seu propósito.</a:t>
            </a:r>
          </a:p>
          <a:p>
            <a:r>
              <a:rPr lang="pt-BR" sz="3200" dirty="0"/>
              <a:t>Na remoção é realizada uma busca de acordo com os caracteres da chave que deseja-se até o nó que corresponde ao final da palavra a ser removida.</a:t>
            </a:r>
          </a:p>
          <a:p>
            <a:r>
              <a:rPr lang="pt-BR" sz="3200" dirty="0"/>
              <a:t>Se a busca pela palavra a ser removida não obter sucesso, quer dizer que a palavra que deseja-se remover não esta presente na árvore.</a:t>
            </a:r>
          </a:p>
          <a:p>
            <a:endParaRPr lang="pt-BR" sz="3200" dirty="0"/>
          </a:p>
        </p:txBody>
      </p:sp>
    </p:spTree>
    <p:extLst>
      <p:ext uri="{BB962C8B-B14F-4D97-AF65-F5344CB8AC3E}">
        <p14:creationId xmlns:p14="http://schemas.microsoft.com/office/powerpoint/2010/main" val="178942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x-none" altLang="pt-BR" dirty="0">
                <a:sym typeface="+mn-ea"/>
              </a:rPr>
              <a:t>áRvore trie (R-way) </a:t>
            </a:r>
            <a:r>
              <a:rPr lang="pt-BR" dirty="0"/>
              <a:t>- Remoção</a:t>
            </a:r>
          </a:p>
        </p:txBody>
      </p:sp>
      <p:sp>
        <p:nvSpPr>
          <p:cNvPr id="3" name="Espaço Reservado para Conteúdo 2"/>
          <p:cNvSpPr>
            <a:spLocks noGrp="1"/>
          </p:cNvSpPr>
          <p:nvPr>
            <p:ph idx="1"/>
          </p:nvPr>
        </p:nvSpPr>
        <p:spPr>
          <a:xfrm>
            <a:off x="1141412" y="1054500"/>
            <a:ext cx="9905999" cy="3199448"/>
          </a:xfrm>
        </p:spPr>
        <p:txBody>
          <a:bodyPr>
            <a:noAutofit/>
          </a:bodyPr>
          <a:lstStyle/>
          <a:p>
            <a:pPr marL="0" indent="0">
              <a:buNone/>
            </a:pPr>
            <a:endParaRPr lang="pt-BR" dirty="0"/>
          </a:p>
          <a:p>
            <a:r>
              <a:rPr lang="pt-BR" sz="3200" dirty="0"/>
              <a:t>A remoção de nós que só possuem um filho vai sendo executada de maneira ascendente (de baixo para cima) até que seja encontrado um nó com mais de um filho ou um identificador de fim de palavra, encerrando dessa forma o processo.</a:t>
            </a:r>
          </a:p>
          <a:p>
            <a:r>
              <a:rPr lang="pt-BR" sz="3200" dirty="0"/>
              <a:t>Após o processo, se necessário, é feita uma </a:t>
            </a:r>
            <a:r>
              <a:rPr lang="pt-BR" sz="3200" dirty="0" err="1"/>
              <a:t>redisposição</a:t>
            </a:r>
            <a:r>
              <a:rPr lang="pt-BR" sz="3200" dirty="0"/>
              <a:t> da arvore.</a:t>
            </a:r>
          </a:p>
        </p:txBody>
      </p:sp>
    </p:spTree>
    <p:extLst>
      <p:ext uri="{BB962C8B-B14F-4D97-AF65-F5344CB8AC3E}">
        <p14:creationId xmlns:p14="http://schemas.microsoft.com/office/powerpoint/2010/main" val="155353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917" y="0"/>
            <a:ext cx="9905998" cy="1478570"/>
          </a:xfrm>
        </p:spPr>
        <p:txBody>
          <a:bodyPr/>
          <a:lstStyle/>
          <a:p>
            <a:r>
              <a:rPr lang="x-none" altLang="pt-BR" dirty="0">
                <a:sym typeface="+mn-ea"/>
              </a:rPr>
              <a:t>áRvore trie (R-way)</a:t>
            </a:r>
            <a:r>
              <a:rPr lang="pt-BR" altLang="pt-BR" dirty="0">
                <a:sym typeface="+mn-ea"/>
              </a:rPr>
              <a:t> </a:t>
            </a:r>
            <a:r>
              <a:rPr lang="pt-BR" dirty="0"/>
              <a:t>– Remoção (Simulação)</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674" y="1215444"/>
            <a:ext cx="8890483" cy="510901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0232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3252"/>
            <a:ext cx="9905998" cy="1478570"/>
          </a:xfrm>
        </p:spPr>
        <p:txBody>
          <a:bodyPr/>
          <a:lstStyle/>
          <a:p>
            <a:r>
              <a:rPr lang="pt-BR" dirty="0"/>
              <a:t>introdução</a:t>
            </a:r>
          </a:p>
        </p:txBody>
      </p:sp>
      <p:sp>
        <p:nvSpPr>
          <p:cNvPr id="3" name="Espaço Reservado para Conteúdo 2"/>
          <p:cNvSpPr>
            <a:spLocks noGrp="1"/>
          </p:cNvSpPr>
          <p:nvPr>
            <p:ph idx="1"/>
          </p:nvPr>
        </p:nvSpPr>
        <p:spPr>
          <a:xfrm>
            <a:off x="1019691" y="1465318"/>
            <a:ext cx="10149440" cy="5039209"/>
          </a:xfrm>
        </p:spPr>
        <p:txBody>
          <a:bodyPr>
            <a:noAutofit/>
          </a:bodyPr>
          <a:lstStyle/>
          <a:p>
            <a:r>
              <a:rPr lang="pt-BR" sz="2800" dirty="0"/>
              <a:t>Até agora em nossos estudos, quando falamos de pesquisa em computação, nos referimos a uma situação que parte do pressuposto que existe um conjunto de registros </a:t>
            </a:r>
            <a:r>
              <a:rPr lang="pt-BR" sz="2800" b="1" dirty="0"/>
              <a:t>R</a:t>
            </a:r>
            <a:r>
              <a:rPr lang="pt-BR" sz="2800" dirty="0"/>
              <a:t>={r</a:t>
            </a:r>
            <a:r>
              <a:rPr lang="pt-BR" sz="1600" b="1" dirty="0"/>
              <a:t>1</a:t>
            </a:r>
            <a:r>
              <a:rPr lang="pt-BR" sz="2800" dirty="0"/>
              <a:t>,...,</a:t>
            </a:r>
            <a:r>
              <a:rPr lang="pt-BR" sz="2800" dirty="0" err="1"/>
              <a:t>r</a:t>
            </a:r>
            <a:r>
              <a:rPr lang="pt-BR" sz="2000" b="1" dirty="0" err="1"/>
              <a:t>n</a:t>
            </a:r>
            <a:r>
              <a:rPr lang="pt-BR" sz="2800" dirty="0"/>
              <a:t>} que contém um campo </a:t>
            </a:r>
            <a:r>
              <a:rPr lang="pt-BR" sz="2800" b="1" dirty="0"/>
              <a:t>chave</a:t>
            </a:r>
            <a:r>
              <a:rPr lang="pt-BR" sz="2800" dirty="0"/>
              <a:t>, utilizado como identificador único de cada registro e um valor </a:t>
            </a:r>
            <a:r>
              <a:rPr lang="pt-BR" sz="2800" b="1" dirty="0"/>
              <a:t>p</a:t>
            </a:r>
            <a:r>
              <a:rPr lang="pt-BR" sz="2800" dirty="0"/>
              <a:t>, empregado para encontrar uma chave específica.</a:t>
            </a:r>
          </a:p>
          <a:p>
            <a:r>
              <a:rPr lang="pt-BR" sz="2800" dirty="0"/>
              <a:t>Cada método de pesquisa era baseado em heurísticas para conseguir um menor número de comparações diretas de </a:t>
            </a:r>
            <a:r>
              <a:rPr lang="pt-BR" sz="2800" b="1" dirty="0"/>
              <a:t>p </a:t>
            </a:r>
            <a:r>
              <a:rPr lang="pt-BR" sz="2800" dirty="0"/>
              <a:t>com as chaves do conjunto </a:t>
            </a:r>
            <a:r>
              <a:rPr lang="pt-BR" sz="2800" b="1" dirty="0"/>
              <a:t>R</a:t>
            </a:r>
            <a:r>
              <a:rPr lang="pt-BR" sz="2800" dirty="0"/>
              <a:t>.</a:t>
            </a:r>
            <a:endParaRPr lang="pt-BR" sz="2800" b="1" dirty="0"/>
          </a:p>
          <a:p>
            <a:endParaRPr lang="pt-BR" sz="2800" dirty="0"/>
          </a:p>
        </p:txBody>
      </p:sp>
    </p:spTree>
    <p:extLst>
      <p:ext uri="{BB962C8B-B14F-4D97-AF65-F5344CB8AC3E}">
        <p14:creationId xmlns:p14="http://schemas.microsoft.com/office/powerpoint/2010/main" val="3967009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917" y="0"/>
            <a:ext cx="9905998" cy="1478570"/>
          </a:xfrm>
        </p:spPr>
        <p:txBody>
          <a:bodyPr/>
          <a:lstStyle/>
          <a:p>
            <a:pPr algn="ctr"/>
            <a:r>
              <a:rPr lang="x-none" altLang="pt-BR" dirty="0">
                <a:sym typeface="+mn-ea"/>
              </a:rPr>
              <a:t>áRvore trie (R-way)</a:t>
            </a:r>
            <a:r>
              <a:rPr lang="pt-BR" dirty="0"/>
              <a:t> – Removendo a palavra “FORA”</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16" y="1290928"/>
            <a:ext cx="8892000" cy="51098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7512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917" y="0"/>
            <a:ext cx="9905998" cy="1478570"/>
          </a:xfrm>
        </p:spPr>
        <p:txBody>
          <a:bodyPr/>
          <a:lstStyle/>
          <a:p>
            <a:pPr algn="ctr"/>
            <a:r>
              <a:rPr lang="x-none" altLang="pt-BR" dirty="0">
                <a:sym typeface="+mn-ea"/>
              </a:rPr>
              <a:t>áRvore trie (R-way)</a:t>
            </a:r>
            <a:r>
              <a:rPr lang="pt-BR" dirty="0"/>
              <a:t> – disposição após a remoção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16" y="1313104"/>
            <a:ext cx="8892000" cy="51098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2059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917" y="0"/>
            <a:ext cx="9905998" cy="1478570"/>
          </a:xfrm>
        </p:spPr>
        <p:txBody>
          <a:bodyPr/>
          <a:lstStyle/>
          <a:p>
            <a:pPr algn="ctr"/>
            <a:r>
              <a:rPr lang="x-none" altLang="pt-BR" dirty="0">
                <a:sym typeface="+mn-ea"/>
              </a:rPr>
              <a:t>áRvore trie (R-way)</a:t>
            </a:r>
            <a:r>
              <a:rPr lang="pt-BR" dirty="0"/>
              <a:t> – Removendo a palavra “fui”</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16" y="1351961"/>
            <a:ext cx="8892000" cy="51098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3349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917" y="0"/>
            <a:ext cx="9905998" cy="1478570"/>
          </a:xfrm>
        </p:spPr>
        <p:txBody>
          <a:bodyPr/>
          <a:lstStyle/>
          <a:p>
            <a:pPr algn="ctr"/>
            <a:r>
              <a:rPr lang="x-none" altLang="pt-BR" dirty="0">
                <a:sym typeface="+mn-ea"/>
              </a:rPr>
              <a:t>áRvore trie (R-way)</a:t>
            </a:r>
            <a:r>
              <a:rPr lang="pt-BR" dirty="0"/>
              <a:t> – disposição após a remoção</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16" y="1331249"/>
            <a:ext cx="8892000" cy="51098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9696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917" y="0"/>
            <a:ext cx="9905998" cy="1478570"/>
          </a:xfrm>
        </p:spPr>
        <p:txBody>
          <a:bodyPr/>
          <a:lstStyle/>
          <a:p>
            <a:pPr algn="ctr"/>
            <a:r>
              <a:rPr lang="x-none" altLang="pt-BR" dirty="0">
                <a:sym typeface="+mn-ea"/>
              </a:rPr>
              <a:t>áRvore trie (R-way)</a:t>
            </a:r>
            <a:r>
              <a:rPr lang="pt-BR" dirty="0"/>
              <a:t> – Removendo a palavra “veremos”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16" y="1289299"/>
            <a:ext cx="8892000" cy="51098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56402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917" y="0"/>
            <a:ext cx="9905998" cy="1478570"/>
          </a:xfrm>
        </p:spPr>
        <p:txBody>
          <a:bodyPr/>
          <a:lstStyle/>
          <a:p>
            <a:pPr algn="ctr"/>
            <a:r>
              <a:rPr lang="x-none" altLang="pt-BR" dirty="0">
                <a:sym typeface="+mn-ea"/>
              </a:rPr>
              <a:t>áRvore trie (R-way)</a:t>
            </a:r>
            <a:r>
              <a:rPr lang="pt-BR" dirty="0"/>
              <a:t> – disposição após a remoção</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16" y="1343204"/>
            <a:ext cx="8892000" cy="51098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10101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917" y="0"/>
            <a:ext cx="9905998" cy="1478570"/>
          </a:xfrm>
        </p:spPr>
        <p:txBody>
          <a:bodyPr/>
          <a:lstStyle/>
          <a:p>
            <a:pPr algn="ctr"/>
            <a:r>
              <a:rPr lang="x-none" altLang="pt-BR" dirty="0">
                <a:sym typeface="+mn-ea"/>
              </a:rPr>
              <a:t>áRvore trie (R-way)</a:t>
            </a:r>
            <a:r>
              <a:rPr lang="pt-BR" dirty="0"/>
              <a:t> – disposição após as 3 remoções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16" y="1306495"/>
            <a:ext cx="8892000" cy="510988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203966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94448"/>
            <a:ext cx="9905998" cy="1478570"/>
          </a:xfrm>
        </p:spPr>
        <p:txBody>
          <a:bodyPr/>
          <a:lstStyle/>
          <a:p>
            <a:r>
              <a:rPr lang="x-none" altLang="pt-BR" dirty="0">
                <a:sym typeface="+mn-ea"/>
              </a:rPr>
              <a:t>áRvore trie – </a:t>
            </a:r>
            <a:r>
              <a:rPr lang="pt-BR" altLang="pt-BR" dirty="0">
                <a:sym typeface="+mn-ea"/>
              </a:rPr>
              <a:t>outras implementações</a:t>
            </a:r>
            <a:endParaRPr lang="pt-BR" altLang="en-US" dirty="0"/>
          </a:p>
        </p:txBody>
      </p:sp>
      <p:sp>
        <p:nvSpPr>
          <p:cNvPr id="3" name="Content Placeholder 2"/>
          <p:cNvSpPr>
            <a:spLocks noGrp="1"/>
          </p:cNvSpPr>
          <p:nvPr>
            <p:ph idx="1"/>
          </p:nvPr>
        </p:nvSpPr>
        <p:spPr>
          <a:xfrm>
            <a:off x="1141411" y="1673018"/>
            <a:ext cx="9905999" cy="3541714"/>
          </a:xfrm>
        </p:spPr>
        <p:txBody>
          <a:bodyPr>
            <a:noAutofit/>
          </a:bodyPr>
          <a:lstStyle/>
          <a:p>
            <a:r>
              <a:rPr lang="pt-BR" altLang="en-US" sz="3200" dirty="0"/>
              <a:t>TST- </a:t>
            </a:r>
            <a:r>
              <a:rPr lang="pt-BR" altLang="en-US" sz="3200" dirty="0" err="1"/>
              <a:t>Ternary</a:t>
            </a:r>
            <a:r>
              <a:rPr lang="pt-BR" altLang="en-US" sz="3200" dirty="0"/>
              <a:t> </a:t>
            </a:r>
            <a:r>
              <a:rPr lang="pt-BR" altLang="en-US" sz="3200" dirty="0" err="1"/>
              <a:t>Search</a:t>
            </a:r>
            <a:r>
              <a:rPr lang="pt-BR" altLang="en-US" sz="3200" dirty="0"/>
              <a:t> </a:t>
            </a:r>
            <a:r>
              <a:rPr lang="pt-BR" altLang="en-US" sz="3200" dirty="0" err="1"/>
              <a:t>Tree</a:t>
            </a:r>
            <a:endParaRPr lang="pt-BR" altLang="en-US" sz="3200" dirty="0"/>
          </a:p>
          <a:p>
            <a:pPr marL="0" indent="0">
              <a:buNone/>
            </a:pPr>
            <a:r>
              <a:rPr lang="x-none" altLang="pt-BR" sz="3200" dirty="0"/>
              <a:t>	- </a:t>
            </a:r>
            <a:r>
              <a:rPr lang="pt-BR" altLang="en-US" sz="3200" dirty="0"/>
              <a:t>Cada nó aloca três ponteiros</a:t>
            </a:r>
          </a:p>
          <a:p>
            <a:pPr marL="0" indent="0">
              <a:buNone/>
            </a:pPr>
            <a:r>
              <a:rPr lang="x-none" altLang="pt-BR" sz="3200" dirty="0"/>
              <a:t>	- </a:t>
            </a:r>
            <a:r>
              <a:rPr lang="pt-BR" altLang="en-US" sz="3200" dirty="0"/>
              <a:t>Centro: caractere seguinte</a:t>
            </a:r>
          </a:p>
          <a:p>
            <a:pPr marL="0" indent="0">
              <a:buNone/>
            </a:pPr>
            <a:r>
              <a:rPr lang="x-none" altLang="pt-BR" sz="3200" dirty="0"/>
              <a:t>	- </a:t>
            </a:r>
            <a:r>
              <a:rPr lang="pt-BR" altLang="en-US" sz="3200" dirty="0"/>
              <a:t>Filhos da esquerda e direita: caracteres alternativos</a:t>
            </a:r>
          </a:p>
          <a:p>
            <a:r>
              <a:rPr lang="pt-BR" altLang="en-US" sz="3200" dirty="0"/>
              <a:t>Tem desempenho melhor no que se refere a espaço.</a:t>
            </a:r>
          </a:p>
        </p:txBody>
      </p:sp>
    </p:spTree>
    <p:extLst>
      <p:ext uri="{BB962C8B-B14F-4D97-AF65-F5344CB8AC3E}">
        <p14:creationId xmlns:p14="http://schemas.microsoft.com/office/powerpoint/2010/main" val="4110173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from 2016-08-02 21-36-28"/>
          <p:cNvPicPr>
            <a:picLocks noGrp="1" noChangeAspect="1"/>
          </p:cNvPicPr>
          <p:nvPr>
            <p:ph idx="1"/>
          </p:nvPr>
        </p:nvPicPr>
        <p:blipFill>
          <a:blip r:embed="rId2"/>
          <a:stretch>
            <a:fillRect/>
          </a:stretch>
        </p:blipFill>
        <p:spPr>
          <a:xfrm>
            <a:off x="6160770" y="212670"/>
            <a:ext cx="4201795" cy="63792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Retângulo 2"/>
          <p:cNvSpPr/>
          <p:nvPr/>
        </p:nvSpPr>
        <p:spPr>
          <a:xfrm>
            <a:off x="1219199" y="2694389"/>
            <a:ext cx="4373218" cy="707886"/>
          </a:xfrm>
          <a:prstGeom prst="rect">
            <a:avLst/>
          </a:prstGeom>
        </p:spPr>
        <p:txBody>
          <a:bodyPr wrap="square">
            <a:spAutoFit/>
          </a:bodyPr>
          <a:lstStyle/>
          <a:p>
            <a:r>
              <a:rPr lang="pt-BR" altLang="pt-BR" sz="4000" dirty="0">
                <a:sym typeface="+mn-ea"/>
              </a:rPr>
              <a:t>ÁR</a:t>
            </a:r>
            <a:r>
              <a:rPr lang="x-none" altLang="pt-BR" sz="4000" dirty="0">
                <a:sym typeface="+mn-ea"/>
              </a:rPr>
              <a:t>VORE </a:t>
            </a:r>
            <a:r>
              <a:rPr lang="pt-BR" altLang="pt-BR" sz="4000" dirty="0">
                <a:sym typeface="+mn-ea"/>
              </a:rPr>
              <a:t>T</a:t>
            </a:r>
            <a:r>
              <a:rPr lang="x-none" altLang="pt-BR" sz="4000" dirty="0">
                <a:sym typeface="+mn-ea"/>
              </a:rPr>
              <a:t>RIE</a:t>
            </a:r>
            <a:r>
              <a:rPr lang="pt-BR" altLang="pt-BR" sz="4000" dirty="0">
                <a:sym typeface="+mn-ea"/>
              </a:rPr>
              <a:t> (TST)</a:t>
            </a:r>
            <a:endParaRPr lang="pt-BR" sz="4000" dirty="0"/>
          </a:p>
        </p:txBody>
      </p:sp>
    </p:spTree>
    <p:extLst>
      <p:ext uri="{BB962C8B-B14F-4D97-AF65-F5344CB8AC3E}">
        <p14:creationId xmlns:p14="http://schemas.microsoft.com/office/powerpoint/2010/main" val="2100572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665" y="0"/>
            <a:ext cx="9905998" cy="1478570"/>
          </a:xfrm>
        </p:spPr>
        <p:txBody>
          <a:bodyPr/>
          <a:lstStyle/>
          <a:p>
            <a:r>
              <a:rPr lang="pt-BR" altLang="pt-BR" dirty="0">
                <a:sym typeface="+mn-ea"/>
              </a:rPr>
              <a:t>ÁR</a:t>
            </a:r>
            <a:r>
              <a:rPr lang="x-none" altLang="pt-BR" dirty="0">
                <a:sym typeface="+mn-ea"/>
              </a:rPr>
              <a:t>VORE </a:t>
            </a:r>
            <a:r>
              <a:rPr lang="pt-BR" altLang="pt-BR" dirty="0">
                <a:sym typeface="+mn-ea"/>
              </a:rPr>
              <a:t>T</a:t>
            </a:r>
            <a:r>
              <a:rPr lang="x-none" altLang="pt-BR" dirty="0">
                <a:sym typeface="+mn-ea"/>
              </a:rPr>
              <a:t>RIE</a:t>
            </a:r>
            <a:r>
              <a:rPr lang="pt-BR" altLang="pt-BR" dirty="0">
                <a:sym typeface="+mn-ea"/>
              </a:rPr>
              <a:t> binária</a:t>
            </a:r>
            <a:br>
              <a:rPr lang="pt-BR" dirty="0"/>
            </a:br>
            <a:endParaRPr lang="pt-BR" dirty="0"/>
          </a:p>
        </p:txBody>
      </p:sp>
      <p:pic>
        <p:nvPicPr>
          <p:cNvPr id="4" name="Imagem 3"/>
          <p:cNvPicPr>
            <a:picLocks noChangeAspect="1"/>
          </p:cNvPicPr>
          <p:nvPr/>
        </p:nvPicPr>
        <p:blipFill>
          <a:blip r:embed="rId2"/>
          <a:stretch>
            <a:fillRect/>
          </a:stretch>
        </p:blipFill>
        <p:spPr>
          <a:xfrm>
            <a:off x="1577699" y="946986"/>
            <a:ext cx="9059930" cy="54804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3450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3252"/>
            <a:ext cx="9905998" cy="1478570"/>
          </a:xfrm>
        </p:spPr>
        <p:txBody>
          <a:bodyPr/>
          <a:lstStyle/>
          <a:p>
            <a:r>
              <a:rPr lang="pt-BR" dirty="0"/>
              <a:t>introdução</a:t>
            </a:r>
          </a:p>
        </p:txBody>
      </p:sp>
      <p:sp>
        <p:nvSpPr>
          <p:cNvPr id="3" name="Espaço Reservado para Conteúdo 2"/>
          <p:cNvSpPr>
            <a:spLocks noGrp="1"/>
          </p:cNvSpPr>
          <p:nvPr>
            <p:ph idx="1"/>
          </p:nvPr>
        </p:nvSpPr>
        <p:spPr>
          <a:xfrm>
            <a:off x="1141412" y="1096547"/>
            <a:ext cx="10149440" cy="5039209"/>
          </a:xfrm>
        </p:spPr>
        <p:txBody>
          <a:bodyPr>
            <a:noAutofit/>
          </a:bodyPr>
          <a:lstStyle/>
          <a:p>
            <a:r>
              <a:rPr lang="pt-BR" sz="2800" dirty="0"/>
              <a:t>Nestes casos, tanto cada uma das chaves de </a:t>
            </a:r>
            <a:r>
              <a:rPr lang="pt-BR" sz="2800" b="1" dirty="0"/>
              <a:t>R</a:t>
            </a:r>
            <a:r>
              <a:rPr lang="pt-BR" sz="2800" dirty="0"/>
              <a:t>, quanto a chave </a:t>
            </a:r>
            <a:r>
              <a:rPr lang="pt-BR" sz="2800" b="1" dirty="0"/>
              <a:t>p</a:t>
            </a:r>
            <a:r>
              <a:rPr lang="pt-BR" sz="2800" dirty="0"/>
              <a:t> que se deseja localizar, são tratadas como um único elemento indivisível.   </a:t>
            </a:r>
          </a:p>
          <a:p>
            <a:r>
              <a:rPr lang="pt-BR" sz="2800" dirty="0"/>
              <a:t>Entretanto, nem sempre as chaves serão do mesmo tamanho ou caberão no espaço definido para elas. Um bom exemplo disso seria armazenar um texto para depois procurar frases dentro dele. </a:t>
            </a:r>
          </a:p>
          <a:p>
            <a:r>
              <a:rPr lang="pt-BR" sz="2800" dirty="0"/>
              <a:t>Nestes e em outros cenários, em que as chaves são grandes e de tamanhos variados, o método mais vantajoso a ser utilizado é a </a:t>
            </a:r>
            <a:r>
              <a:rPr lang="pt-BR" sz="2800" b="1" dirty="0"/>
              <a:t>Busca Digital</a:t>
            </a:r>
            <a:r>
              <a:rPr lang="pt-BR" sz="2800" dirty="0"/>
              <a:t>.</a:t>
            </a:r>
          </a:p>
        </p:txBody>
      </p:sp>
    </p:spTree>
    <p:extLst>
      <p:ext uri="{BB962C8B-B14F-4D97-AF65-F5344CB8AC3E}">
        <p14:creationId xmlns:p14="http://schemas.microsoft.com/office/powerpoint/2010/main" val="3080784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r"/>
            <a:r>
              <a:rPr lang="pt-BR" dirty="0"/>
              <a:t>Arvore </a:t>
            </a:r>
            <a:r>
              <a:rPr lang="pt-BR" dirty="0" err="1"/>
              <a:t>Patricia</a:t>
            </a:r>
            <a:endParaRPr lang="pt-BR" dirty="0"/>
          </a:p>
        </p:txBody>
      </p:sp>
    </p:spTree>
    <p:extLst>
      <p:ext uri="{BB962C8B-B14F-4D97-AF65-F5344CB8AC3E}">
        <p14:creationId xmlns:p14="http://schemas.microsoft.com/office/powerpoint/2010/main" val="1797260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94448"/>
            <a:ext cx="9905998" cy="1478570"/>
          </a:xfrm>
        </p:spPr>
        <p:txBody>
          <a:bodyPr/>
          <a:lstStyle/>
          <a:p>
            <a:r>
              <a:rPr lang="pt-BR" dirty="0">
                <a:latin typeface="Tw Cen MT" panose="020B0602020104020603" pitchFamily="34" charset="0"/>
              </a:rPr>
              <a:t>COMO MELHORAR A TRIE?</a:t>
            </a:r>
            <a:endParaRPr lang="pt-BR" dirty="0"/>
          </a:p>
        </p:txBody>
      </p:sp>
      <p:sp>
        <p:nvSpPr>
          <p:cNvPr id="3" name="Espaço Reservado para Conteúdo 2"/>
          <p:cNvSpPr>
            <a:spLocks noGrp="1"/>
          </p:cNvSpPr>
          <p:nvPr>
            <p:ph idx="1"/>
          </p:nvPr>
        </p:nvSpPr>
        <p:spPr>
          <a:xfrm>
            <a:off x="1141411" y="1977818"/>
            <a:ext cx="9905999" cy="3541714"/>
          </a:xfrm>
        </p:spPr>
        <p:txBody>
          <a:bodyPr>
            <a:normAutofit lnSpcReduction="10000"/>
          </a:bodyPr>
          <a:lstStyle/>
          <a:p>
            <a:pPr lvl="0" algn="just">
              <a:spcBef>
                <a:spcPts val="0"/>
              </a:spcBef>
              <a:buClr>
                <a:schemeClr val="dk1"/>
              </a:buClr>
              <a:buFont typeface="Arial"/>
              <a:buChar char="•"/>
            </a:pPr>
            <a:r>
              <a:rPr lang="pt-BR" dirty="0">
                <a:latin typeface="Tw Cen MT" panose="020B0602020104020603" pitchFamily="34" charset="0"/>
              </a:rPr>
              <a:t> </a:t>
            </a:r>
            <a:r>
              <a:rPr lang="pt-BR" sz="3200" dirty="0">
                <a:latin typeface="Tw Cen MT" panose="020B0602020104020603" pitchFamily="34" charset="0"/>
              </a:rPr>
              <a:t>Podemos simplificar a estrutura, compactando o caminho até o nó buscado, caso este seja o único caminho existente.</a:t>
            </a:r>
          </a:p>
          <a:p>
            <a:pPr lvl="0" indent="-184150" algn="just">
              <a:buClr>
                <a:schemeClr val="dk1"/>
              </a:buClr>
              <a:buSzPct val="100000"/>
              <a:buFont typeface="Arial"/>
              <a:buChar char="•"/>
            </a:pPr>
            <a:r>
              <a:rPr lang="pt-BR" sz="3200" dirty="0">
                <a:latin typeface="Tw Cen MT" panose="020B0602020104020603" pitchFamily="34" charset="0"/>
              </a:rPr>
              <a:t> Ao invés de usar cada parte da chave como nó, podemos escolher um elemento específico da chave para servir como </a:t>
            </a:r>
            <a:r>
              <a:rPr lang="pt-BR" sz="3200" dirty="0" err="1">
                <a:latin typeface="Tw Cen MT" panose="020B0602020104020603" pitchFamily="34" charset="0"/>
              </a:rPr>
              <a:t>sub-árvore</a:t>
            </a:r>
            <a:r>
              <a:rPr lang="pt-BR" sz="3200" dirty="0">
                <a:latin typeface="Tw Cen MT" panose="020B0602020104020603" pitchFamily="34" charset="0"/>
              </a:rPr>
              <a:t>, de modo a reduzir quantidade de nós.</a:t>
            </a:r>
          </a:p>
        </p:txBody>
      </p:sp>
    </p:spTree>
    <p:extLst>
      <p:ext uri="{BB962C8B-B14F-4D97-AF65-F5344CB8AC3E}">
        <p14:creationId xmlns:p14="http://schemas.microsoft.com/office/powerpoint/2010/main" val="793149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67944"/>
            <a:ext cx="9905998" cy="1478570"/>
          </a:xfrm>
        </p:spPr>
        <p:txBody>
          <a:bodyPr/>
          <a:lstStyle/>
          <a:p>
            <a:r>
              <a:rPr lang="pt-BR" dirty="0">
                <a:latin typeface="Tw Cen MT" panose="020B0602020104020603" pitchFamily="34" charset="0"/>
              </a:rPr>
              <a:t>ÁRVORE PATRICIA</a:t>
            </a:r>
            <a:endParaRPr lang="pt-BR" dirty="0"/>
          </a:p>
        </p:txBody>
      </p:sp>
      <p:sp>
        <p:nvSpPr>
          <p:cNvPr id="3" name="Espaço Reservado para Conteúdo 2"/>
          <p:cNvSpPr>
            <a:spLocks noGrp="1"/>
          </p:cNvSpPr>
          <p:nvPr>
            <p:ph idx="1"/>
          </p:nvPr>
        </p:nvSpPr>
        <p:spPr>
          <a:xfrm>
            <a:off x="1141413" y="1825419"/>
            <a:ext cx="9905999" cy="3541714"/>
          </a:xfrm>
        </p:spPr>
        <p:txBody>
          <a:bodyPr>
            <a:normAutofit fontScale="92500" lnSpcReduction="20000"/>
          </a:bodyPr>
          <a:lstStyle/>
          <a:p>
            <a:r>
              <a:rPr lang="pt-BR" sz="3500" dirty="0">
                <a:latin typeface="Tw Cen MT" panose="020B0602020104020603" pitchFamily="34" charset="0"/>
              </a:rPr>
              <a:t> </a:t>
            </a:r>
            <a:r>
              <a:rPr lang="pt-BR" sz="3500" dirty="0" err="1">
                <a:latin typeface="Tw Cen MT" panose="020B0602020104020603" pitchFamily="34" charset="0"/>
              </a:rPr>
              <a:t>Practical</a:t>
            </a:r>
            <a:r>
              <a:rPr lang="pt-BR" sz="3500" dirty="0">
                <a:latin typeface="Tw Cen MT" panose="020B0602020104020603" pitchFamily="34" charset="0"/>
              </a:rPr>
              <a:t> </a:t>
            </a:r>
            <a:r>
              <a:rPr lang="pt-BR" sz="3500" dirty="0" err="1">
                <a:latin typeface="Tw Cen MT" panose="020B0602020104020603" pitchFamily="34" charset="0"/>
              </a:rPr>
              <a:t>Algorithm</a:t>
            </a:r>
            <a:r>
              <a:rPr lang="pt-BR" sz="3500" dirty="0">
                <a:latin typeface="Tw Cen MT" panose="020B0602020104020603" pitchFamily="34" charset="0"/>
              </a:rPr>
              <a:t> </a:t>
            </a:r>
            <a:r>
              <a:rPr lang="pt-BR" sz="3500" dirty="0" err="1">
                <a:latin typeface="Tw Cen MT" panose="020B0602020104020603" pitchFamily="34" charset="0"/>
              </a:rPr>
              <a:t>To</a:t>
            </a:r>
            <a:r>
              <a:rPr lang="pt-BR" sz="3500" dirty="0">
                <a:latin typeface="Tw Cen MT" panose="020B0602020104020603" pitchFamily="34" charset="0"/>
              </a:rPr>
              <a:t> </a:t>
            </a:r>
            <a:r>
              <a:rPr lang="pt-BR" sz="3500" dirty="0" err="1">
                <a:latin typeface="Tw Cen MT" panose="020B0602020104020603" pitchFamily="34" charset="0"/>
              </a:rPr>
              <a:t>Retrieve</a:t>
            </a:r>
            <a:r>
              <a:rPr lang="pt-BR" sz="3500" dirty="0">
                <a:latin typeface="Tw Cen MT" panose="020B0602020104020603" pitchFamily="34" charset="0"/>
              </a:rPr>
              <a:t> </a:t>
            </a:r>
            <a:r>
              <a:rPr lang="pt-BR" sz="3500" dirty="0" err="1">
                <a:latin typeface="Tw Cen MT" panose="020B0602020104020603" pitchFamily="34" charset="0"/>
              </a:rPr>
              <a:t>Information</a:t>
            </a:r>
            <a:r>
              <a:rPr lang="pt-BR" sz="3500" dirty="0">
                <a:latin typeface="Tw Cen MT" panose="020B0602020104020603" pitchFamily="34" charset="0"/>
              </a:rPr>
              <a:t> </a:t>
            </a:r>
            <a:r>
              <a:rPr lang="pt-BR" sz="3500" dirty="0" err="1">
                <a:latin typeface="Tw Cen MT" panose="020B0602020104020603" pitchFamily="34" charset="0"/>
              </a:rPr>
              <a:t>Coded</a:t>
            </a:r>
            <a:r>
              <a:rPr lang="pt-BR" sz="3500" dirty="0">
                <a:latin typeface="Tw Cen MT" panose="020B0602020104020603" pitchFamily="34" charset="0"/>
              </a:rPr>
              <a:t> In </a:t>
            </a:r>
            <a:r>
              <a:rPr lang="pt-BR" sz="3500" dirty="0" err="1">
                <a:latin typeface="Tw Cen MT" panose="020B0602020104020603" pitchFamily="34" charset="0"/>
              </a:rPr>
              <a:t>Alphanumeric</a:t>
            </a:r>
            <a:endParaRPr lang="pt-BR" sz="3500" dirty="0">
              <a:latin typeface="Tw Cen MT" panose="020B0602020104020603" pitchFamily="34" charset="0"/>
            </a:endParaRPr>
          </a:p>
          <a:p>
            <a:r>
              <a:rPr lang="pt-BR" sz="3500" dirty="0">
                <a:latin typeface="Tw Cen MT" panose="020B0602020104020603" pitchFamily="34" charset="0"/>
              </a:rPr>
              <a:t> Criada por Donald R. Morrison em 1968 para recuperar informações em arquivos de texto.</a:t>
            </a:r>
          </a:p>
          <a:p>
            <a:r>
              <a:rPr lang="pt-BR" sz="3500" dirty="0">
                <a:latin typeface="Tw Cen MT" panose="020B0602020104020603" pitchFamily="34" charset="0"/>
              </a:rPr>
              <a:t> Baseado no método de Pesquisa Digital, mas sem a desvantagem da TRIE.</a:t>
            </a:r>
          </a:p>
          <a:p>
            <a:endParaRPr lang="pt-BR" dirty="0"/>
          </a:p>
        </p:txBody>
      </p:sp>
    </p:spTree>
    <p:extLst>
      <p:ext uri="{BB962C8B-B14F-4D97-AF65-F5344CB8AC3E}">
        <p14:creationId xmlns:p14="http://schemas.microsoft.com/office/powerpoint/2010/main" val="202272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41440"/>
            <a:ext cx="9905998" cy="1478570"/>
          </a:xfrm>
        </p:spPr>
        <p:txBody>
          <a:bodyPr/>
          <a:lstStyle/>
          <a:p>
            <a:r>
              <a:rPr lang="pt-BR" dirty="0"/>
              <a:t>ÁRVORE PATRICIA</a:t>
            </a:r>
          </a:p>
        </p:txBody>
      </p:sp>
      <p:sp>
        <p:nvSpPr>
          <p:cNvPr id="3" name="Espaço Reservado para Conteúdo 2"/>
          <p:cNvSpPr>
            <a:spLocks noGrp="1"/>
          </p:cNvSpPr>
          <p:nvPr>
            <p:ph idx="1"/>
          </p:nvPr>
        </p:nvSpPr>
        <p:spPr>
          <a:xfrm>
            <a:off x="1141412" y="1620010"/>
            <a:ext cx="10175946" cy="4535625"/>
          </a:xfrm>
        </p:spPr>
        <p:txBody>
          <a:bodyPr>
            <a:normAutofit fontScale="62500" lnSpcReduction="20000"/>
          </a:bodyPr>
          <a:lstStyle/>
          <a:p>
            <a:pPr marL="457200" lvl="0" indent="-406400" algn="just">
              <a:spcBef>
                <a:spcPts val="0"/>
              </a:spcBef>
              <a:buSzPct val="100000"/>
            </a:pPr>
            <a:r>
              <a:rPr lang="pt-BR" sz="5100" dirty="0"/>
              <a:t>Não há, agora, chaves que são prefixos de outras. Todas as chaves estarão em algum nó folha e não haverá necessidade de  nós com apenas um descendente.</a:t>
            </a:r>
          </a:p>
          <a:p>
            <a:pPr marL="457200" lvl="0" indent="-406400" algn="just">
              <a:spcBef>
                <a:spcPts val="0"/>
              </a:spcBef>
              <a:buSzPct val="100000"/>
            </a:pPr>
            <a:endParaRPr lang="pt-BR" sz="5100" dirty="0"/>
          </a:p>
          <a:p>
            <a:pPr marL="457200" lvl="0" indent="-406400" algn="just">
              <a:spcBef>
                <a:spcPts val="0"/>
              </a:spcBef>
              <a:buSzPct val="100000"/>
            </a:pPr>
            <a:r>
              <a:rPr lang="pt-BR" sz="5100" dirty="0"/>
              <a:t>Os nós são criados apenas onde as chaves se diferem.</a:t>
            </a:r>
          </a:p>
          <a:p>
            <a:pPr marL="457200" lvl="0" indent="-406400" algn="just">
              <a:spcBef>
                <a:spcPts val="0"/>
              </a:spcBef>
              <a:buSzPct val="100000"/>
            </a:pPr>
            <a:endParaRPr lang="pt-BR" sz="5100" dirty="0"/>
          </a:p>
          <a:p>
            <a:pPr marL="457200" lvl="0" indent="-406400" algn="just">
              <a:spcBef>
                <a:spcPts val="0"/>
              </a:spcBef>
              <a:buSzPct val="100000"/>
            </a:pPr>
            <a:r>
              <a:rPr lang="pt-BR" sz="5100" dirty="0"/>
              <a:t>Particularmente útil para tratamento de chaves de tamanho variável extremamente longas, como títulos e frases inteiras.</a:t>
            </a:r>
          </a:p>
          <a:p>
            <a:endParaRPr lang="pt-BR" dirty="0"/>
          </a:p>
        </p:txBody>
      </p:sp>
    </p:spTree>
    <p:extLst>
      <p:ext uri="{BB962C8B-B14F-4D97-AF65-F5344CB8AC3E}">
        <p14:creationId xmlns:p14="http://schemas.microsoft.com/office/powerpoint/2010/main" val="209254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8591" y="207701"/>
            <a:ext cx="9905998" cy="1478570"/>
          </a:xfrm>
        </p:spPr>
        <p:txBody>
          <a:bodyPr/>
          <a:lstStyle/>
          <a:p>
            <a:r>
              <a:rPr lang="pt-BR" dirty="0"/>
              <a:t>Árvore </a:t>
            </a:r>
            <a:r>
              <a:rPr lang="pt-BR" dirty="0" err="1"/>
              <a:t>patricia</a:t>
            </a:r>
            <a:r>
              <a:rPr lang="pt-BR" dirty="0"/>
              <a:t> - pesquisa</a:t>
            </a:r>
          </a:p>
        </p:txBody>
      </p:sp>
      <p:sp>
        <p:nvSpPr>
          <p:cNvPr id="5" name="CaixaDeTexto 4"/>
          <p:cNvSpPr txBox="1"/>
          <p:nvPr/>
        </p:nvSpPr>
        <p:spPr>
          <a:xfrm>
            <a:off x="1318591" y="1686271"/>
            <a:ext cx="10250557" cy="3539430"/>
          </a:xfrm>
          <a:prstGeom prst="rect">
            <a:avLst/>
          </a:prstGeom>
          <a:noFill/>
        </p:spPr>
        <p:txBody>
          <a:bodyPr wrap="square" rtlCol="0">
            <a:spAutoFit/>
          </a:bodyPr>
          <a:lstStyle/>
          <a:p>
            <a:pPr marL="457200" indent="-457200">
              <a:buFont typeface="Arial" panose="020B0604020202020204" pitchFamily="34" charset="0"/>
              <a:buChar char="•"/>
            </a:pPr>
            <a:r>
              <a:rPr lang="pt-BR" sz="3200" dirty="0"/>
              <a:t>PASSOS:</a:t>
            </a:r>
          </a:p>
          <a:p>
            <a:endParaRPr lang="pt-BR" sz="3200" dirty="0"/>
          </a:p>
          <a:p>
            <a:pPr marL="971550" lvl="1" indent="-514350">
              <a:buFont typeface="+mj-lt"/>
              <a:buAutoNum type="arabicPeriod"/>
            </a:pPr>
            <a:r>
              <a:rPr lang="pt-BR" sz="3200" dirty="0"/>
              <a:t>Se menor ou igual: segue para o ramo a esquerda</a:t>
            </a:r>
          </a:p>
          <a:p>
            <a:pPr marL="971550" lvl="1" indent="-514350">
              <a:buFont typeface="+mj-lt"/>
              <a:buAutoNum type="arabicPeriod"/>
            </a:pPr>
            <a:endParaRPr lang="pt-BR" sz="3200" dirty="0"/>
          </a:p>
          <a:p>
            <a:pPr marL="971550" lvl="1" indent="-514350">
              <a:buFont typeface="+mj-lt"/>
              <a:buAutoNum type="arabicPeriod"/>
            </a:pPr>
            <a:r>
              <a:rPr lang="pt-BR" sz="3200" dirty="0"/>
              <a:t>Se maior: segue para o ramo a direita</a:t>
            </a:r>
          </a:p>
          <a:p>
            <a:pPr marL="285750" indent="-285750">
              <a:buFont typeface="Arial" panose="020B0604020202020204" pitchFamily="34" charset="0"/>
              <a:buChar char="•"/>
            </a:pPr>
            <a:endParaRPr lang="pt-BR" sz="3200" dirty="0"/>
          </a:p>
          <a:p>
            <a:pPr marL="285750" indent="-285750">
              <a:buFont typeface="Arial" panose="020B0604020202020204" pitchFamily="34" charset="0"/>
              <a:buChar char="•"/>
            </a:pPr>
            <a:r>
              <a:rPr lang="pt-BR" sz="3200" dirty="0"/>
              <a:t>O processo se repete até alcançar um nó folha</a:t>
            </a:r>
          </a:p>
        </p:txBody>
      </p:sp>
    </p:spTree>
    <p:extLst>
      <p:ext uri="{BB962C8B-B14F-4D97-AF65-F5344CB8AC3E}">
        <p14:creationId xmlns:p14="http://schemas.microsoft.com/office/powerpoint/2010/main" val="3707117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8591" y="207701"/>
            <a:ext cx="9905998" cy="1478570"/>
          </a:xfrm>
        </p:spPr>
        <p:txBody>
          <a:bodyPr/>
          <a:lstStyle/>
          <a:p>
            <a:r>
              <a:rPr lang="pt-BR" dirty="0"/>
              <a:t>Árvore </a:t>
            </a:r>
            <a:r>
              <a:rPr lang="pt-BR" dirty="0" err="1"/>
              <a:t>patricia</a:t>
            </a:r>
            <a:r>
              <a:rPr lang="pt-BR" dirty="0"/>
              <a:t> - pesquisa</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728" y="1686271"/>
            <a:ext cx="8209723" cy="4669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5230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67944"/>
            <a:ext cx="9905998" cy="1478570"/>
          </a:xfrm>
        </p:spPr>
        <p:txBody>
          <a:bodyPr/>
          <a:lstStyle/>
          <a:p>
            <a:r>
              <a:rPr lang="pt-BR" dirty="0"/>
              <a:t>Árvore </a:t>
            </a:r>
            <a:r>
              <a:rPr lang="pt-BR" dirty="0" err="1"/>
              <a:t>patricia</a:t>
            </a:r>
            <a:r>
              <a:rPr lang="pt-BR" dirty="0"/>
              <a:t> - inserção</a:t>
            </a:r>
          </a:p>
        </p:txBody>
      </p:sp>
      <p:sp>
        <p:nvSpPr>
          <p:cNvPr id="3" name="Espaço Reservado para Conteúdo 2"/>
          <p:cNvSpPr>
            <a:spLocks noGrp="1"/>
          </p:cNvSpPr>
          <p:nvPr>
            <p:ph idx="1"/>
          </p:nvPr>
        </p:nvSpPr>
        <p:spPr>
          <a:xfrm>
            <a:off x="973307" y="1328461"/>
            <a:ext cx="10357301" cy="5271122"/>
          </a:xfrm>
        </p:spPr>
        <p:txBody>
          <a:bodyPr>
            <a:normAutofit/>
          </a:bodyPr>
          <a:lstStyle/>
          <a:p>
            <a:pPr marL="457200" lvl="0" indent="-406400">
              <a:spcBef>
                <a:spcPts val="0"/>
              </a:spcBef>
              <a:buSzPct val="100000"/>
            </a:pPr>
            <a:r>
              <a:rPr lang="pt-BR" sz="2800" dirty="0"/>
              <a:t>Semelhante ao método da TRIE, com algumas modificações.</a:t>
            </a:r>
          </a:p>
          <a:p>
            <a:pPr marL="457200" lvl="0" indent="-406400">
              <a:spcBef>
                <a:spcPts val="0"/>
              </a:spcBef>
              <a:buSzPct val="100000"/>
            </a:pPr>
            <a:r>
              <a:rPr lang="pt-BR" sz="2800" dirty="0"/>
              <a:t>Inicia-se uma pesquisa, percorrendo os nós até encerrar a busca, onde deve-se retornar uma busca sem sucesso.</a:t>
            </a:r>
          </a:p>
          <a:p>
            <a:pPr marL="457200" lvl="0" indent="-406400">
              <a:spcBef>
                <a:spcPts val="0"/>
              </a:spcBef>
              <a:buSzPct val="100000"/>
            </a:pPr>
            <a:r>
              <a:rPr lang="pt-BR" sz="2800" dirty="0"/>
              <a:t>Um novo nó é criado onde a pesquisa termina.</a:t>
            </a:r>
          </a:p>
          <a:p>
            <a:pPr marL="457200" lvl="0" indent="-406400">
              <a:spcBef>
                <a:spcPts val="0"/>
              </a:spcBef>
              <a:buSzPct val="100000"/>
            </a:pPr>
            <a:r>
              <a:rPr lang="pt-BR" sz="2800" dirty="0"/>
              <a:t>Se a busca termina em uma aresta, o novo nó armazena a posição do caractere que distingue a aresta e a nova chave, e também o restante da palavra.</a:t>
            </a:r>
          </a:p>
          <a:p>
            <a:pPr marL="457200" lvl="0" indent="-406400">
              <a:spcBef>
                <a:spcPts val="0"/>
              </a:spcBef>
              <a:buSzPct val="100000"/>
            </a:pPr>
            <a:r>
              <a:rPr lang="pt-BR" sz="2800" dirty="0"/>
              <a:t>Se termina em um nó, o restante da chave que falta é usado como rótulo para a aresta entre o nó atual e o novo nó.</a:t>
            </a:r>
          </a:p>
        </p:txBody>
      </p:sp>
    </p:spTree>
    <p:extLst>
      <p:ext uri="{BB962C8B-B14F-4D97-AF65-F5344CB8AC3E}">
        <p14:creationId xmlns:p14="http://schemas.microsoft.com/office/powerpoint/2010/main" val="2317830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665" y="194449"/>
            <a:ext cx="9905998" cy="1478570"/>
          </a:xfrm>
        </p:spPr>
        <p:txBody>
          <a:bodyPr/>
          <a:lstStyle/>
          <a:p>
            <a:r>
              <a:rPr lang="pt-BR" dirty="0"/>
              <a:t>Árvore </a:t>
            </a:r>
            <a:r>
              <a:rPr lang="pt-BR" dirty="0" err="1"/>
              <a:t>patricia</a:t>
            </a:r>
            <a:r>
              <a:rPr lang="pt-BR" dirty="0"/>
              <a:t>– inserindo “Consultório”</a:t>
            </a:r>
          </a:p>
        </p:txBody>
      </p:sp>
      <p:pic>
        <p:nvPicPr>
          <p:cNvPr id="4" name="Imagem 3"/>
          <p:cNvPicPr>
            <a:picLocks noChangeAspect="1"/>
          </p:cNvPicPr>
          <p:nvPr/>
        </p:nvPicPr>
        <p:blipFill>
          <a:blip r:embed="rId2"/>
          <a:stretch>
            <a:fillRect/>
          </a:stretch>
        </p:blipFill>
        <p:spPr>
          <a:xfrm>
            <a:off x="4168809" y="2023027"/>
            <a:ext cx="3877709" cy="3765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6257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Árvore </a:t>
            </a:r>
            <a:r>
              <a:rPr lang="pt-BR" dirty="0" err="1"/>
              <a:t>patricia</a:t>
            </a:r>
            <a:r>
              <a:rPr lang="pt-BR" dirty="0"/>
              <a:t> – inserindo “Consultar”</a:t>
            </a:r>
          </a:p>
        </p:txBody>
      </p:sp>
      <p:pic>
        <p:nvPicPr>
          <p:cNvPr id="4" name="Imagem 3"/>
          <p:cNvPicPr>
            <a:picLocks noChangeAspect="1"/>
          </p:cNvPicPr>
          <p:nvPr/>
        </p:nvPicPr>
        <p:blipFill>
          <a:blip r:embed="rId2"/>
          <a:stretch>
            <a:fillRect/>
          </a:stretch>
        </p:blipFill>
        <p:spPr>
          <a:xfrm>
            <a:off x="1597783" y="2405890"/>
            <a:ext cx="8993257" cy="3576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6424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41440"/>
            <a:ext cx="9905998" cy="1478570"/>
          </a:xfrm>
        </p:spPr>
        <p:txBody>
          <a:bodyPr/>
          <a:lstStyle/>
          <a:p>
            <a:r>
              <a:rPr lang="pt-BR" dirty="0"/>
              <a:t>Árvore </a:t>
            </a:r>
            <a:r>
              <a:rPr lang="pt-BR" dirty="0" err="1"/>
              <a:t>patricia</a:t>
            </a:r>
            <a:r>
              <a:rPr lang="pt-BR" dirty="0"/>
              <a:t> – inserindo “Consulado”</a:t>
            </a:r>
          </a:p>
        </p:txBody>
      </p:sp>
      <p:pic>
        <p:nvPicPr>
          <p:cNvPr id="4" name="Imagem 3"/>
          <p:cNvPicPr>
            <a:picLocks noChangeAspect="1"/>
          </p:cNvPicPr>
          <p:nvPr/>
        </p:nvPicPr>
        <p:blipFill>
          <a:blip r:embed="rId2"/>
          <a:stretch>
            <a:fillRect/>
          </a:stretch>
        </p:blipFill>
        <p:spPr>
          <a:xfrm>
            <a:off x="1551400" y="1620010"/>
            <a:ext cx="9086023" cy="46821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2281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3252"/>
            <a:ext cx="9905998" cy="1478570"/>
          </a:xfrm>
        </p:spPr>
        <p:txBody>
          <a:bodyPr/>
          <a:lstStyle/>
          <a:p>
            <a:r>
              <a:rPr lang="pt-BR" dirty="0"/>
              <a:t>introdução</a:t>
            </a:r>
          </a:p>
        </p:txBody>
      </p:sp>
      <p:sp>
        <p:nvSpPr>
          <p:cNvPr id="3" name="Espaço Reservado para Conteúdo 2"/>
          <p:cNvSpPr>
            <a:spLocks noGrp="1"/>
          </p:cNvSpPr>
          <p:nvPr>
            <p:ph idx="1"/>
          </p:nvPr>
        </p:nvSpPr>
        <p:spPr>
          <a:xfrm>
            <a:off x="1141412" y="1096547"/>
            <a:ext cx="10149440" cy="5039209"/>
          </a:xfrm>
        </p:spPr>
        <p:txBody>
          <a:bodyPr>
            <a:noAutofit/>
          </a:bodyPr>
          <a:lstStyle/>
          <a:p>
            <a:r>
              <a:rPr lang="pt-BR" sz="2800" dirty="0"/>
              <a:t>Na Busca Digital, a chave deixa de ser tratada como um elemento indivisível de comparação direta e é aplicada como um conjunto de caracteres ou dígitos definidos dentro de um alfabeto.</a:t>
            </a:r>
          </a:p>
          <a:p>
            <a:r>
              <a:rPr lang="pt-BR" sz="2800" dirty="0"/>
              <a:t>O método de pesquisa digital é similar à pesquisa em um dicionário: com a primeira letra da palavra são determinadas todas as páginas que contêm as palavras iniciadas por aquela letra e assim por diante. Isso também </a:t>
            </a:r>
            <a:r>
              <a:rPr lang="pt-BR" sz="2800" dirty="0">
                <a:solidFill>
                  <a:srgbClr val="000000"/>
                </a:solidFill>
              </a:rPr>
              <a:t>possibilita a localização de todas as ocorrências de uma determinada cadeia em um texto, com tempo de resposta logarítmico em relação ao seu tamanho.</a:t>
            </a:r>
            <a:endParaRPr lang="pt-BR" sz="2800" dirty="0"/>
          </a:p>
        </p:txBody>
      </p:sp>
    </p:spTree>
    <p:extLst>
      <p:ext uri="{BB962C8B-B14F-4D97-AF65-F5344CB8AC3E}">
        <p14:creationId xmlns:p14="http://schemas.microsoft.com/office/powerpoint/2010/main" val="1583258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1169" y="0"/>
            <a:ext cx="9905998" cy="1478570"/>
          </a:xfrm>
        </p:spPr>
        <p:txBody>
          <a:bodyPr/>
          <a:lstStyle/>
          <a:p>
            <a:r>
              <a:rPr lang="pt-BR" dirty="0"/>
              <a:t>Árvore </a:t>
            </a:r>
            <a:r>
              <a:rPr lang="pt-BR" dirty="0" err="1"/>
              <a:t>patricia</a:t>
            </a:r>
            <a:r>
              <a:rPr lang="pt-BR" dirty="0"/>
              <a:t> – inserindo “Consultado”</a:t>
            </a:r>
          </a:p>
        </p:txBody>
      </p:sp>
      <p:pic>
        <p:nvPicPr>
          <p:cNvPr id="4" name="Imagem 3"/>
          <p:cNvPicPr>
            <a:picLocks noChangeAspect="1"/>
          </p:cNvPicPr>
          <p:nvPr/>
        </p:nvPicPr>
        <p:blipFill>
          <a:blip r:embed="rId2"/>
          <a:stretch>
            <a:fillRect/>
          </a:stretch>
        </p:blipFill>
        <p:spPr>
          <a:xfrm>
            <a:off x="1484932" y="1291541"/>
            <a:ext cx="9298472" cy="53011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3348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478570"/>
          </a:xfrm>
        </p:spPr>
        <p:txBody>
          <a:bodyPr/>
          <a:lstStyle/>
          <a:p>
            <a:r>
              <a:rPr lang="pt-BR" dirty="0"/>
              <a:t>Árvore </a:t>
            </a:r>
            <a:r>
              <a:rPr lang="pt-BR" dirty="0" err="1"/>
              <a:t>patricia</a:t>
            </a:r>
            <a:r>
              <a:rPr lang="pt-BR" dirty="0"/>
              <a:t> - remoção</a:t>
            </a:r>
          </a:p>
        </p:txBody>
      </p:sp>
      <p:sp>
        <p:nvSpPr>
          <p:cNvPr id="3" name="Espaço Reservado para Conteúdo 2"/>
          <p:cNvSpPr>
            <a:spLocks noGrp="1"/>
          </p:cNvSpPr>
          <p:nvPr>
            <p:ph idx="1"/>
          </p:nvPr>
        </p:nvSpPr>
        <p:spPr>
          <a:xfrm>
            <a:off x="1141412" y="1149556"/>
            <a:ext cx="10149440" cy="5039209"/>
          </a:xfrm>
        </p:spPr>
        <p:txBody>
          <a:bodyPr>
            <a:noAutofit/>
          </a:bodyPr>
          <a:lstStyle/>
          <a:p>
            <a:r>
              <a:rPr lang="pt-BR" sz="3200" dirty="0"/>
              <a:t>Na remoção é realizada uma busca de acordo com os caracteres da </a:t>
            </a:r>
            <a:r>
              <a:rPr lang="pt-BR" sz="3200" dirty="0" err="1"/>
              <a:t>String</a:t>
            </a:r>
            <a:r>
              <a:rPr lang="pt-BR" sz="3200" dirty="0"/>
              <a:t> que deseja-se até o nó que corresponde ao final da palavra a ser removida.</a:t>
            </a:r>
          </a:p>
          <a:p>
            <a:r>
              <a:rPr lang="pt-BR" sz="3200" dirty="0"/>
              <a:t>Quando a remoção ocorre, o nó pai terá apenas um filho, logo os nós pai e irmão do nó removido são agrupados em um único nó.</a:t>
            </a:r>
          </a:p>
          <a:p>
            <a:r>
              <a:rPr lang="pt-BR" sz="3200" dirty="0"/>
              <a:t>Se a busca pela palavra a ser removida não obter sucesso, a palavra não se encontra presente na árvore.</a:t>
            </a:r>
          </a:p>
          <a:p>
            <a:endParaRPr lang="pt-BR" sz="2800" dirty="0"/>
          </a:p>
        </p:txBody>
      </p:sp>
    </p:spTree>
    <p:extLst>
      <p:ext uri="{BB962C8B-B14F-4D97-AF65-F5344CB8AC3E}">
        <p14:creationId xmlns:p14="http://schemas.microsoft.com/office/powerpoint/2010/main" val="2480536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41440"/>
            <a:ext cx="9905998" cy="1478570"/>
          </a:xfrm>
        </p:spPr>
        <p:txBody>
          <a:bodyPr/>
          <a:lstStyle/>
          <a:p>
            <a:r>
              <a:rPr lang="pt-BR" dirty="0"/>
              <a:t>Árvore </a:t>
            </a:r>
            <a:r>
              <a:rPr lang="pt-BR" dirty="0" err="1"/>
              <a:t>patricia</a:t>
            </a:r>
            <a:r>
              <a:rPr lang="pt-BR" dirty="0"/>
              <a:t> - remoção</a:t>
            </a:r>
          </a:p>
        </p:txBody>
      </p:sp>
      <p:sp>
        <p:nvSpPr>
          <p:cNvPr id="3" name="Espaço Reservado para Conteúdo 2"/>
          <p:cNvSpPr>
            <a:spLocks noGrp="1"/>
          </p:cNvSpPr>
          <p:nvPr>
            <p:ph idx="1"/>
          </p:nvPr>
        </p:nvSpPr>
        <p:spPr>
          <a:xfrm>
            <a:off x="1141412" y="1911558"/>
            <a:ext cx="9905999" cy="3541714"/>
          </a:xfrm>
        </p:spPr>
        <p:txBody>
          <a:bodyPr>
            <a:normAutofit fontScale="92500" lnSpcReduction="10000"/>
          </a:bodyPr>
          <a:lstStyle/>
          <a:p>
            <a:r>
              <a:rPr lang="pt-BR" sz="3200" dirty="0"/>
              <a:t> PASSOS:</a:t>
            </a:r>
          </a:p>
          <a:p>
            <a:pPr marL="0" indent="0">
              <a:buNone/>
            </a:pPr>
            <a:endParaRPr lang="pt-BR" sz="3200" dirty="0"/>
          </a:p>
          <a:p>
            <a:pPr marL="914400" lvl="1" indent="-457200">
              <a:buFont typeface="+mj-lt"/>
              <a:buAutoNum type="arabicPeriod"/>
            </a:pPr>
            <a:r>
              <a:rPr lang="pt-BR" sz="3200" dirty="0"/>
              <a:t>Buscar e apagar a chave da Árvore;</a:t>
            </a:r>
          </a:p>
          <a:p>
            <a:pPr marL="914400" lvl="1" indent="-457200">
              <a:buFont typeface="+mj-lt"/>
              <a:buAutoNum type="arabicPeriod"/>
            </a:pPr>
            <a:r>
              <a:rPr lang="pt-BR" sz="3200" dirty="0"/>
              <a:t>O pai da chave deve ser apagado;</a:t>
            </a:r>
          </a:p>
          <a:p>
            <a:pPr marL="914400" lvl="1" indent="-457200">
              <a:buFont typeface="+mj-lt"/>
              <a:buAutoNum type="arabicPeriod"/>
            </a:pPr>
            <a:r>
              <a:rPr lang="pt-BR" sz="3200" dirty="0"/>
              <a:t>Soma-se o valor do Campo Avançar do Nó Pai a Todos os nós Filhos.</a:t>
            </a:r>
          </a:p>
          <a:p>
            <a:endParaRPr lang="pt-BR" dirty="0"/>
          </a:p>
        </p:txBody>
      </p:sp>
    </p:spTree>
    <p:extLst>
      <p:ext uri="{BB962C8B-B14F-4D97-AF65-F5344CB8AC3E}">
        <p14:creationId xmlns:p14="http://schemas.microsoft.com/office/powerpoint/2010/main" val="2689371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97940"/>
            <a:ext cx="9905998" cy="1478570"/>
          </a:xfrm>
        </p:spPr>
        <p:txBody>
          <a:bodyPr/>
          <a:lstStyle/>
          <a:p>
            <a:r>
              <a:rPr lang="pt-BR" dirty="0"/>
              <a:t>Árvore </a:t>
            </a:r>
            <a:r>
              <a:rPr lang="pt-BR" dirty="0" err="1"/>
              <a:t>patricia</a:t>
            </a:r>
            <a:r>
              <a:rPr lang="pt-BR" dirty="0"/>
              <a:t> – removendo “consulado”</a:t>
            </a:r>
          </a:p>
        </p:txBody>
      </p:sp>
      <p:sp>
        <p:nvSpPr>
          <p:cNvPr id="3" name="Espaço Reservado para Conteúdo 2"/>
          <p:cNvSpPr>
            <a:spLocks noGrp="1"/>
          </p:cNvSpPr>
          <p:nvPr>
            <p:ph idx="1"/>
          </p:nvPr>
        </p:nvSpPr>
        <p:spPr>
          <a:xfrm>
            <a:off x="1141412" y="1981178"/>
            <a:ext cx="9905999" cy="3541714"/>
          </a:xfrm>
        </p:spPr>
        <p:txBody>
          <a:bodyPr/>
          <a:lstStyle/>
          <a:p>
            <a:endParaRPr lang="pt-BR" dirty="0"/>
          </a:p>
          <a:p>
            <a:endParaRPr lang="pt-BR" dirty="0"/>
          </a:p>
        </p:txBody>
      </p:sp>
      <p:pic>
        <p:nvPicPr>
          <p:cNvPr id="5" name="Imagem 4"/>
          <p:cNvPicPr>
            <a:picLocks noChangeAspect="1"/>
          </p:cNvPicPr>
          <p:nvPr/>
        </p:nvPicPr>
        <p:blipFill>
          <a:blip r:embed="rId2"/>
          <a:stretch>
            <a:fillRect/>
          </a:stretch>
        </p:blipFill>
        <p:spPr>
          <a:xfrm>
            <a:off x="2851148" y="1477728"/>
            <a:ext cx="6486525" cy="4924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02183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8737" y="0"/>
            <a:ext cx="9905998" cy="1478570"/>
          </a:xfrm>
        </p:spPr>
        <p:txBody>
          <a:bodyPr/>
          <a:lstStyle/>
          <a:p>
            <a:r>
              <a:rPr lang="pt-BR" dirty="0"/>
              <a:t>Árvore </a:t>
            </a:r>
            <a:r>
              <a:rPr lang="pt-BR" dirty="0" err="1"/>
              <a:t>patricia</a:t>
            </a:r>
            <a:r>
              <a:rPr lang="pt-BR" dirty="0"/>
              <a:t> – removendo “consulado”</a:t>
            </a:r>
          </a:p>
        </p:txBody>
      </p:sp>
      <p:pic>
        <p:nvPicPr>
          <p:cNvPr id="3" name="Imagem 2"/>
          <p:cNvPicPr>
            <a:picLocks noChangeAspect="1"/>
          </p:cNvPicPr>
          <p:nvPr/>
        </p:nvPicPr>
        <p:blipFill>
          <a:blip r:embed="rId2"/>
          <a:stretch>
            <a:fillRect/>
          </a:stretch>
        </p:blipFill>
        <p:spPr>
          <a:xfrm>
            <a:off x="2106181" y="1478570"/>
            <a:ext cx="7711109" cy="4329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082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8161" y="101683"/>
            <a:ext cx="9905998" cy="1478570"/>
          </a:xfrm>
        </p:spPr>
        <p:txBody>
          <a:bodyPr/>
          <a:lstStyle/>
          <a:p>
            <a:r>
              <a:rPr lang="pt-BR" dirty="0"/>
              <a:t>Árvore </a:t>
            </a:r>
            <a:r>
              <a:rPr lang="pt-BR" dirty="0" err="1"/>
              <a:t>patricia</a:t>
            </a:r>
            <a:r>
              <a:rPr lang="pt-BR" dirty="0"/>
              <a:t> – removendo “Consultar”</a:t>
            </a:r>
          </a:p>
        </p:txBody>
      </p:sp>
      <p:pic>
        <p:nvPicPr>
          <p:cNvPr id="5" name="Imagem 4"/>
          <p:cNvPicPr>
            <a:picLocks noChangeAspect="1"/>
          </p:cNvPicPr>
          <p:nvPr/>
        </p:nvPicPr>
        <p:blipFill>
          <a:blip r:embed="rId2"/>
          <a:stretch>
            <a:fillRect/>
          </a:stretch>
        </p:blipFill>
        <p:spPr>
          <a:xfrm>
            <a:off x="2180362" y="1580253"/>
            <a:ext cx="7801596" cy="4347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931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8161" y="101683"/>
            <a:ext cx="9905998" cy="1478570"/>
          </a:xfrm>
        </p:spPr>
        <p:txBody>
          <a:bodyPr/>
          <a:lstStyle/>
          <a:p>
            <a:r>
              <a:rPr lang="pt-BR" dirty="0"/>
              <a:t>Árvore </a:t>
            </a:r>
            <a:r>
              <a:rPr lang="pt-BR" dirty="0" err="1"/>
              <a:t>Patricia</a:t>
            </a:r>
            <a:r>
              <a:rPr lang="pt-BR" dirty="0"/>
              <a:t> – removendo “consultar”</a:t>
            </a:r>
          </a:p>
        </p:txBody>
      </p:sp>
      <p:pic>
        <p:nvPicPr>
          <p:cNvPr id="4" name="Imagem 3"/>
          <p:cNvPicPr>
            <a:picLocks noChangeAspect="1"/>
          </p:cNvPicPr>
          <p:nvPr/>
        </p:nvPicPr>
        <p:blipFill>
          <a:blip r:embed="rId2"/>
          <a:stretch>
            <a:fillRect/>
          </a:stretch>
        </p:blipFill>
        <p:spPr>
          <a:xfrm>
            <a:off x="2344767" y="2110820"/>
            <a:ext cx="7472786" cy="29250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8894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r"/>
            <a:r>
              <a:rPr lang="pt-BR" dirty="0"/>
              <a:t>Considerações finais</a:t>
            </a:r>
          </a:p>
        </p:txBody>
      </p:sp>
    </p:spTree>
    <p:extLst>
      <p:ext uri="{BB962C8B-B14F-4D97-AF65-F5344CB8AC3E}">
        <p14:creationId xmlns:p14="http://schemas.microsoft.com/office/powerpoint/2010/main" val="4282102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pt-BR" dirty="0"/>
              <a:t>Aplicações de pesquisa digital</a:t>
            </a:r>
          </a:p>
        </p:txBody>
      </p:sp>
      <p:sp>
        <p:nvSpPr>
          <p:cNvPr id="3" name="Espaço Reservado para Conteúdo 2"/>
          <p:cNvSpPr>
            <a:spLocks noGrp="1"/>
          </p:cNvSpPr>
          <p:nvPr>
            <p:ph idx="1"/>
          </p:nvPr>
        </p:nvSpPr>
        <p:spPr>
          <a:xfrm>
            <a:off x="851338" y="1783368"/>
            <a:ext cx="10736317" cy="3960939"/>
          </a:xfrm>
        </p:spPr>
        <p:txBody>
          <a:bodyPr>
            <a:noAutofit/>
          </a:bodyPr>
          <a:lstStyle/>
          <a:p>
            <a:pPr>
              <a:lnSpc>
                <a:spcPct val="150000"/>
              </a:lnSpc>
            </a:pPr>
            <a:r>
              <a:rPr lang="pt-BR" sz="3200" dirty="0"/>
              <a:t>Substituição de outras estrutura de dados, como a tabela </a:t>
            </a:r>
            <a:r>
              <a:rPr lang="pt-BR" sz="3200" dirty="0" err="1"/>
              <a:t>hash</a:t>
            </a:r>
            <a:r>
              <a:rPr lang="pt-BR" sz="3200" dirty="0"/>
              <a:t>. </a:t>
            </a:r>
          </a:p>
          <a:p>
            <a:pPr>
              <a:lnSpc>
                <a:spcPct val="150000"/>
              </a:lnSpc>
            </a:pPr>
            <a:r>
              <a:rPr lang="pt-BR" sz="3200" dirty="0"/>
              <a:t>Representar um dicionário.</a:t>
            </a:r>
          </a:p>
          <a:p>
            <a:pPr>
              <a:lnSpc>
                <a:spcPct val="150000"/>
              </a:lnSpc>
            </a:pPr>
            <a:r>
              <a:rPr lang="pt-BR" sz="3200" dirty="0"/>
              <a:t>Corretores ortográficos.</a:t>
            </a:r>
          </a:p>
          <a:p>
            <a:pPr>
              <a:lnSpc>
                <a:spcPct val="150000"/>
              </a:lnSpc>
            </a:pPr>
            <a:r>
              <a:rPr lang="pt-BR" sz="3200" dirty="0"/>
              <a:t>Autopreenchimento em browsers, </a:t>
            </a:r>
            <a:r>
              <a:rPr lang="pt-BR" sz="3200" dirty="0" err="1"/>
              <a:t>emails</a:t>
            </a:r>
            <a:r>
              <a:rPr lang="pt-BR" sz="3200" dirty="0"/>
              <a:t>, linguagens de programação,  compressão de dados. </a:t>
            </a:r>
          </a:p>
        </p:txBody>
      </p:sp>
    </p:spTree>
    <p:extLst>
      <p:ext uri="{BB962C8B-B14F-4D97-AF65-F5344CB8AC3E}">
        <p14:creationId xmlns:p14="http://schemas.microsoft.com/office/powerpoint/2010/main" val="396205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pt-BR" dirty="0"/>
              <a:t>Autopreenchimento</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9255" y="1355834"/>
            <a:ext cx="8781393" cy="50764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7037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307893"/>
            <a:ext cx="8791575" cy="2387600"/>
          </a:xfrm>
        </p:spPr>
        <p:txBody>
          <a:bodyPr/>
          <a:lstStyle/>
          <a:p>
            <a:pPr algn="r"/>
            <a:r>
              <a:rPr lang="pt-BR" dirty="0"/>
              <a:t>Árvore trie</a:t>
            </a:r>
          </a:p>
        </p:txBody>
      </p:sp>
    </p:spTree>
    <p:extLst>
      <p:ext uri="{BB962C8B-B14F-4D97-AF65-F5344CB8AC3E}">
        <p14:creationId xmlns:p14="http://schemas.microsoft.com/office/powerpoint/2010/main" val="1939090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pt-BR" dirty="0"/>
              <a:t>Autopreenchimento</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905" y="1355834"/>
            <a:ext cx="8748000" cy="52509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5430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pt-BR" dirty="0"/>
              <a:t>Autopreenchimento</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018" y="1355834"/>
            <a:ext cx="8673773" cy="52509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7225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pt-BR" dirty="0"/>
              <a:t>Autopreenchimento</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525" y="1236564"/>
            <a:ext cx="8673773" cy="525093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65081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pt-BR" dirty="0"/>
              <a:t>Vantagens da pesquisa digital</a:t>
            </a:r>
          </a:p>
        </p:txBody>
      </p:sp>
      <p:sp>
        <p:nvSpPr>
          <p:cNvPr id="3" name="Espaço Reservado para Conteúdo 2"/>
          <p:cNvSpPr>
            <a:spLocks noGrp="1"/>
          </p:cNvSpPr>
          <p:nvPr>
            <p:ph idx="1"/>
          </p:nvPr>
        </p:nvSpPr>
        <p:spPr>
          <a:xfrm>
            <a:off x="1141412" y="842465"/>
            <a:ext cx="9905999" cy="5518578"/>
          </a:xfrm>
        </p:spPr>
        <p:txBody>
          <a:bodyPr>
            <a:noAutofit/>
          </a:bodyPr>
          <a:lstStyle/>
          <a:p>
            <a:pPr marL="0" indent="0">
              <a:buNone/>
            </a:pPr>
            <a:endParaRPr lang="pt-BR" dirty="0"/>
          </a:p>
          <a:p>
            <a:r>
              <a:rPr lang="pt-BR" sz="3200" dirty="0"/>
              <a:t>A busca é mais rápida em relação à busca binária.</a:t>
            </a:r>
          </a:p>
          <a:p>
            <a:r>
              <a:rPr lang="pt-BR" sz="3200" dirty="0"/>
              <a:t>Uma árvore Trie requer menos espaço quando contém um grande número de cadeias curtas, porque as chaves não são armazenadas de forma explícita e os nós das chaves iniciais comuns são compartilhados.</a:t>
            </a:r>
          </a:p>
          <a:p>
            <a:r>
              <a:rPr lang="pt-BR" sz="3200" dirty="0"/>
              <a:t>Os métodos de pesquisa digital são particularmente vantajosos quando as chaves são grandes e de tamanho variável</a:t>
            </a:r>
          </a:p>
        </p:txBody>
      </p:sp>
    </p:spTree>
    <p:extLst>
      <p:ext uri="{BB962C8B-B14F-4D97-AF65-F5344CB8AC3E}">
        <p14:creationId xmlns:p14="http://schemas.microsoft.com/office/powerpoint/2010/main" val="2176310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r"/>
            <a:r>
              <a:rPr lang="pt-BR" dirty="0"/>
              <a:t>Perguntas ?</a:t>
            </a:r>
          </a:p>
        </p:txBody>
      </p:sp>
    </p:spTree>
    <p:extLst>
      <p:ext uri="{BB962C8B-B14F-4D97-AF65-F5344CB8AC3E}">
        <p14:creationId xmlns:p14="http://schemas.microsoft.com/office/powerpoint/2010/main" val="3825357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pt-BR" dirty="0"/>
              <a:t>Referências Bibliográficas</a:t>
            </a:r>
          </a:p>
        </p:txBody>
      </p:sp>
      <p:sp>
        <p:nvSpPr>
          <p:cNvPr id="3" name="Espaço Reservado para Conteúdo 2"/>
          <p:cNvSpPr>
            <a:spLocks noGrp="1"/>
          </p:cNvSpPr>
          <p:nvPr>
            <p:ph idx="1"/>
          </p:nvPr>
        </p:nvSpPr>
        <p:spPr>
          <a:xfrm>
            <a:off x="1141412" y="1783368"/>
            <a:ext cx="9905999" cy="3960939"/>
          </a:xfrm>
        </p:spPr>
        <p:txBody>
          <a:bodyPr>
            <a:noAutofit/>
          </a:bodyPr>
          <a:lstStyle/>
          <a:p>
            <a:r>
              <a:rPr lang="pt-BR" sz="3200" dirty="0"/>
              <a:t>ZIVIANE – Nívio - Livro Projeto de Algoritmos 2012</a:t>
            </a:r>
          </a:p>
          <a:p>
            <a:r>
              <a:rPr lang="pt-BR" sz="3200" dirty="0"/>
              <a:t>BCC 203 – Ano 2009 – 2º Semestre Aula 26 – Pesquisa Digital – David Menotti</a:t>
            </a:r>
          </a:p>
          <a:p>
            <a:r>
              <a:rPr lang="pt-BR" sz="3200" dirty="0"/>
              <a:t>SZWARCFITER, J. L. e MARKENZON, L. Estruturas de Dados e seus Algoritmos, LTC, 1994.</a:t>
            </a:r>
          </a:p>
        </p:txBody>
      </p:sp>
    </p:spTree>
    <p:extLst>
      <p:ext uri="{BB962C8B-B14F-4D97-AF65-F5344CB8AC3E}">
        <p14:creationId xmlns:p14="http://schemas.microsoft.com/office/powerpoint/2010/main" val="394430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1826" y="110145"/>
            <a:ext cx="9905998" cy="1478570"/>
          </a:xfrm>
        </p:spPr>
        <p:txBody>
          <a:bodyPr/>
          <a:lstStyle/>
          <a:p>
            <a:r>
              <a:rPr lang="x-none" altLang="pt-BR" dirty="0"/>
              <a:t>áRvore trie - introdução</a:t>
            </a:r>
          </a:p>
        </p:txBody>
      </p:sp>
      <p:sp>
        <p:nvSpPr>
          <p:cNvPr id="5" name="Content Placeholder 4"/>
          <p:cNvSpPr>
            <a:spLocks noGrp="1"/>
          </p:cNvSpPr>
          <p:nvPr>
            <p:ph idx="1"/>
          </p:nvPr>
        </p:nvSpPr>
        <p:spPr>
          <a:xfrm>
            <a:off x="1021826" y="1032123"/>
            <a:ext cx="9906000" cy="4514215"/>
          </a:xfrm>
        </p:spPr>
        <p:txBody>
          <a:bodyPr>
            <a:noAutofit/>
          </a:bodyPr>
          <a:lstStyle/>
          <a:p>
            <a:endParaRPr lang="x-none" altLang="pt-BR" sz="3200" dirty="0"/>
          </a:p>
          <a:p>
            <a:r>
              <a:rPr lang="x-none" altLang="pt-BR" sz="3200" dirty="0"/>
              <a:t>TRIE vem de RETRIEVAL – RECUPERAÇÃO.</a:t>
            </a:r>
          </a:p>
          <a:p>
            <a:pPr marL="0" indent="0">
              <a:buNone/>
            </a:pPr>
            <a:r>
              <a:rPr lang="x-none" altLang="pt-BR" sz="3200" dirty="0"/>
              <a:t>	- Pronúncia: TRI ou TRAI</a:t>
            </a:r>
          </a:p>
          <a:p>
            <a:pPr marL="342900" indent="-342900"/>
            <a:r>
              <a:rPr lang="x-none" altLang="pt-BR" sz="3200" dirty="0"/>
              <a:t>É um tipo de árvore de busca.</a:t>
            </a:r>
          </a:p>
          <a:p>
            <a:pPr marL="342900" indent="-342900"/>
            <a:r>
              <a:rPr lang="x-none" altLang="pt-BR" sz="3200" dirty="0"/>
              <a:t>Idéia geral: usar partes das CHAVES como caminho busca.</a:t>
            </a:r>
          </a:p>
          <a:p>
            <a:pPr marL="342900" indent="-342900"/>
            <a:r>
              <a:rPr lang="x-none" altLang="pt-BR" sz="3200" dirty="0"/>
              <a:t>Origem: anos 60 por Edward Fredkin.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220953"/>
            <a:ext cx="9905998" cy="1478570"/>
          </a:xfrm>
        </p:spPr>
        <p:txBody>
          <a:bodyPr/>
          <a:lstStyle/>
          <a:p>
            <a:r>
              <a:rPr lang="x-none" altLang="pt-BR" dirty="0">
                <a:sym typeface="+mn-ea"/>
              </a:rPr>
              <a:t>áRvore trie - implementação</a:t>
            </a:r>
            <a:endParaRPr lang="pt-BR" altLang="en-US" dirty="0"/>
          </a:p>
        </p:txBody>
      </p:sp>
      <p:sp>
        <p:nvSpPr>
          <p:cNvPr id="3" name="Content Placeholder 2"/>
          <p:cNvSpPr>
            <a:spLocks noGrp="1"/>
          </p:cNvSpPr>
          <p:nvPr>
            <p:ph idx="1"/>
          </p:nvPr>
        </p:nvSpPr>
        <p:spPr>
          <a:xfrm>
            <a:off x="1141409" y="1699523"/>
            <a:ext cx="9906000" cy="3993515"/>
          </a:xfrm>
        </p:spPr>
        <p:txBody>
          <a:bodyPr>
            <a:normAutofit/>
          </a:bodyPr>
          <a:lstStyle/>
          <a:p>
            <a:r>
              <a:rPr lang="pt-BR" altLang="en-US" sz="3200" dirty="0"/>
              <a:t>Implementação mais simples: R-WAY</a:t>
            </a:r>
          </a:p>
          <a:p>
            <a:pPr marL="0" indent="0">
              <a:buNone/>
            </a:pPr>
            <a:r>
              <a:rPr lang="x-none" altLang="pt-BR" sz="3200" dirty="0"/>
              <a:t>	- </a:t>
            </a:r>
            <a:r>
              <a:rPr lang="pt-BR" altLang="en-US" sz="3200" dirty="0"/>
              <a:t>A árvore contém dois tipos de nós: nó de desvio e 	nó de informação.</a:t>
            </a:r>
          </a:p>
          <a:p>
            <a:r>
              <a:rPr lang="pt-BR" altLang="en-US" sz="3200" dirty="0"/>
              <a:t>Cada nó de desvio contém todos os valores do alfabeto mais 1 símbolo especial para determinar uma chave.</a:t>
            </a:r>
          </a:p>
          <a:p>
            <a:r>
              <a:rPr lang="pt-BR" altLang="en-US" sz="3200" dirty="0"/>
              <a:t>Há desperdício de espaço.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41440"/>
            <a:ext cx="9905998" cy="1478570"/>
          </a:xfrm>
        </p:spPr>
        <p:txBody>
          <a:bodyPr/>
          <a:lstStyle/>
          <a:p>
            <a:r>
              <a:rPr lang="x-none" altLang="pt-BR" dirty="0"/>
              <a:t>áRvore trie</a:t>
            </a:r>
            <a:r>
              <a:rPr lang="pt-BR" altLang="pt-BR" dirty="0"/>
              <a:t> (R-</a:t>
            </a:r>
            <a:r>
              <a:rPr lang="pt-BR" altLang="pt-BR" dirty="0" err="1"/>
              <a:t>way</a:t>
            </a:r>
            <a:r>
              <a:rPr lang="pt-BR" altLang="pt-BR" dirty="0"/>
              <a:t>) </a:t>
            </a:r>
            <a:r>
              <a:rPr lang="x-none" altLang="pt-BR" dirty="0">
                <a:sym typeface="+mn-ea"/>
              </a:rPr>
              <a:t>- características</a:t>
            </a:r>
            <a:endParaRPr lang="pt-BR" altLang="en-US" dirty="0"/>
          </a:p>
        </p:txBody>
      </p:sp>
      <p:sp>
        <p:nvSpPr>
          <p:cNvPr id="3" name="Content Placeholder 2"/>
          <p:cNvSpPr>
            <a:spLocks noGrp="1"/>
          </p:cNvSpPr>
          <p:nvPr>
            <p:ph idx="1"/>
          </p:nvPr>
        </p:nvSpPr>
        <p:spPr>
          <a:xfrm>
            <a:off x="1141411" y="1507365"/>
            <a:ext cx="9905999" cy="3541714"/>
          </a:xfrm>
        </p:spPr>
        <p:txBody>
          <a:bodyPr>
            <a:noAutofit/>
          </a:bodyPr>
          <a:lstStyle/>
          <a:p>
            <a:r>
              <a:rPr lang="x-none" altLang="pt-BR" sz="3200" dirty="0"/>
              <a:t>C</a:t>
            </a:r>
            <a:r>
              <a:rPr lang="pt-BR" altLang="en-US" sz="3200" dirty="0" err="1"/>
              <a:t>have</a:t>
            </a:r>
            <a:r>
              <a:rPr lang="pt-BR" altLang="en-US" sz="3200" dirty="0"/>
              <a:t> formada por palavras sobre um alfabeto</a:t>
            </a:r>
            <a:r>
              <a:rPr lang="x-none" altLang="pt-BR" sz="3200" dirty="0"/>
              <a:t>.</a:t>
            </a:r>
          </a:p>
          <a:p>
            <a:pPr marL="457200" lvl="1" indent="0">
              <a:buNone/>
            </a:pPr>
            <a:r>
              <a:rPr lang="x-none" altLang="pt-BR" sz="3200" dirty="0"/>
              <a:t>- Exemplos de alfabetos: {0,1}, {A, B, C, D, E,...Z}, {0,1,2,3,4,5,...,9}</a:t>
            </a:r>
          </a:p>
          <a:p>
            <a:pPr marL="457200" lvl="1" indent="0">
              <a:buNone/>
            </a:pPr>
            <a:r>
              <a:rPr lang="x-none" altLang="pt-BR" sz="3200" dirty="0"/>
              <a:t>- Exemplos de chaves: ABABB 1903 Maria 01010101000000000</a:t>
            </a:r>
          </a:p>
          <a:p>
            <a:pPr marL="342900" lvl="0" indent="-342900"/>
            <a:r>
              <a:rPr lang="x-none" altLang="pt-BR" sz="3200" dirty="0"/>
              <a:t>Palavras com tamanho variável e ilimitado.</a:t>
            </a:r>
          </a:p>
          <a:p>
            <a:pPr marL="342900" lvl="0" indent="-342900"/>
            <a:r>
              <a:rPr lang="x-none" altLang="pt-BR" sz="3200" dirty="0"/>
              <a:t>Chaves parcialmente partilhadas entre os elementos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095" y="220953"/>
            <a:ext cx="9905998" cy="1478570"/>
          </a:xfrm>
        </p:spPr>
        <p:txBody>
          <a:bodyPr>
            <a:normAutofit/>
          </a:bodyPr>
          <a:lstStyle/>
          <a:p>
            <a:r>
              <a:rPr lang="x-none" altLang="pt-BR" dirty="0"/>
              <a:t>áRvore trie</a:t>
            </a:r>
            <a:r>
              <a:rPr lang="pt-BR" altLang="pt-BR" dirty="0"/>
              <a:t> (R-</a:t>
            </a:r>
            <a:r>
              <a:rPr lang="pt-BR" altLang="pt-BR" dirty="0" err="1"/>
              <a:t>way</a:t>
            </a:r>
            <a:r>
              <a:rPr lang="pt-BR" altLang="pt-BR" dirty="0"/>
              <a:t>) </a:t>
            </a:r>
            <a:r>
              <a:rPr lang="x-none" altLang="pt-BR" dirty="0">
                <a:sym typeface="+mn-ea"/>
              </a:rPr>
              <a:t>- </a:t>
            </a:r>
            <a:r>
              <a:rPr lang="pt-BR" altLang="pt-BR" dirty="0">
                <a:sym typeface="+mn-ea"/>
              </a:rPr>
              <a:t>características</a:t>
            </a:r>
            <a:endParaRPr lang="pt-BR" altLang="en-US" dirty="0"/>
          </a:p>
        </p:txBody>
      </p:sp>
      <p:sp>
        <p:nvSpPr>
          <p:cNvPr id="3" name="Content Placeholder 2"/>
          <p:cNvSpPr>
            <a:spLocks noGrp="1"/>
          </p:cNvSpPr>
          <p:nvPr>
            <p:ph idx="1"/>
          </p:nvPr>
        </p:nvSpPr>
        <p:spPr>
          <a:xfrm>
            <a:off x="1141095" y="2249806"/>
            <a:ext cx="9906000" cy="2971552"/>
          </a:xfrm>
        </p:spPr>
        <p:txBody>
          <a:bodyPr/>
          <a:lstStyle/>
          <a:p>
            <a:r>
              <a:rPr lang="pt-BR" altLang="en-US" sz="3200" dirty="0">
                <a:sym typeface="+mn-ea"/>
              </a:rPr>
              <a:t>Árvore ordenada e </a:t>
            </a:r>
            <a:r>
              <a:rPr lang="pt-BR" altLang="en-US" sz="3200" dirty="0" err="1">
                <a:sym typeface="+mn-ea"/>
              </a:rPr>
              <a:t>n-ária</a:t>
            </a:r>
            <a:r>
              <a:rPr lang="x-none" altLang="pt-BR" sz="3200" dirty="0">
                <a:sym typeface="+mn-ea"/>
              </a:rPr>
              <a:t>.</a:t>
            </a:r>
            <a:endParaRPr lang="x-none" altLang="pt-BR" sz="3200" dirty="0"/>
          </a:p>
          <a:p>
            <a:r>
              <a:rPr lang="x-none" altLang="pt-BR" sz="3200" dirty="0">
                <a:sym typeface="+mn-ea"/>
              </a:rPr>
              <a:t>Chaves em geral são caracteres.</a:t>
            </a:r>
            <a:endParaRPr lang="x-none" altLang="pt-BR" sz="3200" dirty="0"/>
          </a:p>
          <a:p>
            <a:r>
              <a:rPr lang="x-none" altLang="pt-BR" sz="3200" dirty="0">
                <a:sym typeface="+mn-ea"/>
              </a:rPr>
              <a:t>Nenhum nó armazena a chave.</a:t>
            </a:r>
            <a:endParaRPr lang="x-none" altLang="pt-BR" sz="3200" dirty="0"/>
          </a:p>
          <a:p>
            <a:r>
              <a:rPr lang="x-none" altLang="pt-BR" sz="3200" dirty="0">
                <a:sym typeface="+mn-ea"/>
              </a:rPr>
              <a:t>Chave determinada pela posição na árvore.</a:t>
            </a:r>
            <a:endParaRPr lang="x-none" altLang="pt-BR" sz="3200" dirty="0"/>
          </a:p>
          <a:p>
            <a:endParaRPr lang="pt-BR"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550</TotalTime>
  <Words>1481</Words>
  <Application>Microsoft Office PowerPoint</Application>
  <PresentationFormat>Widescreen</PresentationFormat>
  <Paragraphs>147</Paragraphs>
  <Slides>55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55</vt:i4>
      </vt:variant>
    </vt:vector>
  </HeadingPairs>
  <TitlesOfParts>
    <vt:vector size="60" baseType="lpstr">
      <vt:lpstr>Arial</vt:lpstr>
      <vt:lpstr>Calibri</vt:lpstr>
      <vt:lpstr>Trebuchet MS</vt:lpstr>
      <vt:lpstr>Tw Cen MT</vt:lpstr>
      <vt:lpstr>Circuito</vt:lpstr>
      <vt:lpstr>Pesquisa Digital (árvores TRIE e PATRICIA)</vt:lpstr>
      <vt:lpstr>introdução</vt:lpstr>
      <vt:lpstr>introdução</vt:lpstr>
      <vt:lpstr>introdução</vt:lpstr>
      <vt:lpstr>Árvore trie</vt:lpstr>
      <vt:lpstr>áRvore trie - introdução</vt:lpstr>
      <vt:lpstr>áRvore trie - implementação</vt:lpstr>
      <vt:lpstr>áRvore trie (R-way) - características</vt:lpstr>
      <vt:lpstr>áRvore trie (R-way) - características</vt:lpstr>
      <vt:lpstr>áRvore trie (R-way) - exemplo</vt:lpstr>
      <vt:lpstr>áRvore trie (R-way) - pesquisa</vt:lpstr>
      <vt:lpstr>áRvore trie (R-way) - pesquisa</vt:lpstr>
      <vt:lpstr>áRvore trie (R-way) - inserção</vt:lpstr>
      <vt:lpstr>áRvore trie (R-way) - inserção</vt:lpstr>
      <vt:lpstr>áRvore trie (R-way) - inserção</vt:lpstr>
      <vt:lpstr>áRvore trie (R-way) - inserção</vt:lpstr>
      <vt:lpstr>áRvore trie (R-way) - Remoção</vt:lpstr>
      <vt:lpstr>áRvore trie (R-way) - Remoção</vt:lpstr>
      <vt:lpstr>áRvore trie (R-way) – Remoção (Simulação)</vt:lpstr>
      <vt:lpstr>áRvore trie (R-way) – Removendo a palavra “FORA”</vt:lpstr>
      <vt:lpstr>áRvore trie (R-way) – disposição após a remoção</vt:lpstr>
      <vt:lpstr>áRvore trie (R-way) – Removendo a palavra “fui”</vt:lpstr>
      <vt:lpstr>áRvore trie (R-way) – disposição após a remoção</vt:lpstr>
      <vt:lpstr>áRvore trie (R-way) – Removendo a palavra “veremos”</vt:lpstr>
      <vt:lpstr>áRvore trie (R-way) – disposição após a remoção</vt:lpstr>
      <vt:lpstr>áRvore trie (R-way) – disposição após as 3 remoções</vt:lpstr>
      <vt:lpstr>áRvore trie – outras implementações</vt:lpstr>
      <vt:lpstr>Apresentação do PowerPoint</vt:lpstr>
      <vt:lpstr>ÁRVORE TRIE binária </vt:lpstr>
      <vt:lpstr>Arvore Patricia</vt:lpstr>
      <vt:lpstr>COMO MELHORAR A TRIE?</vt:lpstr>
      <vt:lpstr>ÁRVORE PATRICIA</vt:lpstr>
      <vt:lpstr>ÁRVORE PATRICIA</vt:lpstr>
      <vt:lpstr>Árvore patricia - pesquisa</vt:lpstr>
      <vt:lpstr>Árvore patricia - pesquisa</vt:lpstr>
      <vt:lpstr>Árvore patricia - inserção</vt:lpstr>
      <vt:lpstr>Árvore patricia– inserindo “Consultório”</vt:lpstr>
      <vt:lpstr>Árvore patricia – inserindo “Consultar”</vt:lpstr>
      <vt:lpstr>Árvore patricia – inserindo “Consulado”</vt:lpstr>
      <vt:lpstr>Árvore patricia – inserindo “Consultado”</vt:lpstr>
      <vt:lpstr>Árvore patricia - remoção</vt:lpstr>
      <vt:lpstr>Árvore patricia - remoção</vt:lpstr>
      <vt:lpstr>Árvore patricia – removendo “consulado”</vt:lpstr>
      <vt:lpstr>Árvore patricia – removendo “consulado”</vt:lpstr>
      <vt:lpstr>Árvore patricia – removendo “Consultar”</vt:lpstr>
      <vt:lpstr>Árvore Patricia – removendo “consultar”</vt:lpstr>
      <vt:lpstr>Considerações finais</vt:lpstr>
      <vt:lpstr>Aplicações de pesquisa digital</vt:lpstr>
      <vt:lpstr>Autopreenchimento</vt:lpstr>
      <vt:lpstr>Autopreenchimento</vt:lpstr>
      <vt:lpstr>Autopreenchimento</vt:lpstr>
      <vt:lpstr>Autopreenchimento</vt:lpstr>
      <vt:lpstr>Vantagens da pesquisa digital</vt:lpstr>
      <vt:lpstr>Perguntas ?</vt:lpstr>
      <vt:lpstr>Referências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Pesquisa Digital (árvores TRIE e PATRICIA)</dc:title>
  <dc:creator>Mateus Lana</dc:creator>
  <cp:lastModifiedBy>Mateus Lana</cp:lastModifiedBy>
  <cp:revision>44</cp:revision>
  <dcterms:created xsi:type="dcterms:W3CDTF">2016-08-03T01:18:56Z</dcterms:created>
  <dcterms:modified xsi:type="dcterms:W3CDTF">2016-08-04T03:04:13Z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1046-10.1.0.5672</vt:lpwstr>
  </property>
</Properties>
</file>