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70" r:id="rId10"/>
    <p:sldId id="311" r:id="rId11"/>
    <p:sldId id="312" r:id="rId12"/>
    <p:sldId id="313" r:id="rId13"/>
    <p:sldId id="314" r:id="rId14"/>
    <p:sldId id="267" r:id="rId15"/>
    <p:sldId id="317" r:id="rId16"/>
    <p:sldId id="318" r:id="rId17"/>
    <p:sldId id="319" r:id="rId18"/>
    <p:sldId id="320" r:id="rId19"/>
    <p:sldId id="321" r:id="rId20"/>
    <p:sldId id="316" r:id="rId21"/>
    <p:sldId id="322" r:id="rId22"/>
    <p:sldId id="324" r:id="rId23"/>
    <p:sldId id="325" r:id="rId24"/>
    <p:sldId id="326" r:id="rId25"/>
    <p:sldId id="327" r:id="rId26"/>
    <p:sldId id="323" r:id="rId27"/>
    <p:sldId id="265" r:id="rId28"/>
    <p:sldId id="315" r:id="rId29"/>
    <p:sldId id="349" r:id="rId30"/>
    <p:sldId id="350" r:id="rId31"/>
    <p:sldId id="351" r:id="rId32"/>
    <p:sldId id="353" r:id="rId33"/>
    <p:sldId id="332" r:id="rId34"/>
    <p:sldId id="354" r:id="rId35"/>
    <p:sldId id="355" r:id="rId36"/>
    <p:sldId id="356" r:id="rId37"/>
    <p:sldId id="357" r:id="rId38"/>
    <p:sldId id="358" r:id="rId39"/>
    <p:sldId id="360" r:id="rId40"/>
    <p:sldId id="359" r:id="rId41"/>
    <p:sldId id="361" r:id="rId42"/>
    <p:sldId id="362" r:id="rId43"/>
    <p:sldId id="363" r:id="rId44"/>
    <p:sldId id="364" r:id="rId45"/>
    <p:sldId id="367" r:id="rId46"/>
    <p:sldId id="266" r:id="rId47"/>
    <p:sldId id="36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820" autoAdjust="0"/>
  </p:normalViewPr>
  <p:slideViewPr>
    <p:cSldViewPr snapToGrid="0">
      <p:cViewPr>
        <p:scale>
          <a:sx n="70" d="100"/>
          <a:sy n="70" d="100"/>
        </p:scale>
        <p:origin x="-732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6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26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17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6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6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219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62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8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8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31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58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79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20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8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77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29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8EEDE08-F639-4485-A76A-83EBCEE7570E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B7C0DB-474C-4832-92E3-B1267EEDE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710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2239" y="209135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/>
              <a:t>Acesso Sequencial Indexado</a:t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3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74379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491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6849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0.071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423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75995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3.179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3.413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3.407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84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3460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30.620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34.232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1.076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33.592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1.920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34.854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2.365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33.407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2.820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32.385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3.729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34.314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5.037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38.728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33.126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5.647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34.269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6.221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848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80691"/>
              </p:ext>
            </p:extLst>
          </p:nvPr>
        </p:nvGraphicFramePr>
        <p:xfrm>
          <a:off x="1022099" y="2006221"/>
          <a:ext cx="10510259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896">
                  <a:extLst>
                    <a:ext uri="{9D8B030D-6E8A-4147-A177-3AD203B41FA5}">
                      <a16:colId xmlns="" xmlns:a16="http://schemas.microsoft.com/office/drawing/2014/main" val="1565637096"/>
                    </a:ext>
                  </a:extLst>
                </a:gridCol>
                <a:gridCol w="1668981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19720"/>
                <a:gridCol w="1446662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405720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583140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583140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pesquisa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33.952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3.560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499599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870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807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95180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6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433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91420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981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870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590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6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276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46754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9792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8691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6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623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40419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91425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3.430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91425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86893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86893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71384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71384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62775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3.225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58826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3.395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43167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3.530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30058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3.534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25649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3.464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3.112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6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257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57110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979010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34.710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6.084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979010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868921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34.597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5.805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868921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713829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37.684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4.620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713829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627738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36.825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4.351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627738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588247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36.559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4.359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588247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431656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36.521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2.876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431656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300565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35.958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300565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256474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36.172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1.947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256474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142383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37.735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1.554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142383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95192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95192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62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55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16066"/>
              </p:ext>
            </p:extLst>
          </p:nvPr>
        </p:nvGraphicFramePr>
        <p:xfrm>
          <a:off x="1656720" y="1473958"/>
          <a:ext cx="8878560" cy="476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205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9805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19368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402009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614167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665006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219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c</a:t>
                      </a:r>
                      <a:r>
                        <a:rPr lang="pt-BR" sz="1400" dirty="0"/>
                        <a:t>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 smtClean="0"/>
                        <a:t>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</a:t>
                      </a:r>
                      <a:r>
                        <a:rPr lang="pt-BR" sz="1400" dirty="0" smtClean="0"/>
                        <a:t>(etapa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de </a:t>
                      </a:r>
                      <a:r>
                        <a:rPr lang="pt-BR" sz="1400" baseline="0" dirty="0" smtClean="0"/>
                        <a:t>criação)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</a:t>
                      </a:r>
                      <a:r>
                        <a:rPr lang="pt-BR" sz="1400" dirty="0" smtClean="0"/>
                        <a:t>(etapa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32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896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94376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5723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29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622600" y="610326"/>
            <a:ext cx="3323921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Número </a:t>
            </a:r>
            <a:r>
              <a:rPr lang="pt-BR" b="1" dirty="0"/>
              <a:t>de registros:</a:t>
            </a:r>
            <a:r>
              <a:rPr lang="pt-BR" dirty="0"/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1709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88411"/>
              </p:ext>
            </p:extLst>
          </p:nvPr>
        </p:nvGraphicFramePr>
        <p:xfrm>
          <a:off x="1022099" y="2006221"/>
          <a:ext cx="10510259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896">
                  <a:extLst>
                    <a:ext uri="{9D8B030D-6E8A-4147-A177-3AD203B41FA5}">
                      <a16:colId xmlns="" xmlns:a16="http://schemas.microsoft.com/office/drawing/2014/main" val="1565637096"/>
                    </a:ext>
                  </a:extLst>
                </a:gridCol>
                <a:gridCol w="1668981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19720"/>
                <a:gridCol w="1446662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405720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583140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583140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pesquisa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49393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3.330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49393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500401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36.075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3.447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1999999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500401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644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28770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01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034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2495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10308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11308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11827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11792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11494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10193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11193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11335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10242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11242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11489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10886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11886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01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134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80373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161054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1.836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171054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157547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1.802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167547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157649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1.877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167649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154827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164827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155510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165510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150041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160041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156237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166237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158799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168799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149257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159257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152803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162803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01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457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68283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1963737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27.750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2063737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2083123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29.409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2183123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1993490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29.494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2093490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1995442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31.778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2095442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2086136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31.788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2186136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2092528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31.888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2192528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1997245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30.827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2097245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2030245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32.095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2130245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1967511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30.390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2067511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2110867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32.064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2210867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01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538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18943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28967135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449.748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29967135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29182472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438.514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30182472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29693966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425.773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30693966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28258748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407.093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29258748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30048311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418.099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31048311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28579536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415.213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29579536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27551807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404.638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28551807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30423008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431.978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2.330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31423008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28062478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942.209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0.275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29062478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27111063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565.005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28111063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6012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145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4491"/>
              </p:ext>
            </p:extLst>
          </p:nvPr>
        </p:nvGraphicFramePr>
        <p:xfrm>
          <a:off x="1022099" y="2006221"/>
          <a:ext cx="10510259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896">
                  <a:extLst>
                    <a:ext uri="{9D8B030D-6E8A-4147-A177-3AD203B41FA5}">
                      <a16:colId xmlns="" xmlns:a16="http://schemas.microsoft.com/office/drawing/2014/main" val="1565637096"/>
                    </a:ext>
                  </a:extLst>
                </a:gridCol>
                <a:gridCol w="1668981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19720"/>
                <a:gridCol w="1446662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405720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583140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583140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pesquisa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10566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11566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155372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1.787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2032032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30.748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2132032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28787852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489.827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29787852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777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2239" y="209135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/>
              <a:t>Árvore B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9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2915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62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204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01718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62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97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4220"/>
              </p:ext>
            </p:extLst>
          </p:nvPr>
        </p:nvGraphicFramePr>
        <p:xfrm>
          <a:off x="1656720" y="1460311"/>
          <a:ext cx="8878560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205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9805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19368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402009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614167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665006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c</a:t>
                      </a:r>
                      <a:r>
                        <a:rPr lang="pt-BR" sz="1400" dirty="0"/>
                        <a:t>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etapa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1574070" y="559136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3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21882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0.098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62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340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3639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0.620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62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591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9319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6.150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58178793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5.836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7.428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58178793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5.244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5.196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58178793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8.339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58178793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5.672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5.221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58178793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4.594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62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6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41435"/>
              </p:ext>
            </p:extLst>
          </p:nvPr>
        </p:nvGraphicFramePr>
        <p:xfrm>
          <a:off x="1022099" y="2006221"/>
          <a:ext cx="9650451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362">
                  <a:extLst>
                    <a:ext uri="{9D8B030D-6E8A-4147-A177-3AD203B41FA5}">
                      <a16:colId xmlns="" xmlns:a16="http://schemas.microsoft.com/office/drawing/2014/main" val="1565637096"/>
                    </a:ext>
                  </a:extLst>
                </a:gridCol>
                <a:gridCol w="1804213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750960"/>
                <a:gridCol w="160133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542197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651380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26844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372462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4773621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58178793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5.895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202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41126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700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551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91333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700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12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24264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700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395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50918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700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661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67580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6.281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5.614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5.645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5.187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5.228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6.225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6.106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5.693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700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583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00745"/>
              </p:ext>
            </p:extLst>
          </p:nvPr>
        </p:nvGraphicFramePr>
        <p:xfrm>
          <a:off x="1022099" y="2006221"/>
          <a:ext cx="9650451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362">
                  <a:extLst>
                    <a:ext uri="{9D8B030D-6E8A-4147-A177-3AD203B41FA5}">
                      <a16:colId xmlns="" xmlns:a16="http://schemas.microsoft.com/office/drawing/2014/main" val="1565637096"/>
                    </a:ext>
                  </a:extLst>
                </a:gridCol>
                <a:gridCol w="1804213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750960"/>
                <a:gridCol w="160133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542197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651380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20277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265262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3272785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38905591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5.870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Decrescentemente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087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4268"/>
              </p:ext>
            </p:extLst>
          </p:nvPr>
        </p:nvGraphicFramePr>
        <p:xfrm>
          <a:off x="1656720" y="1460311"/>
          <a:ext cx="8878560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205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9805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19368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402009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614167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665006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c</a:t>
                      </a:r>
                      <a:r>
                        <a:rPr lang="pt-BR" sz="1400" dirty="0"/>
                        <a:t>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83253" y="542077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4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59134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893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12290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21963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21670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21849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21675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21663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21817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865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2010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292641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293033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293197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292584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293167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291213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291758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292893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292696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677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8292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3674976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3667917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3672583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3671258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3683086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3679169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3647987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3661535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3664210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3684507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597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913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20991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44968949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6.966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131080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45162618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7.306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286172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44922620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6.217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372263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45139754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411754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45126590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6.489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568345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44889527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6.120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699436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45091933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6.157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743527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45234648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6.338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857618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44916181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5.788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904809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44921207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7.303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8176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65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2885"/>
              </p:ext>
            </p:extLst>
          </p:nvPr>
        </p:nvGraphicFramePr>
        <p:xfrm>
          <a:off x="1022099" y="2006221"/>
          <a:ext cx="9650451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0362">
                  <a:extLst>
                    <a:ext uri="{9D8B030D-6E8A-4147-A177-3AD203B41FA5}">
                      <a16:colId xmlns="" xmlns:a16="http://schemas.microsoft.com/office/drawing/2014/main" val="1565637096"/>
                    </a:ext>
                  </a:extLst>
                </a:gridCol>
                <a:gridCol w="1804213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750960"/>
                <a:gridCol w="160133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542197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651380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baseline="0" dirty="0" smtClean="0"/>
                        <a:t>c</a:t>
                      </a:r>
                      <a:r>
                        <a:rPr lang="pt-BR" sz="1600" dirty="0" smtClean="0"/>
                        <a:t>omparações</a:t>
                      </a:r>
                      <a:r>
                        <a:rPr lang="pt-BR" sz="1600" baseline="0" dirty="0" smtClean="0"/>
                        <a:t> etapa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de comparações etapa pesquisa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etapa </a:t>
                      </a:r>
                      <a:r>
                        <a:rPr lang="pt-BR" sz="1600" baseline="0" dirty="0"/>
                        <a:t>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Tempo(seg</a:t>
                      </a:r>
                      <a:r>
                        <a:rPr lang="pt-BR" sz="1600" dirty="0"/>
                        <a:t>) </a:t>
                      </a:r>
                      <a:r>
                        <a:rPr lang="pt-BR" sz="1600" dirty="0" smtClean="0"/>
                        <a:t>etapa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21761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292529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3670722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45037402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6.506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1000000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6014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/>
              <a:t>Média dos dados obtidos pela análise experimental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Desordenado Aleatoriamente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706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2239" y="2091354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/>
              <a:t>Árvore B*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65397"/>
              </p:ext>
            </p:extLst>
          </p:nvPr>
        </p:nvGraphicFramePr>
        <p:xfrm>
          <a:off x="1473959" y="1460311"/>
          <a:ext cx="8925635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624084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93798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</a:t>
            </a:r>
            <a:r>
              <a:rPr lang="pt-BR" dirty="0"/>
              <a:t>O</a:t>
            </a:r>
            <a:r>
              <a:rPr lang="pt-BR" dirty="0" smtClean="0"/>
              <a:t>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427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25143"/>
              </p:ext>
            </p:extLst>
          </p:nvPr>
        </p:nvGraphicFramePr>
        <p:xfrm>
          <a:off x="1656720" y="1460311"/>
          <a:ext cx="8878560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205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9805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19368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402009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614167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665006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c</a:t>
                      </a:r>
                      <a:r>
                        <a:rPr lang="pt-BR" sz="1400" dirty="0"/>
                        <a:t>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etapa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69943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83252" y="562970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26000"/>
              </p:ext>
            </p:extLst>
          </p:nvPr>
        </p:nvGraphicFramePr>
        <p:xfrm>
          <a:off x="1656720" y="1460311"/>
          <a:ext cx="8878560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8205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9805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19368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402009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614167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665006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c</a:t>
                      </a:r>
                      <a:r>
                        <a:rPr lang="pt-BR" sz="1400" dirty="0"/>
                        <a:t>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etapa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286172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411754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568345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699436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743527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857618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904809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83253" y="71949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1000000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06150"/>
              </p:ext>
            </p:extLst>
          </p:nvPr>
        </p:nvGraphicFramePr>
        <p:xfrm>
          <a:off x="1022099" y="2006221"/>
          <a:ext cx="10147802" cy="3111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9892">
                  <a:extLst>
                    <a:ext uri="{9D8B030D-6E8A-4147-A177-3AD203B41FA5}">
                      <a16:colId xmlns="" xmlns:a16="http://schemas.microsoft.com/office/drawing/2014/main" val="1565637096"/>
                    </a:ext>
                  </a:extLst>
                </a:gridCol>
                <a:gridCol w="1649892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593275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573790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811942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869011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2804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de registros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Número</a:t>
                      </a:r>
                      <a:r>
                        <a:rPr lang="pt-BR" sz="1600" baseline="0" dirty="0"/>
                        <a:t> de c</a:t>
                      </a:r>
                      <a:r>
                        <a:rPr lang="pt-BR" sz="1600" dirty="0"/>
                        <a:t>omparações (aproximado)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baseline="0" dirty="0"/>
                        <a:t>etapa de criação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Tempo (seg) </a:t>
                      </a:r>
                      <a:r>
                        <a:rPr lang="pt-BR" sz="1600" dirty="0" smtClean="0"/>
                        <a:t> </a:t>
                      </a:r>
                      <a:r>
                        <a:rPr lang="pt-BR" sz="1600" dirty="0"/>
                        <a:t>etapa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criação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Número </a:t>
                      </a:r>
                      <a:r>
                        <a:rPr lang="pt-BR" sz="1600" dirty="0"/>
                        <a:t>de transferências (etapa</a:t>
                      </a:r>
                      <a:r>
                        <a:rPr lang="pt-BR" sz="1600" baseline="0" dirty="0"/>
                        <a:t> de pesquisa</a:t>
                      </a:r>
                      <a:r>
                        <a:rPr lang="pt-BR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539946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7127464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8787439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947451"/>
                  </a:ext>
                </a:extLst>
              </a:tr>
              <a:tr h="40891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4026802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940189" y="910566"/>
            <a:ext cx="5958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Média dos dados obtidos pela análise experimental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4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6663" y="1610437"/>
            <a:ext cx="9553433" cy="3138984"/>
          </a:xfrm>
        </p:spPr>
        <p:txBody>
          <a:bodyPr>
            <a:normAutofit/>
          </a:bodyPr>
          <a:lstStyle/>
          <a:p>
            <a:r>
              <a:rPr lang="pt-BR" b="1" dirty="0" smtClean="0"/>
              <a:t>Árvore Binária de pesquisa adequada à memória externa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04581"/>
              </p:ext>
            </p:extLst>
          </p:nvPr>
        </p:nvGraphicFramePr>
        <p:xfrm>
          <a:off x="1473959" y="1460311"/>
          <a:ext cx="9567081" cy="47636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537">
                  <a:extLst>
                    <a:ext uri="{9D8B030D-6E8A-4147-A177-3AD203B41FA5}">
                      <a16:colId xmlns="" xmlns:a16="http://schemas.microsoft.com/office/drawing/2014/main" val="142463216"/>
                    </a:ext>
                  </a:extLst>
                </a:gridCol>
                <a:gridCol w="1460310">
                  <a:extLst>
                    <a:ext uri="{9D8B030D-6E8A-4147-A177-3AD203B41FA5}">
                      <a16:colId xmlns="" xmlns:a16="http://schemas.microsoft.com/office/drawing/2014/main" val="1776347761"/>
                    </a:ext>
                  </a:extLst>
                </a:gridCol>
                <a:gridCol w="1433015"/>
                <a:gridCol w="1282889">
                  <a:extLst>
                    <a:ext uri="{9D8B030D-6E8A-4147-A177-3AD203B41FA5}">
                      <a16:colId xmlns="" xmlns:a16="http://schemas.microsoft.com/office/drawing/2014/main" val="3109883960"/>
                    </a:ext>
                  </a:extLst>
                </a:gridCol>
                <a:gridCol w="1269242">
                  <a:extLst>
                    <a:ext uri="{9D8B030D-6E8A-4147-A177-3AD203B41FA5}">
                      <a16:colId xmlns="" xmlns:a16="http://schemas.microsoft.com/office/drawing/2014/main" val="3469551711"/>
                    </a:ext>
                  </a:extLst>
                </a:gridCol>
                <a:gridCol w="1433015">
                  <a:extLst>
                    <a:ext uri="{9D8B030D-6E8A-4147-A177-3AD203B41FA5}">
                      <a16:colId xmlns="" xmlns:a16="http://schemas.microsoft.com/office/drawing/2014/main" val="742147178"/>
                    </a:ext>
                  </a:extLst>
                </a:gridCol>
                <a:gridCol w="1392073">
                  <a:extLst>
                    <a:ext uri="{9D8B030D-6E8A-4147-A177-3AD203B41FA5}">
                      <a16:colId xmlns="" xmlns:a16="http://schemas.microsoft.com/office/drawing/2014/main" val="297572783"/>
                    </a:ext>
                  </a:extLst>
                </a:gridCol>
              </a:tblGrid>
              <a:tr h="9962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Chave pesquisada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Número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baseline="0" dirty="0" smtClean="0"/>
                        <a:t>c</a:t>
                      </a:r>
                      <a:r>
                        <a:rPr lang="pt-BR" sz="1400" dirty="0" smtClean="0"/>
                        <a:t>omparações etapa</a:t>
                      </a:r>
                      <a:r>
                        <a:rPr lang="pt-BR" sz="1400" baseline="0" dirty="0" smtClean="0"/>
                        <a:t>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</a:t>
                      </a:r>
                      <a:r>
                        <a:rPr lang="pt-BR" sz="1400" baseline="0" dirty="0" smtClean="0"/>
                        <a:t> de comparações etapa pesquisa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</a:t>
                      </a:r>
                      <a:r>
                        <a:rPr lang="pt-BR" sz="1400" baseline="0" dirty="0"/>
                        <a:t> 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/>
                        <a:t>etapa de criação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 (seg) 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/>
                        <a:t>etapa</a:t>
                      </a:r>
                      <a:r>
                        <a:rPr lang="pt-BR" sz="1400" baseline="0" dirty="0"/>
                        <a:t> de </a:t>
                      </a:r>
                      <a:r>
                        <a:rPr lang="pt-BR" sz="1400" dirty="0"/>
                        <a:t>pesquisa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criação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Número </a:t>
                      </a:r>
                      <a:r>
                        <a:rPr lang="pt-BR" sz="1400" dirty="0"/>
                        <a:t>de transferências (etapa</a:t>
                      </a:r>
                      <a:r>
                        <a:rPr lang="pt-BR" sz="1400" baseline="0" dirty="0"/>
                        <a:t> de pesquisa</a:t>
                      </a:r>
                      <a:r>
                        <a:rPr lang="pt-B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51097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47761"/>
                  </a:ext>
                </a:extLst>
              </a:tr>
              <a:tr h="3912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8810903"/>
                  </a:ext>
                </a:extLst>
              </a:tr>
              <a:tr h="3772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2740339"/>
                  </a:ext>
                </a:extLst>
              </a:tr>
              <a:tr h="377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14947535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0869412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49753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4924800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835286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1656454"/>
                  </a:ext>
                </a:extLst>
              </a:tr>
              <a:tr h="37447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0.020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16238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606532" y="282770"/>
            <a:ext cx="5378395" cy="870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Número de registros:</a:t>
            </a:r>
            <a:r>
              <a:rPr lang="pt-BR" dirty="0"/>
              <a:t> </a:t>
            </a:r>
            <a:r>
              <a:rPr lang="pt-BR" dirty="0" smtClean="0"/>
              <a:t>100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Situação: </a:t>
            </a:r>
            <a:r>
              <a:rPr lang="pt-BR" dirty="0" smtClean="0"/>
              <a:t>Arquivo Ordenado Crescentemente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888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1368</TotalTime>
  <Words>4575</Words>
  <Application>Microsoft Office PowerPoint</Application>
  <PresentationFormat>Personalizar</PresentationFormat>
  <Paragraphs>2895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Malha</vt:lpstr>
      <vt:lpstr>Acesso Sequencial Indexado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Árvore Binária de pesquisa adequada à memória externa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Árvore B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Árvore B*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Lana</dc:creator>
  <cp:lastModifiedBy>Felipe Fontenele</cp:lastModifiedBy>
  <cp:revision>218</cp:revision>
  <dcterms:created xsi:type="dcterms:W3CDTF">2016-06-07T16:40:39Z</dcterms:created>
  <dcterms:modified xsi:type="dcterms:W3CDTF">2016-06-09T12:32:58Z</dcterms:modified>
</cp:coreProperties>
</file>