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28"/>
  </p:notesMasterIdLst>
  <p:handoutMasterIdLst>
    <p:handoutMasterId r:id="rId29"/>
  </p:handoutMasterIdLst>
  <p:sldIdLst>
    <p:sldId id="256" r:id="rId2"/>
    <p:sldId id="422" r:id="rId3"/>
    <p:sldId id="451" r:id="rId4"/>
    <p:sldId id="452" r:id="rId5"/>
    <p:sldId id="453" r:id="rId6"/>
    <p:sldId id="459" r:id="rId7"/>
    <p:sldId id="460" r:id="rId8"/>
    <p:sldId id="462" r:id="rId9"/>
    <p:sldId id="461" r:id="rId10"/>
    <p:sldId id="458" r:id="rId11"/>
    <p:sldId id="454" r:id="rId12"/>
    <p:sldId id="455" r:id="rId13"/>
    <p:sldId id="456" r:id="rId14"/>
    <p:sldId id="433" r:id="rId15"/>
    <p:sldId id="463" r:id="rId16"/>
    <p:sldId id="465" r:id="rId17"/>
    <p:sldId id="466" r:id="rId18"/>
    <p:sldId id="467" r:id="rId19"/>
    <p:sldId id="468" r:id="rId20"/>
    <p:sldId id="469" r:id="rId21"/>
    <p:sldId id="470" r:id="rId22"/>
    <p:sldId id="464" r:id="rId23"/>
    <p:sldId id="457" r:id="rId24"/>
    <p:sldId id="432" r:id="rId25"/>
    <p:sldId id="450" r:id="rId26"/>
    <p:sldId id="321" r:id="rId2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7739"/>
    <a:srgbClr val="D76A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93040" autoAdjust="0"/>
  </p:normalViewPr>
  <p:slideViewPr>
    <p:cSldViewPr>
      <p:cViewPr>
        <p:scale>
          <a:sx n="50" d="100"/>
          <a:sy n="50" d="100"/>
        </p:scale>
        <p:origin x="-510" y="-48"/>
      </p:cViewPr>
      <p:guideLst>
        <p:guide orient="horz" pos="2160"/>
        <p:guide pos="2880"/>
      </p:guideLst>
    </p:cSldViewPr>
  </p:slideViewPr>
  <p:outlineViewPr>
    <p:cViewPr>
      <p:scale>
        <a:sx n="33" d="100"/>
        <a:sy n="33" d="100"/>
      </p:scale>
      <p:origin x="0" y="1014"/>
    </p:cViewPr>
  </p:outlineViewPr>
  <p:notesTextViewPr>
    <p:cViewPr>
      <p:scale>
        <a:sx n="100" d="100"/>
        <a:sy n="100" d="100"/>
      </p:scale>
      <p:origin x="0" y="0"/>
    </p:cViewPr>
  </p:notesTextViewPr>
  <p:sorterViewPr>
    <p:cViewPr>
      <p:scale>
        <a:sx n="66" d="100"/>
        <a:sy n="66" d="100"/>
      </p:scale>
      <p:origin x="0" y="29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1ACB46-451C-4AA2-BEF6-09095A44684A}" type="datetimeFigureOut">
              <a:rPr lang="pt-BR" smtClean="0"/>
              <a:pPr/>
              <a:t>19/04/2012</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9491EE-8320-47FD-883E-51EDD31F19BB}" type="slidenum">
              <a:rPr lang="pt-BR" smtClean="0"/>
              <a:pPr/>
              <a:t>‹nº›</a:t>
            </a:fld>
            <a:endParaRPr lang="pt-BR"/>
          </a:p>
        </p:txBody>
      </p:sp>
    </p:spTree>
    <p:extLst>
      <p:ext uri="{BB962C8B-B14F-4D97-AF65-F5344CB8AC3E}">
        <p14:creationId xmlns:p14="http://schemas.microsoft.com/office/powerpoint/2010/main" val="8388133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971EEB-BEEE-4CF1-AFAE-328B9CEF0A0B}" type="datetimeFigureOut">
              <a:rPr lang="pt-BR" smtClean="0"/>
              <a:pPr/>
              <a:t>19/04/2012</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715081-906A-40A4-87A8-04628B013E60}" type="slidenum">
              <a:rPr lang="pt-BR" smtClean="0"/>
              <a:pPr/>
              <a:t>‹nº›</a:t>
            </a:fld>
            <a:endParaRPr lang="pt-BR"/>
          </a:p>
        </p:txBody>
      </p:sp>
    </p:spTree>
    <p:extLst>
      <p:ext uri="{BB962C8B-B14F-4D97-AF65-F5344CB8AC3E}">
        <p14:creationId xmlns:p14="http://schemas.microsoft.com/office/powerpoint/2010/main" val="247268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sz="1200" dirty="0" smtClean="0">
                <a:latin typeface="Arial" pitchFamily="34" charset="0"/>
                <a:cs typeface="Arial" pitchFamily="34" charset="0"/>
              </a:rPr>
              <a:t>Mesmo</a:t>
            </a:r>
            <a:r>
              <a:rPr lang="pt-BR" sz="1200" baseline="0" dirty="0" smtClean="0">
                <a:latin typeface="Arial" pitchFamily="34" charset="0"/>
                <a:cs typeface="Arial" pitchFamily="34" charset="0"/>
              </a:rPr>
              <a:t> com esse percentual, o d</a:t>
            </a:r>
            <a:r>
              <a:rPr lang="pt-BR" sz="1200" dirty="0" smtClean="0">
                <a:latin typeface="Arial" pitchFamily="34" charset="0"/>
                <a:cs typeface="Arial" pitchFamily="34" charset="0"/>
              </a:rPr>
              <a:t>esperdício de espaço de armazenamento...</a:t>
            </a:r>
            <a:endParaRPr lang="pt-BR" dirty="0"/>
          </a:p>
        </p:txBody>
      </p:sp>
      <p:sp>
        <p:nvSpPr>
          <p:cNvPr id="4" name="Espaço Reservado para Número de Slide 3"/>
          <p:cNvSpPr>
            <a:spLocks noGrp="1"/>
          </p:cNvSpPr>
          <p:nvPr>
            <p:ph type="sldNum" sz="quarter" idx="10"/>
          </p:nvPr>
        </p:nvSpPr>
        <p:spPr/>
        <p:txBody>
          <a:bodyPr/>
          <a:lstStyle/>
          <a:p>
            <a:fld id="{6C715081-906A-40A4-87A8-04628B013E60}" type="slidenum">
              <a:rPr lang="pt-BR" smtClean="0"/>
              <a:pPr/>
              <a:t>2</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pt-BR" sz="2000" smtClean="0">
                <a:latin typeface="Arial" pitchFamily="34" charset="0"/>
                <a:cs typeface="Arial" pitchFamily="34" charset="0"/>
              </a:rPr>
              <a:t>Este processo </a:t>
            </a:r>
            <a:r>
              <a:rPr lang="pt-BR" sz="2000" dirty="0" smtClean="0">
                <a:latin typeface="Arial" pitchFamily="34" charset="0"/>
                <a:cs typeface="Arial" pitchFamily="34" charset="0"/>
              </a:rPr>
              <a:t>é valido para todas as páginas da árvore B*</a:t>
            </a:r>
          </a:p>
        </p:txBody>
      </p:sp>
      <p:sp>
        <p:nvSpPr>
          <p:cNvPr id="4" name="Espaço Reservado para Número de Slide 3"/>
          <p:cNvSpPr>
            <a:spLocks noGrp="1"/>
          </p:cNvSpPr>
          <p:nvPr>
            <p:ph type="sldNum" sz="quarter" idx="10"/>
          </p:nvPr>
        </p:nvSpPr>
        <p:spPr/>
        <p:txBody>
          <a:bodyPr/>
          <a:lstStyle/>
          <a:p>
            <a:fld id="{6C715081-906A-40A4-87A8-04628B013E60}" type="slidenum">
              <a:rPr lang="pt-BR" smtClean="0"/>
              <a:pPr/>
              <a:t>11</a:t>
            </a:fld>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pt-BR" sz="2000" smtClean="0">
                <a:latin typeface="Arial" pitchFamily="34" charset="0"/>
                <a:cs typeface="Arial" pitchFamily="34" charset="0"/>
              </a:rPr>
              <a:t>Este processo </a:t>
            </a:r>
            <a:r>
              <a:rPr lang="pt-BR" sz="2000" dirty="0" smtClean="0">
                <a:latin typeface="Arial" pitchFamily="34" charset="0"/>
                <a:cs typeface="Arial" pitchFamily="34" charset="0"/>
              </a:rPr>
              <a:t>é valido para todas as páginas da árvore B*</a:t>
            </a:r>
          </a:p>
        </p:txBody>
      </p:sp>
      <p:sp>
        <p:nvSpPr>
          <p:cNvPr id="4" name="Espaço Reservado para Número de Slide 3"/>
          <p:cNvSpPr>
            <a:spLocks noGrp="1"/>
          </p:cNvSpPr>
          <p:nvPr>
            <p:ph type="sldNum" sz="quarter" idx="10"/>
          </p:nvPr>
        </p:nvSpPr>
        <p:spPr/>
        <p:txBody>
          <a:bodyPr/>
          <a:lstStyle/>
          <a:p>
            <a:fld id="{6C715081-906A-40A4-87A8-04628B013E60}" type="slidenum">
              <a:rPr lang="pt-BR" smtClean="0"/>
              <a:pPr/>
              <a:t>12</a:t>
            </a:fld>
            <a:endParaRPr 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pt-BR" sz="2000" smtClean="0">
                <a:latin typeface="Arial" pitchFamily="34" charset="0"/>
                <a:cs typeface="Arial" pitchFamily="34" charset="0"/>
              </a:rPr>
              <a:t>Este processo </a:t>
            </a:r>
            <a:r>
              <a:rPr lang="pt-BR" sz="2000" dirty="0" smtClean="0">
                <a:latin typeface="Arial" pitchFamily="34" charset="0"/>
                <a:cs typeface="Arial" pitchFamily="34" charset="0"/>
              </a:rPr>
              <a:t>é valido para todas as páginas da árvore B*</a:t>
            </a:r>
          </a:p>
        </p:txBody>
      </p:sp>
      <p:sp>
        <p:nvSpPr>
          <p:cNvPr id="4" name="Espaço Reservado para Número de Slide 3"/>
          <p:cNvSpPr>
            <a:spLocks noGrp="1"/>
          </p:cNvSpPr>
          <p:nvPr>
            <p:ph type="sldNum" sz="quarter" idx="10"/>
          </p:nvPr>
        </p:nvSpPr>
        <p:spPr/>
        <p:txBody>
          <a:bodyPr/>
          <a:lstStyle/>
          <a:p>
            <a:fld id="{6C715081-906A-40A4-87A8-04628B013E60}" type="slidenum">
              <a:rPr lang="pt-BR" smtClean="0"/>
              <a:pPr/>
              <a:t>13</a:t>
            </a:fld>
            <a:endParaRPr 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6C715081-906A-40A4-87A8-04628B013E60}" type="slidenum">
              <a:rPr lang="pt-BR" smtClean="0"/>
              <a:pPr/>
              <a:t>14</a:t>
            </a:fld>
            <a:endParaRPr 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pt-BR" sz="2000" smtClean="0">
                <a:latin typeface="Arial" pitchFamily="34" charset="0"/>
                <a:cs typeface="Arial" pitchFamily="34" charset="0"/>
              </a:rPr>
              <a:t>Este processo </a:t>
            </a:r>
            <a:r>
              <a:rPr lang="pt-BR" sz="2000" dirty="0" smtClean="0">
                <a:latin typeface="Arial" pitchFamily="34" charset="0"/>
                <a:cs typeface="Arial" pitchFamily="34" charset="0"/>
              </a:rPr>
              <a:t>é valido para todas as páginas da árvore B*</a:t>
            </a:r>
          </a:p>
        </p:txBody>
      </p:sp>
      <p:sp>
        <p:nvSpPr>
          <p:cNvPr id="4" name="Espaço Reservado para Número de Slide 3"/>
          <p:cNvSpPr>
            <a:spLocks noGrp="1"/>
          </p:cNvSpPr>
          <p:nvPr>
            <p:ph type="sldNum" sz="quarter" idx="10"/>
          </p:nvPr>
        </p:nvSpPr>
        <p:spPr/>
        <p:txBody>
          <a:bodyPr/>
          <a:lstStyle/>
          <a:p>
            <a:fld id="{6C715081-906A-40A4-87A8-04628B013E60}" type="slidenum">
              <a:rPr lang="pt-BR" smtClean="0"/>
              <a:pPr/>
              <a:t>15</a:t>
            </a:fld>
            <a:endParaRPr lang="pt-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pt-BR" sz="2000" smtClean="0">
                <a:latin typeface="Arial" pitchFamily="34" charset="0"/>
                <a:cs typeface="Arial" pitchFamily="34" charset="0"/>
              </a:rPr>
              <a:t>Este processo </a:t>
            </a:r>
            <a:r>
              <a:rPr lang="pt-BR" sz="2000" dirty="0" smtClean="0">
                <a:latin typeface="Arial" pitchFamily="34" charset="0"/>
                <a:cs typeface="Arial" pitchFamily="34" charset="0"/>
              </a:rPr>
              <a:t>é valido para todas as páginas da árvore B*</a:t>
            </a:r>
          </a:p>
        </p:txBody>
      </p:sp>
      <p:sp>
        <p:nvSpPr>
          <p:cNvPr id="4" name="Espaço Reservado para Número de Slide 3"/>
          <p:cNvSpPr>
            <a:spLocks noGrp="1"/>
          </p:cNvSpPr>
          <p:nvPr>
            <p:ph type="sldNum" sz="quarter" idx="10"/>
          </p:nvPr>
        </p:nvSpPr>
        <p:spPr/>
        <p:txBody>
          <a:bodyPr/>
          <a:lstStyle/>
          <a:p>
            <a:fld id="{6C715081-906A-40A4-87A8-04628B013E60}" type="slidenum">
              <a:rPr lang="pt-BR" smtClean="0"/>
              <a:pPr/>
              <a:t>16</a:t>
            </a:fld>
            <a:endParaRPr 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pt-BR" sz="2000" smtClean="0">
                <a:latin typeface="Arial" pitchFamily="34" charset="0"/>
                <a:cs typeface="Arial" pitchFamily="34" charset="0"/>
              </a:rPr>
              <a:t>Este processo </a:t>
            </a:r>
            <a:r>
              <a:rPr lang="pt-BR" sz="2000" dirty="0" smtClean="0">
                <a:latin typeface="Arial" pitchFamily="34" charset="0"/>
                <a:cs typeface="Arial" pitchFamily="34" charset="0"/>
              </a:rPr>
              <a:t>é valido para todas as páginas da árvore B*</a:t>
            </a:r>
          </a:p>
        </p:txBody>
      </p:sp>
      <p:sp>
        <p:nvSpPr>
          <p:cNvPr id="4" name="Espaço Reservado para Número de Slide 3"/>
          <p:cNvSpPr>
            <a:spLocks noGrp="1"/>
          </p:cNvSpPr>
          <p:nvPr>
            <p:ph type="sldNum" sz="quarter" idx="10"/>
          </p:nvPr>
        </p:nvSpPr>
        <p:spPr/>
        <p:txBody>
          <a:bodyPr/>
          <a:lstStyle/>
          <a:p>
            <a:fld id="{6C715081-906A-40A4-87A8-04628B013E60}" type="slidenum">
              <a:rPr lang="pt-BR" smtClean="0"/>
              <a:pPr/>
              <a:t>17</a:t>
            </a:fld>
            <a:endParaRPr lang="pt-B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pt-BR" sz="2000" smtClean="0">
                <a:latin typeface="Arial" pitchFamily="34" charset="0"/>
                <a:cs typeface="Arial" pitchFamily="34" charset="0"/>
              </a:rPr>
              <a:t>Este processo </a:t>
            </a:r>
            <a:r>
              <a:rPr lang="pt-BR" sz="2000" dirty="0" smtClean="0">
                <a:latin typeface="Arial" pitchFamily="34" charset="0"/>
                <a:cs typeface="Arial" pitchFamily="34" charset="0"/>
              </a:rPr>
              <a:t>é valido para todas as páginas da árvore B*</a:t>
            </a:r>
          </a:p>
        </p:txBody>
      </p:sp>
      <p:sp>
        <p:nvSpPr>
          <p:cNvPr id="4" name="Espaço Reservado para Número de Slide 3"/>
          <p:cNvSpPr>
            <a:spLocks noGrp="1"/>
          </p:cNvSpPr>
          <p:nvPr>
            <p:ph type="sldNum" sz="quarter" idx="10"/>
          </p:nvPr>
        </p:nvSpPr>
        <p:spPr/>
        <p:txBody>
          <a:bodyPr/>
          <a:lstStyle/>
          <a:p>
            <a:fld id="{6C715081-906A-40A4-87A8-04628B013E60}" type="slidenum">
              <a:rPr lang="pt-BR" smtClean="0"/>
              <a:pPr/>
              <a:t>18</a:t>
            </a:fld>
            <a:endParaRPr lang="pt-B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pt-BR" sz="2000" smtClean="0">
                <a:latin typeface="Arial" pitchFamily="34" charset="0"/>
                <a:cs typeface="Arial" pitchFamily="34" charset="0"/>
              </a:rPr>
              <a:t>Este processo </a:t>
            </a:r>
            <a:r>
              <a:rPr lang="pt-BR" sz="2000" dirty="0" smtClean="0">
                <a:latin typeface="Arial" pitchFamily="34" charset="0"/>
                <a:cs typeface="Arial" pitchFamily="34" charset="0"/>
              </a:rPr>
              <a:t>é valido para todas as páginas da árvore B*</a:t>
            </a:r>
          </a:p>
        </p:txBody>
      </p:sp>
      <p:sp>
        <p:nvSpPr>
          <p:cNvPr id="4" name="Espaço Reservado para Número de Slide 3"/>
          <p:cNvSpPr>
            <a:spLocks noGrp="1"/>
          </p:cNvSpPr>
          <p:nvPr>
            <p:ph type="sldNum" sz="quarter" idx="10"/>
          </p:nvPr>
        </p:nvSpPr>
        <p:spPr/>
        <p:txBody>
          <a:bodyPr/>
          <a:lstStyle/>
          <a:p>
            <a:fld id="{6C715081-906A-40A4-87A8-04628B013E60}" type="slidenum">
              <a:rPr lang="pt-BR" smtClean="0"/>
              <a:pPr/>
              <a:t>19</a:t>
            </a:fld>
            <a:endParaRPr lang="pt-B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pt-BR" sz="2000" smtClean="0">
                <a:latin typeface="Arial" pitchFamily="34" charset="0"/>
                <a:cs typeface="Arial" pitchFamily="34" charset="0"/>
              </a:rPr>
              <a:t>Este processo </a:t>
            </a:r>
            <a:r>
              <a:rPr lang="pt-BR" sz="2000" dirty="0" smtClean="0">
                <a:latin typeface="Arial" pitchFamily="34" charset="0"/>
                <a:cs typeface="Arial" pitchFamily="34" charset="0"/>
              </a:rPr>
              <a:t>é valido para todas as páginas da árvore B*</a:t>
            </a:r>
          </a:p>
        </p:txBody>
      </p:sp>
      <p:sp>
        <p:nvSpPr>
          <p:cNvPr id="4" name="Espaço Reservado para Número de Slide 3"/>
          <p:cNvSpPr>
            <a:spLocks noGrp="1"/>
          </p:cNvSpPr>
          <p:nvPr>
            <p:ph type="sldNum" sz="quarter" idx="10"/>
          </p:nvPr>
        </p:nvSpPr>
        <p:spPr/>
        <p:txBody>
          <a:bodyPr/>
          <a:lstStyle/>
          <a:p>
            <a:fld id="{6C715081-906A-40A4-87A8-04628B013E60}" type="slidenum">
              <a:rPr lang="pt-BR" smtClean="0"/>
              <a:pPr/>
              <a:t>20</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sz="1200" dirty="0" smtClean="0"/>
              <a:t>Uma maneira de melhorar esse percentual de ocupação são as árvores B*</a:t>
            </a:r>
            <a:endParaRPr lang="pt-BR" dirty="0"/>
          </a:p>
        </p:txBody>
      </p:sp>
      <p:sp>
        <p:nvSpPr>
          <p:cNvPr id="4" name="Espaço Reservado para Número de Slide 3"/>
          <p:cNvSpPr>
            <a:spLocks noGrp="1"/>
          </p:cNvSpPr>
          <p:nvPr>
            <p:ph type="sldNum" sz="quarter" idx="10"/>
          </p:nvPr>
        </p:nvSpPr>
        <p:spPr/>
        <p:txBody>
          <a:bodyPr/>
          <a:lstStyle/>
          <a:p>
            <a:fld id="{6C715081-906A-40A4-87A8-04628B013E60}" type="slidenum">
              <a:rPr lang="pt-BR" smtClean="0"/>
              <a:pPr/>
              <a:t>3</a:t>
            </a:fld>
            <a:endParaRPr lang="pt-B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pt-BR" sz="2000" smtClean="0">
                <a:latin typeface="Arial" pitchFamily="34" charset="0"/>
                <a:cs typeface="Arial" pitchFamily="34" charset="0"/>
              </a:rPr>
              <a:t>Este processo </a:t>
            </a:r>
            <a:r>
              <a:rPr lang="pt-BR" sz="2000" dirty="0" smtClean="0">
                <a:latin typeface="Arial" pitchFamily="34" charset="0"/>
                <a:cs typeface="Arial" pitchFamily="34" charset="0"/>
              </a:rPr>
              <a:t>é valido para todas as páginas da árvore B*</a:t>
            </a:r>
          </a:p>
        </p:txBody>
      </p:sp>
      <p:sp>
        <p:nvSpPr>
          <p:cNvPr id="4" name="Espaço Reservado para Número de Slide 3"/>
          <p:cNvSpPr>
            <a:spLocks noGrp="1"/>
          </p:cNvSpPr>
          <p:nvPr>
            <p:ph type="sldNum" sz="quarter" idx="10"/>
          </p:nvPr>
        </p:nvSpPr>
        <p:spPr/>
        <p:txBody>
          <a:bodyPr/>
          <a:lstStyle/>
          <a:p>
            <a:fld id="{6C715081-906A-40A4-87A8-04628B013E60}" type="slidenum">
              <a:rPr lang="pt-BR" smtClean="0"/>
              <a:pPr/>
              <a:t>21</a:t>
            </a:fld>
            <a:endParaRPr lang="pt-B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6C715081-906A-40A4-87A8-04628B013E60}" type="slidenum">
              <a:rPr lang="pt-BR" smtClean="0"/>
              <a:pPr/>
              <a:t>22</a:t>
            </a:fld>
            <a:endParaRPr lang="pt-B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6C715081-906A-40A4-87A8-04628B013E60}" type="slidenum">
              <a:rPr lang="pt-BR" smtClean="0"/>
              <a:pPr/>
              <a:t>23</a:t>
            </a:fld>
            <a:endParaRPr lang="pt-B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6C715081-906A-40A4-87A8-04628B013E60}" type="slidenum">
              <a:rPr lang="pt-BR" smtClean="0"/>
              <a:pPr/>
              <a:t>24</a:t>
            </a:fld>
            <a:endParaRPr lang="pt-B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6C715081-906A-40A4-87A8-04628B013E60}" type="slidenum">
              <a:rPr lang="pt-BR" smtClean="0"/>
              <a:pPr/>
              <a:t>25</a:t>
            </a:fld>
            <a:endParaRPr lang="pt-B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sz="1200" kern="1200" dirty="0" smtClean="0">
              <a:solidFill>
                <a:schemeClr val="tx1"/>
              </a:solidFill>
              <a:latin typeface="+mn-lt"/>
              <a:ea typeface="+mn-ea"/>
              <a:cs typeface="+mn-cs"/>
            </a:endParaRPr>
          </a:p>
        </p:txBody>
      </p:sp>
      <p:sp>
        <p:nvSpPr>
          <p:cNvPr id="4" name="Espaço Reservado para Número de Slide 3"/>
          <p:cNvSpPr>
            <a:spLocks noGrp="1"/>
          </p:cNvSpPr>
          <p:nvPr>
            <p:ph type="sldNum" sz="quarter" idx="10"/>
          </p:nvPr>
        </p:nvSpPr>
        <p:spPr/>
        <p:txBody>
          <a:bodyPr/>
          <a:lstStyle/>
          <a:p>
            <a:fld id="{6C715081-906A-40A4-87A8-04628B013E60}" type="slidenum">
              <a:rPr lang="pt-BR" smtClean="0"/>
              <a:pPr/>
              <a:t>26</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pt-BR" sz="2000" dirty="0" smtClean="0">
                <a:latin typeface="Arial" pitchFamily="34" charset="0"/>
                <a:cs typeface="Arial" pitchFamily="34" charset="0"/>
              </a:rPr>
              <a:t>Este processo é valido para todas as páginas da árvore B*</a:t>
            </a:r>
          </a:p>
        </p:txBody>
      </p:sp>
      <p:sp>
        <p:nvSpPr>
          <p:cNvPr id="4" name="Espaço Reservado para Número de Slide 3"/>
          <p:cNvSpPr>
            <a:spLocks noGrp="1"/>
          </p:cNvSpPr>
          <p:nvPr>
            <p:ph type="sldNum" sz="quarter" idx="10"/>
          </p:nvPr>
        </p:nvSpPr>
        <p:spPr/>
        <p:txBody>
          <a:bodyPr/>
          <a:lstStyle/>
          <a:p>
            <a:fld id="{6C715081-906A-40A4-87A8-04628B013E60}" type="slidenum">
              <a:rPr lang="pt-BR" smtClean="0"/>
              <a:pPr/>
              <a:t>4</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pt-BR" sz="2000" smtClean="0">
                <a:latin typeface="Arial" pitchFamily="34" charset="0"/>
                <a:cs typeface="Arial" pitchFamily="34" charset="0"/>
              </a:rPr>
              <a:t>Este processo </a:t>
            </a:r>
            <a:r>
              <a:rPr lang="pt-BR" sz="2000" dirty="0" smtClean="0">
                <a:latin typeface="Arial" pitchFamily="34" charset="0"/>
                <a:cs typeface="Arial" pitchFamily="34" charset="0"/>
              </a:rPr>
              <a:t>é valido para todas as páginas da árvore B*</a:t>
            </a:r>
          </a:p>
        </p:txBody>
      </p:sp>
      <p:sp>
        <p:nvSpPr>
          <p:cNvPr id="4" name="Espaço Reservado para Número de Slide 3"/>
          <p:cNvSpPr>
            <a:spLocks noGrp="1"/>
          </p:cNvSpPr>
          <p:nvPr>
            <p:ph type="sldNum" sz="quarter" idx="10"/>
          </p:nvPr>
        </p:nvSpPr>
        <p:spPr/>
        <p:txBody>
          <a:bodyPr/>
          <a:lstStyle/>
          <a:p>
            <a:fld id="{6C715081-906A-40A4-87A8-04628B013E60}" type="slidenum">
              <a:rPr lang="pt-BR" smtClean="0"/>
              <a:pPr/>
              <a:t>5</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pt-BR" sz="2000" smtClean="0">
                <a:latin typeface="Arial" pitchFamily="34" charset="0"/>
                <a:cs typeface="Arial" pitchFamily="34" charset="0"/>
              </a:rPr>
              <a:t>Este processo </a:t>
            </a:r>
            <a:r>
              <a:rPr lang="pt-BR" sz="2000" dirty="0" smtClean="0">
                <a:latin typeface="Arial" pitchFamily="34" charset="0"/>
                <a:cs typeface="Arial" pitchFamily="34" charset="0"/>
              </a:rPr>
              <a:t>é valido para todas as páginas da árvore B*</a:t>
            </a:r>
          </a:p>
        </p:txBody>
      </p:sp>
      <p:sp>
        <p:nvSpPr>
          <p:cNvPr id="4" name="Espaço Reservado para Número de Slide 3"/>
          <p:cNvSpPr>
            <a:spLocks noGrp="1"/>
          </p:cNvSpPr>
          <p:nvPr>
            <p:ph type="sldNum" sz="quarter" idx="10"/>
          </p:nvPr>
        </p:nvSpPr>
        <p:spPr/>
        <p:txBody>
          <a:bodyPr/>
          <a:lstStyle/>
          <a:p>
            <a:fld id="{6C715081-906A-40A4-87A8-04628B013E60}" type="slidenum">
              <a:rPr lang="pt-BR" smtClean="0"/>
              <a:pPr/>
              <a:t>6</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pt-BR" sz="2000" smtClean="0">
                <a:latin typeface="Arial" pitchFamily="34" charset="0"/>
                <a:cs typeface="Arial" pitchFamily="34" charset="0"/>
              </a:rPr>
              <a:t>Este processo </a:t>
            </a:r>
            <a:r>
              <a:rPr lang="pt-BR" sz="2000" dirty="0" smtClean="0">
                <a:latin typeface="Arial" pitchFamily="34" charset="0"/>
                <a:cs typeface="Arial" pitchFamily="34" charset="0"/>
              </a:rPr>
              <a:t>é valido para todas as páginas da árvore B*</a:t>
            </a:r>
          </a:p>
        </p:txBody>
      </p:sp>
      <p:sp>
        <p:nvSpPr>
          <p:cNvPr id="4" name="Espaço Reservado para Número de Slide 3"/>
          <p:cNvSpPr>
            <a:spLocks noGrp="1"/>
          </p:cNvSpPr>
          <p:nvPr>
            <p:ph type="sldNum" sz="quarter" idx="10"/>
          </p:nvPr>
        </p:nvSpPr>
        <p:spPr/>
        <p:txBody>
          <a:bodyPr/>
          <a:lstStyle/>
          <a:p>
            <a:fld id="{6C715081-906A-40A4-87A8-04628B013E60}" type="slidenum">
              <a:rPr lang="pt-BR" smtClean="0"/>
              <a:pPr/>
              <a:t>7</a:t>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pt-BR" sz="2000" smtClean="0">
                <a:latin typeface="Arial" pitchFamily="34" charset="0"/>
                <a:cs typeface="Arial" pitchFamily="34" charset="0"/>
              </a:rPr>
              <a:t>Este processo </a:t>
            </a:r>
            <a:r>
              <a:rPr lang="pt-BR" sz="2000" dirty="0" smtClean="0">
                <a:latin typeface="Arial" pitchFamily="34" charset="0"/>
                <a:cs typeface="Arial" pitchFamily="34" charset="0"/>
              </a:rPr>
              <a:t>é valido para todas as páginas da árvore B*</a:t>
            </a:r>
          </a:p>
        </p:txBody>
      </p:sp>
      <p:sp>
        <p:nvSpPr>
          <p:cNvPr id="4" name="Espaço Reservado para Número de Slide 3"/>
          <p:cNvSpPr>
            <a:spLocks noGrp="1"/>
          </p:cNvSpPr>
          <p:nvPr>
            <p:ph type="sldNum" sz="quarter" idx="10"/>
          </p:nvPr>
        </p:nvSpPr>
        <p:spPr/>
        <p:txBody>
          <a:bodyPr/>
          <a:lstStyle/>
          <a:p>
            <a:fld id="{6C715081-906A-40A4-87A8-04628B013E60}" type="slidenum">
              <a:rPr lang="pt-BR" smtClean="0"/>
              <a:pPr/>
              <a:t>8</a:t>
            </a:fld>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pt-BR" sz="2000" smtClean="0">
                <a:latin typeface="Arial" pitchFamily="34" charset="0"/>
                <a:cs typeface="Arial" pitchFamily="34" charset="0"/>
              </a:rPr>
              <a:t>Este processo </a:t>
            </a:r>
            <a:r>
              <a:rPr lang="pt-BR" sz="2000" dirty="0" smtClean="0">
                <a:latin typeface="Arial" pitchFamily="34" charset="0"/>
                <a:cs typeface="Arial" pitchFamily="34" charset="0"/>
              </a:rPr>
              <a:t>é valido para todas as páginas da árvore B*</a:t>
            </a:r>
          </a:p>
        </p:txBody>
      </p:sp>
      <p:sp>
        <p:nvSpPr>
          <p:cNvPr id="4" name="Espaço Reservado para Número de Slide 3"/>
          <p:cNvSpPr>
            <a:spLocks noGrp="1"/>
          </p:cNvSpPr>
          <p:nvPr>
            <p:ph type="sldNum" sz="quarter" idx="10"/>
          </p:nvPr>
        </p:nvSpPr>
        <p:spPr/>
        <p:txBody>
          <a:bodyPr/>
          <a:lstStyle/>
          <a:p>
            <a:fld id="{6C715081-906A-40A4-87A8-04628B013E60}" type="slidenum">
              <a:rPr lang="pt-BR" smtClean="0"/>
              <a:pPr/>
              <a:t>9</a:t>
            </a:fld>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pt-BR" sz="2000" smtClean="0">
                <a:latin typeface="Arial" pitchFamily="34" charset="0"/>
                <a:cs typeface="Arial" pitchFamily="34" charset="0"/>
              </a:rPr>
              <a:t>Este processo </a:t>
            </a:r>
            <a:r>
              <a:rPr lang="pt-BR" sz="2000" dirty="0" smtClean="0">
                <a:latin typeface="Arial" pitchFamily="34" charset="0"/>
                <a:cs typeface="Arial" pitchFamily="34" charset="0"/>
              </a:rPr>
              <a:t>é valido para todas as páginas da árvore B*</a:t>
            </a:r>
          </a:p>
        </p:txBody>
      </p:sp>
      <p:sp>
        <p:nvSpPr>
          <p:cNvPr id="4" name="Espaço Reservado para Número de Slide 3"/>
          <p:cNvSpPr>
            <a:spLocks noGrp="1"/>
          </p:cNvSpPr>
          <p:nvPr>
            <p:ph type="sldNum" sz="quarter" idx="10"/>
          </p:nvPr>
        </p:nvSpPr>
        <p:spPr/>
        <p:txBody>
          <a:bodyPr/>
          <a:lstStyle/>
          <a:p>
            <a:fld id="{6C715081-906A-40A4-87A8-04628B013E60}" type="slidenum">
              <a:rPr lang="pt-BR" smtClean="0"/>
              <a:pPr/>
              <a:t>10</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2"/>
      </p:bgRef>
    </p:bg>
    <p:spTree>
      <p:nvGrpSpPr>
        <p:cNvPr id="1" name=""/>
        <p:cNvGrpSpPr/>
        <p:nvPr/>
      </p:nvGrpSpPr>
      <p:grpSpPr>
        <a:xfrm>
          <a:off x="0" y="0"/>
          <a:ext cx="0" cy="0"/>
          <a:chOff x="0" y="0"/>
          <a:chExt cx="0" cy="0"/>
        </a:xfrm>
      </p:grpSpPr>
      <p:sp>
        <p:nvSpPr>
          <p:cNvPr id="7" name="Retângulo 6"/>
          <p:cNvSpPr/>
          <p:nvPr/>
        </p:nvSpPr>
        <p:spPr bwMode="white">
          <a:xfrm>
            <a:off x="0" y="5971056"/>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ítulo 7"/>
          <p:cNvSpPr>
            <a:spLocks noGrp="1"/>
          </p:cNvSpPr>
          <p:nvPr>
            <p:ph type="ctrTitle"/>
          </p:nvPr>
        </p:nvSpPr>
        <p:spPr>
          <a:xfrm>
            <a:off x="2362200" y="4038600"/>
            <a:ext cx="6477000" cy="1828800"/>
          </a:xfrm>
        </p:spPr>
        <p:txBody>
          <a:bodyPr anchor="b"/>
          <a:lstStyle>
            <a:lvl1pPr>
              <a:defRPr cap="all" baseline="0"/>
            </a:lvl1pPr>
          </a:lstStyle>
          <a:p>
            <a:r>
              <a:rPr kumimoji="0" lang="pt-BR" smtClean="0"/>
              <a:t>Clique para editar o estilo do título mestre</a:t>
            </a:r>
            <a:endParaRPr kumimoji="0" lang="en-US"/>
          </a:p>
        </p:txBody>
      </p:sp>
      <p:sp>
        <p:nvSpPr>
          <p:cNvPr id="9" name="Subtítulo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EB90258-4B01-452D-BB60-30294460CB9F}" type="datetimeFigureOut">
              <a:rPr lang="pt-BR" smtClean="0"/>
              <a:pPr/>
              <a:t>19/04/2012</a:t>
            </a:fld>
            <a:endParaRPr lang="pt-BR"/>
          </a:p>
        </p:txBody>
      </p:sp>
      <p:sp>
        <p:nvSpPr>
          <p:cNvPr id="17" name="Espaço Reservado para Rodapé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pt-BR"/>
          </a:p>
        </p:txBody>
      </p:sp>
      <p:sp>
        <p:nvSpPr>
          <p:cNvPr id="29" name="Espaço Reservado para Número de Slide 28"/>
          <p:cNvSpPr>
            <a:spLocks noGrp="1"/>
          </p:cNvSpPr>
          <p:nvPr>
            <p:ph type="sldNum" sz="quarter" idx="12"/>
          </p:nvPr>
        </p:nvSpPr>
        <p:spPr>
          <a:xfrm>
            <a:off x="8001000" y="228600"/>
            <a:ext cx="838200" cy="381000"/>
          </a:xfrm>
        </p:spPr>
        <p:txBody>
          <a:bodyPr/>
          <a:lstStyle>
            <a:lvl1pPr>
              <a:defRPr>
                <a:solidFill>
                  <a:schemeClr val="tx2"/>
                </a:solidFill>
              </a:defRPr>
            </a:lvl1pPr>
          </a:lstStyle>
          <a:p>
            <a:fld id="{36EE77FA-6C44-4439-8868-3C077F0FE334}"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B90258-4B01-452D-BB60-30294460CB9F}" type="datetimeFigureOut">
              <a:rPr lang="pt-BR" smtClean="0"/>
              <a:pPr/>
              <a:t>19/04/2012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6EE77FA-6C44-4439-8868-3C077F0FE334}"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bg>
      <p:bgRef idx="1001">
        <a:schemeClr val="bg1"/>
      </p:bgRef>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53200" y="609600"/>
            <a:ext cx="2057400" cy="5516563"/>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609600"/>
            <a:ext cx="5562600" cy="5516564"/>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a:xfrm>
            <a:off x="6553200" y="6248402"/>
            <a:ext cx="2209800" cy="365125"/>
          </a:xfrm>
        </p:spPr>
        <p:txBody>
          <a:bodyPr/>
          <a:lstStyle/>
          <a:p>
            <a:fld id="{2EB90258-4B01-452D-BB60-30294460CB9F}" type="datetimeFigureOut">
              <a:rPr lang="pt-BR" smtClean="0"/>
              <a:pPr/>
              <a:t>19/04/2012</a:t>
            </a:fld>
            <a:endParaRPr lang="pt-BR"/>
          </a:p>
        </p:txBody>
      </p:sp>
      <p:sp>
        <p:nvSpPr>
          <p:cNvPr id="5" name="Espaço Reservado para Rodapé 4"/>
          <p:cNvSpPr>
            <a:spLocks noGrp="1"/>
          </p:cNvSpPr>
          <p:nvPr>
            <p:ph type="ftr" sz="quarter" idx="11"/>
          </p:nvPr>
        </p:nvSpPr>
        <p:spPr>
          <a:xfrm>
            <a:off x="457201" y="6248207"/>
            <a:ext cx="5573483" cy="365125"/>
          </a:xfrm>
        </p:spPr>
        <p:txBody>
          <a:bodyPr/>
          <a:lstStyle/>
          <a:p>
            <a:endParaRPr lang="pt-BR"/>
          </a:p>
        </p:txBody>
      </p:sp>
      <p:sp>
        <p:nvSpPr>
          <p:cNvPr id="7" name="Retângulo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tângulo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tângulo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ço Reservado para Número de Slide 5"/>
          <p:cNvSpPr>
            <a:spLocks noGrp="1"/>
          </p:cNvSpPr>
          <p:nvPr>
            <p:ph type="sldNum" sz="quarter" idx="12"/>
          </p:nvPr>
        </p:nvSpPr>
        <p:spPr>
          <a:xfrm rot="5400000">
            <a:off x="5989638" y="144462"/>
            <a:ext cx="533400" cy="244476"/>
          </a:xfrm>
        </p:spPr>
        <p:txBody>
          <a:bodyPr/>
          <a:lstStyle/>
          <a:p>
            <a:fld id="{36EE77FA-6C44-4439-8868-3C077F0FE334}"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12648" y="228600"/>
            <a:ext cx="8153400" cy="990600"/>
          </a:xfrm>
        </p:spPr>
        <p:txBody>
          <a:bodyPr/>
          <a:lstStyle/>
          <a:p>
            <a:r>
              <a:rPr kumimoji="0" lang="pt-BR" smtClean="0"/>
              <a:t>Clique para editar o estilo do título mestre</a:t>
            </a:r>
            <a:endParaRPr kumimoji="0" lang="en-US"/>
          </a:p>
        </p:txBody>
      </p:sp>
      <p:sp>
        <p:nvSpPr>
          <p:cNvPr id="4" name="Espaço Reservado para Data 3"/>
          <p:cNvSpPr>
            <a:spLocks noGrp="1"/>
          </p:cNvSpPr>
          <p:nvPr>
            <p:ph type="dt" sz="half" idx="10"/>
          </p:nvPr>
        </p:nvSpPr>
        <p:spPr/>
        <p:txBody>
          <a:bodyPr/>
          <a:lstStyle/>
          <a:p>
            <a:fld id="{2EB90258-4B01-452D-BB60-30294460CB9F}" type="datetimeFigureOut">
              <a:rPr lang="pt-BR" smtClean="0"/>
              <a:pPr/>
              <a:t>19/04/2012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lvl1pPr>
              <a:defRPr>
                <a:solidFill>
                  <a:srgbClr val="FFFFFF"/>
                </a:solidFill>
              </a:defRPr>
            </a:lvl1pPr>
          </a:lstStyle>
          <a:p>
            <a:fld id="{36EE77FA-6C44-4439-8868-3C077F0FE334}" type="slidenum">
              <a:rPr lang="pt-BR" smtClean="0"/>
              <a:pPr/>
              <a:t>‹nº›</a:t>
            </a:fld>
            <a:endParaRPr lang="pt-BR"/>
          </a:p>
        </p:txBody>
      </p:sp>
      <p:sp>
        <p:nvSpPr>
          <p:cNvPr id="8" name="Espaço Reservado para Conteúdo 7"/>
          <p:cNvSpPr>
            <a:spLocks noGrp="1"/>
          </p:cNvSpPr>
          <p:nvPr>
            <p:ph sz="quarter" idx="1"/>
          </p:nvPr>
        </p:nvSpPr>
        <p:spPr>
          <a:xfrm>
            <a:off x="612648" y="1600200"/>
            <a:ext cx="8153400" cy="44958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3">
        <a:schemeClr val="bg1"/>
      </p:bgRef>
    </p:bg>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7" name="Retângulo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ângulo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ângulo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pt-BR" smtClean="0"/>
              <a:t>Clique para editar o estilo do título mestre</a:t>
            </a:r>
            <a:endParaRPr kumimoji="0" lang="en-US"/>
          </a:p>
        </p:txBody>
      </p:sp>
      <p:sp>
        <p:nvSpPr>
          <p:cNvPr id="12" name="Espaço Reservado para Data 11"/>
          <p:cNvSpPr>
            <a:spLocks noGrp="1"/>
          </p:cNvSpPr>
          <p:nvPr>
            <p:ph type="dt" sz="half" idx="10"/>
          </p:nvPr>
        </p:nvSpPr>
        <p:spPr/>
        <p:txBody>
          <a:bodyPr/>
          <a:lstStyle/>
          <a:p>
            <a:fld id="{2EB90258-4B01-452D-BB60-30294460CB9F}" type="datetimeFigureOut">
              <a:rPr lang="pt-BR" smtClean="0"/>
              <a:pPr/>
              <a:t>19/04/2012</a:t>
            </a:fld>
            <a:endParaRPr lang="pt-BR"/>
          </a:p>
        </p:txBody>
      </p:sp>
      <p:sp>
        <p:nvSpPr>
          <p:cNvPr id="13" name="Espaço Reservado para Número de Slid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6EE77FA-6C44-4439-8868-3C077F0FE334}" type="slidenum">
              <a:rPr lang="pt-BR" smtClean="0"/>
              <a:pPr/>
              <a:t>‹nº›</a:t>
            </a:fld>
            <a:endParaRPr lang="pt-BR"/>
          </a:p>
        </p:txBody>
      </p:sp>
      <p:sp>
        <p:nvSpPr>
          <p:cNvPr id="14" name="Espaço Reservado para Rodapé 13"/>
          <p:cNvSpPr>
            <a:spLocks noGrp="1"/>
          </p:cNvSpPr>
          <p:nvPr>
            <p:ph type="ftr" sz="quarter" idx="12"/>
          </p:nvPr>
        </p:nvSpPr>
        <p:spPr/>
        <p:txBody>
          <a:bodyPr/>
          <a:lstStyle/>
          <a:p>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9" name="Espaço Reservado para Conteúdo 8"/>
          <p:cNvSpPr>
            <a:spLocks noGrp="1"/>
          </p:cNvSpPr>
          <p:nvPr>
            <p:ph sz="quarter" idx="1"/>
          </p:nvPr>
        </p:nvSpPr>
        <p:spPr>
          <a:xfrm>
            <a:off x="609600" y="1589567"/>
            <a:ext cx="38862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844901" y="1589567"/>
            <a:ext cx="38862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8" name="Espaço Reservado para Data 7"/>
          <p:cNvSpPr>
            <a:spLocks noGrp="1"/>
          </p:cNvSpPr>
          <p:nvPr>
            <p:ph type="dt" sz="half" idx="15"/>
          </p:nvPr>
        </p:nvSpPr>
        <p:spPr/>
        <p:txBody>
          <a:bodyPr rtlCol="0"/>
          <a:lstStyle/>
          <a:p>
            <a:fld id="{2EB90258-4B01-452D-BB60-30294460CB9F}" type="datetimeFigureOut">
              <a:rPr lang="pt-BR" smtClean="0"/>
              <a:pPr/>
              <a:t>19/04/2012</a:t>
            </a:fld>
            <a:endParaRPr lang="pt-BR"/>
          </a:p>
        </p:txBody>
      </p:sp>
      <p:sp>
        <p:nvSpPr>
          <p:cNvPr id="10" name="Espaço Reservado para Número de Slide 9"/>
          <p:cNvSpPr>
            <a:spLocks noGrp="1"/>
          </p:cNvSpPr>
          <p:nvPr>
            <p:ph type="sldNum" sz="quarter" idx="16"/>
          </p:nvPr>
        </p:nvSpPr>
        <p:spPr/>
        <p:txBody>
          <a:bodyPr rtlCol="0"/>
          <a:lstStyle/>
          <a:p>
            <a:fld id="{36EE77FA-6C44-4439-8868-3C077F0FE334}" type="slidenum">
              <a:rPr lang="pt-BR" smtClean="0"/>
              <a:pPr/>
              <a:t>‹nº›</a:t>
            </a:fld>
            <a:endParaRPr lang="pt-BR"/>
          </a:p>
        </p:txBody>
      </p:sp>
      <p:sp>
        <p:nvSpPr>
          <p:cNvPr id="12" name="Espaço Reservado para Rodapé 11"/>
          <p:cNvSpPr>
            <a:spLocks noGrp="1"/>
          </p:cNvSpPr>
          <p:nvPr>
            <p:ph type="ftr" sz="quarter" idx="17"/>
          </p:nvPr>
        </p:nvSpPr>
        <p:spPr/>
        <p:txBody>
          <a:bodyPr rtlCol="0"/>
          <a:lstStyle/>
          <a:p>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33400" y="273050"/>
            <a:ext cx="8153400" cy="869950"/>
          </a:xfrm>
        </p:spPr>
        <p:txBody>
          <a:bodyPr anchor="ctr"/>
          <a:lstStyle>
            <a:lvl1pPr>
              <a:defRPr/>
            </a:lvl1pPr>
          </a:lstStyle>
          <a:p>
            <a:r>
              <a:rPr kumimoji="0" lang="pt-BR" smtClean="0"/>
              <a:t>Clique para editar o estilo do título mestre</a:t>
            </a:r>
            <a:endParaRPr kumimoji="0" lang="en-US"/>
          </a:p>
        </p:txBody>
      </p:sp>
      <p:sp>
        <p:nvSpPr>
          <p:cNvPr id="11" name="Espaço Reservado para Conteúdo 10"/>
          <p:cNvSpPr>
            <a:spLocks noGrp="1"/>
          </p:cNvSpPr>
          <p:nvPr>
            <p:ph sz="quarter" idx="2"/>
          </p:nvPr>
        </p:nvSpPr>
        <p:spPr>
          <a:xfrm>
            <a:off x="609600" y="2438400"/>
            <a:ext cx="3886200" cy="35814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800600" y="2438400"/>
            <a:ext cx="3886200" cy="35814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0" name="Espaço Reservado para Data 9"/>
          <p:cNvSpPr>
            <a:spLocks noGrp="1"/>
          </p:cNvSpPr>
          <p:nvPr>
            <p:ph type="dt" sz="half" idx="15"/>
          </p:nvPr>
        </p:nvSpPr>
        <p:spPr/>
        <p:txBody>
          <a:bodyPr rtlCol="0"/>
          <a:lstStyle/>
          <a:p>
            <a:fld id="{2EB90258-4B01-452D-BB60-30294460CB9F}" type="datetimeFigureOut">
              <a:rPr lang="pt-BR" smtClean="0"/>
              <a:pPr/>
              <a:t>19/04/2012</a:t>
            </a:fld>
            <a:endParaRPr lang="pt-BR"/>
          </a:p>
        </p:txBody>
      </p:sp>
      <p:sp>
        <p:nvSpPr>
          <p:cNvPr id="12" name="Espaço Reservado para Número de Slide 11"/>
          <p:cNvSpPr>
            <a:spLocks noGrp="1"/>
          </p:cNvSpPr>
          <p:nvPr>
            <p:ph type="sldNum" sz="quarter" idx="16"/>
          </p:nvPr>
        </p:nvSpPr>
        <p:spPr/>
        <p:txBody>
          <a:bodyPr rtlCol="0"/>
          <a:lstStyle/>
          <a:p>
            <a:fld id="{36EE77FA-6C44-4439-8868-3C077F0FE334}" type="slidenum">
              <a:rPr lang="pt-BR" smtClean="0"/>
              <a:pPr/>
              <a:t>‹nº›</a:t>
            </a:fld>
            <a:endParaRPr lang="pt-BR"/>
          </a:p>
        </p:txBody>
      </p:sp>
      <p:sp>
        <p:nvSpPr>
          <p:cNvPr id="14" name="Espaço Reservado para Rodapé 13"/>
          <p:cNvSpPr>
            <a:spLocks noGrp="1"/>
          </p:cNvSpPr>
          <p:nvPr>
            <p:ph type="ftr" sz="quarter" idx="17"/>
          </p:nvPr>
        </p:nvSpPr>
        <p:spPr/>
        <p:txBody>
          <a:bodyPr rtlCol="0"/>
          <a:lstStyle/>
          <a:p>
            <a:endParaRPr lang="pt-BR"/>
          </a:p>
        </p:txBody>
      </p:sp>
      <p:sp>
        <p:nvSpPr>
          <p:cNvPr id="16" name="Espaço Reservado para Texto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
        <p:nvSpPr>
          <p:cNvPr id="15" name="Espaço Reservado para Texto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Data 2"/>
          <p:cNvSpPr>
            <a:spLocks noGrp="1"/>
          </p:cNvSpPr>
          <p:nvPr>
            <p:ph type="dt" sz="half" idx="10"/>
          </p:nvPr>
        </p:nvSpPr>
        <p:spPr/>
        <p:txBody>
          <a:bodyPr/>
          <a:lstStyle/>
          <a:p>
            <a:fld id="{2EB90258-4B01-452D-BB60-30294460CB9F}" type="datetimeFigureOut">
              <a:rPr lang="pt-BR" smtClean="0"/>
              <a:pPr/>
              <a:t>19/04/2012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lvl1pPr>
              <a:defRPr>
                <a:solidFill>
                  <a:srgbClr val="FFFFFF"/>
                </a:solidFill>
              </a:defRPr>
            </a:lvl1pPr>
          </a:lstStyle>
          <a:p>
            <a:fld id="{36EE77FA-6C44-4439-8868-3C077F0FE334}"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B90258-4B01-452D-BB60-30294460CB9F}" type="datetimeFigureOut">
              <a:rPr lang="pt-BR" smtClean="0"/>
              <a:pPr/>
              <a:t>19/04/2012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a:xfrm>
            <a:off x="0" y="6248400"/>
            <a:ext cx="533400" cy="381000"/>
          </a:xfrm>
        </p:spPr>
        <p:txBody>
          <a:bodyPr/>
          <a:lstStyle>
            <a:lvl1pPr>
              <a:defRPr>
                <a:solidFill>
                  <a:schemeClr val="tx2"/>
                </a:solidFill>
              </a:defRPr>
            </a:lvl1pPr>
          </a:lstStyle>
          <a:p>
            <a:fld id="{36EE77FA-6C44-4439-8868-3C077F0FE334}"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8077200" cy="869950"/>
          </a:xfrm>
        </p:spPr>
        <p:txBody>
          <a:bodyPr anchor="ctr"/>
          <a:lstStyle>
            <a:lvl1pPr algn="l">
              <a:buNone/>
              <a:defRPr sz="4400" b="0"/>
            </a:lvl1pPr>
          </a:lstStyle>
          <a:p>
            <a:r>
              <a:rPr kumimoji="0" lang="pt-BR" smtClean="0"/>
              <a:t>Clique para editar o estilo do título mestre</a:t>
            </a:r>
            <a:endParaRPr kumimoji="0" lang="en-US"/>
          </a:p>
        </p:txBody>
      </p:sp>
      <p:sp>
        <p:nvSpPr>
          <p:cNvPr id="5" name="Espaço Reservado para Data 4"/>
          <p:cNvSpPr>
            <a:spLocks noGrp="1"/>
          </p:cNvSpPr>
          <p:nvPr>
            <p:ph type="dt" sz="half" idx="10"/>
          </p:nvPr>
        </p:nvSpPr>
        <p:spPr/>
        <p:txBody>
          <a:bodyPr/>
          <a:lstStyle/>
          <a:p>
            <a:fld id="{2EB90258-4B01-452D-BB60-30294460CB9F}" type="datetimeFigureOut">
              <a:rPr lang="pt-BR" smtClean="0"/>
              <a:pPr/>
              <a:t>19/04/2012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lvl1pPr>
              <a:defRPr>
                <a:solidFill>
                  <a:srgbClr val="FFFFFF"/>
                </a:solidFill>
              </a:defRPr>
            </a:lvl1pPr>
          </a:lstStyle>
          <a:p>
            <a:fld id="{36EE77FA-6C44-4439-8868-3C077F0FE334}" type="slidenum">
              <a:rPr lang="pt-BR" smtClean="0"/>
              <a:pPr/>
              <a:t>‹nº›</a:t>
            </a:fld>
            <a:endParaRPr lang="pt-BR"/>
          </a:p>
        </p:txBody>
      </p:sp>
      <p:sp>
        <p:nvSpPr>
          <p:cNvPr id="3" name="Espaço Reservado para Texto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9" name="Espaço Reservado para Conteúdo 8"/>
          <p:cNvSpPr>
            <a:spLocks noGrp="1"/>
          </p:cNvSpPr>
          <p:nvPr>
            <p:ph sz="quarter" idx="1"/>
          </p:nvPr>
        </p:nvSpPr>
        <p:spPr>
          <a:xfrm>
            <a:off x="2362200" y="1752600"/>
            <a:ext cx="6400800" cy="44196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3">
        <a:schemeClr val="bg2"/>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BR" smtClean="0"/>
              <a:t>Clique para editar os estilos do texto mestre</a:t>
            </a:r>
          </a:p>
        </p:txBody>
      </p:sp>
      <p:sp>
        <p:nvSpPr>
          <p:cNvPr id="8" name="Retângulo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ângulo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pt-BR" smtClean="0"/>
              <a:t>Clique para editar o estilo do título mestre</a:t>
            </a:r>
            <a:endParaRPr kumimoji="0" lang="en-US"/>
          </a:p>
        </p:txBody>
      </p:sp>
      <p:sp>
        <p:nvSpPr>
          <p:cNvPr id="11" name="Retângulo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ço Reservado para Data 11"/>
          <p:cNvSpPr>
            <a:spLocks noGrp="1"/>
          </p:cNvSpPr>
          <p:nvPr>
            <p:ph type="dt" sz="half" idx="10"/>
          </p:nvPr>
        </p:nvSpPr>
        <p:spPr>
          <a:xfrm>
            <a:off x="6248400" y="6248400"/>
            <a:ext cx="2667000" cy="365125"/>
          </a:xfrm>
        </p:spPr>
        <p:txBody>
          <a:bodyPr rtlCol="0"/>
          <a:lstStyle/>
          <a:p>
            <a:fld id="{2EB90258-4B01-452D-BB60-30294460CB9F}" type="datetimeFigureOut">
              <a:rPr lang="pt-BR" smtClean="0"/>
              <a:pPr/>
              <a:t>19/04/2012</a:t>
            </a:fld>
            <a:endParaRPr lang="pt-BR"/>
          </a:p>
        </p:txBody>
      </p:sp>
      <p:sp>
        <p:nvSpPr>
          <p:cNvPr id="13" name="Espaço Reservado para Número de Slide 12"/>
          <p:cNvSpPr>
            <a:spLocks noGrp="1"/>
          </p:cNvSpPr>
          <p:nvPr>
            <p:ph type="sldNum" sz="quarter" idx="11"/>
          </p:nvPr>
        </p:nvSpPr>
        <p:spPr>
          <a:xfrm>
            <a:off x="0" y="4667249"/>
            <a:ext cx="1447800" cy="663578"/>
          </a:xfrm>
        </p:spPr>
        <p:txBody>
          <a:bodyPr rtlCol="0"/>
          <a:lstStyle>
            <a:lvl1pPr>
              <a:defRPr sz="2800"/>
            </a:lvl1pPr>
          </a:lstStyle>
          <a:p>
            <a:fld id="{36EE77FA-6C44-4439-8868-3C077F0FE334}" type="slidenum">
              <a:rPr lang="pt-BR" smtClean="0"/>
              <a:pPr/>
              <a:t>‹nº›</a:t>
            </a:fld>
            <a:endParaRPr lang="pt-BR"/>
          </a:p>
        </p:txBody>
      </p:sp>
      <p:sp>
        <p:nvSpPr>
          <p:cNvPr id="14" name="Espaço Reservado para Rodapé 13"/>
          <p:cNvSpPr>
            <a:spLocks noGrp="1"/>
          </p:cNvSpPr>
          <p:nvPr>
            <p:ph type="ftr" sz="quarter" idx="12"/>
          </p:nvPr>
        </p:nvSpPr>
        <p:spPr>
          <a:xfrm>
            <a:off x="1600200" y="6248206"/>
            <a:ext cx="4572000" cy="365125"/>
          </a:xfrm>
        </p:spPr>
        <p:txBody>
          <a:bodyPr rtlCol="0"/>
          <a:lstStyle/>
          <a:p>
            <a:endParaRPr lang="pt-BR"/>
          </a:p>
        </p:txBody>
      </p:sp>
      <p:sp>
        <p:nvSpPr>
          <p:cNvPr id="3" name="Espaço Reservado para Imagem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pt-BR" smtClean="0"/>
              <a:t>Clique no ícone para adicionar uma imagem</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ço Reservado para Título 21"/>
          <p:cNvSpPr>
            <a:spLocks noGrp="1"/>
          </p:cNvSpPr>
          <p:nvPr>
            <p:ph type="title"/>
          </p:nvPr>
        </p:nvSpPr>
        <p:spPr>
          <a:xfrm>
            <a:off x="609600" y="228600"/>
            <a:ext cx="8153400" cy="990600"/>
          </a:xfrm>
          <a:prstGeom prst="rect">
            <a:avLst/>
          </a:prstGeom>
        </p:spPr>
        <p:txBody>
          <a:bodyPr vert="horz" anchor="ctr">
            <a:normAutofit/>
          </a:bodyPr>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EB90258-4B01-452D-BB60-30294460CB9F}" type="datetimeFigureOut">
              <a:rPr lang="pt-BR" smtClean="0"/>
              <a:pPr/>
              <a:t>19/04/2012</a:t>
            </a:fld>
            <a:endParaRPr lang="pt-BR"/>
          </a:p>
        </p:txBody>
      </p:sp>
      <p:sp>
        <p:nvSpPr>
          <p:cNvPr id="3" name="Espaço Reservado para Rodapé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pt-BR"/>
          </a:p>
        </p:txBody>
      </p:sp>
      <p:sp>
        <p:nvSpPr>
          <p:cNvPr id="7" name="Retângulo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ângulo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ângulo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ço Reservado para Número de Slid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6EE77FA-6C44-4439-8868-3C077F0FE334}"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43608" y="4038600"/>
            <a:ext cx="8100392" cy="1828800"/>
          </a:xfrm>
        </p:spPr>
        <p:txBody>
          <a:bodyPr/>
          <a:lstStyle/>
          <a:p>
            <a:pPr algn="r"/>
            <a:r>
              <a:rPr lang="pt-BR" dirty="0" smtClean="0"/>
              <a:t>Árvores B*</a:t>
            </a:r>
            <a:endParaRPr lang="pt-BR" sz="3000" cap="none" dirty="0"/>
          </a:p>
        </p:txBody>
      </p:sp>
      <p:sp>
        <p:nvSpPr>
          <p:cNvPr id="3" name="Subtítulo 2"/>
          <p:cNvSpPr>
            <a:spLocks noGrp="1"/>
          </p:cNvSpPr>
          <p:nvPr>
            <p:ph type="subTitle" idx="1"/>
          </p:nvPr>
        </p:nvSpPr>
        <p:spPr/>
        <p:txBody>
          <a:bodyPr/>
          <a:lstStyle/>
          <a:p>
            <a:pPr algn="r"/>
            <a:r>
              <a:rPr lang="pt-BR" dirty="0" smtClean="0"/>
              <a:t>Lívia N. Andrade</a:t>
            </a: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latin typeface="Arial" pitchFamily="34" charset="0"/>
                <a:cs typeface="Arial" pitchFamily="34" charset="0"/>
              </a:rPr>
              <a:t>Exemplo 3 - Árvores B*</a:t>
            </a:r>
            <a:endParaRPr lang="pt-BR" dirty="0">
              <a:latin typeface="Arial" pitchFamily="34" charset="0"/>
              <a:cs typeface="Arial" pitchFamily="34" charset="0"/>
            </a:endParaRPr>
          </a:p>
        </p:txBody>
      </p:sp>
      <p:sp>
        <p:nvSpPr>
          <p:cNvPr id="12" name="Retângulo de cantos arredondados 11"/>
          <p:cNvSpPr/>
          <p:nvPr/>
        </p:nvSpPr>
        <p:spPr>
          <a:xfrm>
            <a:off x="3923928" y="2276872"/>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28</a:t>
            </a:r>
            <a:endParaRPr lang="pt-BR" dirty="0">
              <a:solidFill>
                <a:schemeClr val="tx1"/>
              </a:solidFill>
            </a:endParaRPr>
          </a:p>
        </p:txBody>
      </p:sp>
      <p:sp>
        <p:nvSpPr>
          <p:cNvPr id="13" name="Retângulo de cantos arredondados 12"/>
          <p:cNvSpPr/>
          <p:nvPr/>
        </p:nvSpPr>
        <p:spPr>
          <a:xfrm>
            <a:off x="1475656" y="314096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10  20  21  25</a:t>
            </a:r>
            <a:endParaRPr lang="pt-BR" dirty="0">
              <a:solidFill>
                <a:schemeClr val="tx1"/>
              </a:solidFill>
            </a:endParaRPr>
          </a:p>
        </p:txBody>
      </p:sp>
      <p:cxnSp>
        <p:nvCxnSpPr>
          <p:cNvPr id="15" name="Conector reto 14"/>
          <p:cNvCxnSpPr>
            <a:stCxn id="13" idx="0"/>
          </p:cNvCxnSpPr>
          <p:nvPr/>
        </p:nvCxnSpPr>
        <p:spPr>
          <a:xfrm flipV="1">
            <a:off x="2303748" y="2636912"/>
            <a:ext cx="162018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to 15"/>
          <p:cNvCxnSpPr/>
          <p:nvPr/>
        </p:nvCxnSpPr>
        <p:spPr>
          <a:xfrm flipH="1" flipV="1">
            <a:off x="4788024" y="2636912"/>
            <a:ext cx="1368152"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aixaDeTexto 21"/>
          <p:cNvSpPr txBox="1"/>
          <p:nvPr/>
        </p:nvSpPr>
        <p:spPr>
          <a:xfrm>
            <a:off x="1187624" y="1772816"/>
            <a:ext cx="7056784" cy="461665"/>
          </a:xfrm>
          <a:prstGeom prst="rect">
            <a:avLst/>
          </a:prstGeom>
          <a:noFill/>
        </p:spPr>
        <p:txBody>
          <a:bodyPr wrap="square" rtlCol="0">
            <a:spAutoFit/>
          </a:bodyPr>
          <a:lstStyle/>
          <a:p>
            <a:r>
              <a:rPr lang="pt-BR" sz="2400" dirty="0" smtClean="0"/>
              <a:t>Insira a chave 70 na árvore B* abaixo.</a:t>
            </a:r>
            <a:endParaRPr lang="pt-BR" sz="2400" dirty="0"/>
          </a:p>
        </p:txBody>
      </p:sp>
      <p:sp>
        <p:nvSpPr>
          <p:cNvPr id="25" name="Retângulo de cantos arredondados 24"/>
          <p:cNvSpPr/>
          <p:nvPr/>
        </p:nvSpPr>
        <p:spPr>
          <a:xfrm>
            <a:off x="5292080" y="314096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30  40  50  60</a:t>
            </a:r>
            <a:endParaRPr lang="pt-BR" dirty="0">
              <a:solidFill>
                <a:schemeClr val="tx1"/>
              </a:solidFill>
            </a:endParaRPr>
          </a:p>
        </p:txBody>
      </p:sp>
      <p:sp>
        <p:nvSpPr>
          <p:cNvPr id="27" name="CaixaDeTexto 26"/>
          <p:cNvSpPr txBox="1"/>
          <p:nvPr/>
        </p:nvSpPr>
        <p:spPr>
          <a:xfrm>
            <a:off x="1403648" y="4869160"/>
            <a:ext cx="6120680" cy="1107996"/>
          </a:xfrm>
          <a:prstGeom prst="rect">
            <a:avLst/>
          </a:prstGeom>
          <a:noFill/>
        </p:spPr>
        <p:txBody>
          <a:bodyPr wrap="square" rtlCol="0">
            <a:spAutoFit/>
          </a:bodyPr>
          <a:lstStyle/>
          <a:p>
            <a:r>
              <a:rPr lang="pt-BR" sz="2200" dirty="0" smtClean="0"/>
              <a:t>Página vizinha totalmente preenchida!!!</a:t>
            </a:r>
          </a:p>
          <a:p>
            <a:endParaRPr lang="pt-BR" sz="2200" dirty="0" smtClean="0"/>
          </a:p>
          <a:p>
            <a:r>
              <a:rPr lang="pt-BR" sz="2200" dirty="0" smtClean="0"/>
              <a:t>As duas páginas se tornam três páginas folhas</a:t>
            </a:r>
            <a:endParaRPr lang="pt-BR" sz="2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latin typeface="Arial" pitchFamily="34" charset="0"/>
                <a:cs typeface="Arial" pitchFamily="34" charset="0"/>
              </a:rPr>
              <a:t>Exemplo 3 - Árvores B*</a:t>
            </a:r>
            <a:endParaRPr lang="pt-BR" dirty="0">
              <a:latin typeface="Arial" pitchFamily="34" charset="0"/>
              <a:cs typeface="Arial" pitchFamily="34" charset="0"/>
            </a:endParaRPr>
          </a:p>
        </p:txBody>
      </p:sp>
      <p:sp>
        <p:nvSpPr>
          <p:cNvPr id="12" name="Retângulo de cantos arredondados 11"/>
          <p:cNvSpPr/>
          <p:nvPr/>
        </p:nvSpPr>
        <p:spPr>
          <a:xfrm>
            <a:off x="3923928" y="2276872"/>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28</a:t>
            </a:r>
            <a:endParaRPr lang="pt-BR" dirty="0">
              <a:solidFill>
                <a:schemeClr val="tx1"/>
              </a:solidFill>
            </a:endParaRPr>
          </a:p>
        </p:txBody>
      </p:sp>
      <p:sp>
        <p:nvSpPr>
          <p:cNvPr id="13" name="Retângulo de cantos arredondados 12"/>
          <p:cNvSpPr/>
          <p:nvPr/>
        </p:nvSpPr>
        <p:spPr>
          <a:xfrm>
            <a:off x="1475656" y="314096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10  20  21  25</a:t>
            </a:r>
            <a:endParaRPr lang="pt-BR" dirty="0">
              <a:solidFill>
                <a:schemeClr val="tx1"/>
              </a:solidFill>
            </a:endParaRPr>
          </a:p>
        </p:txBody>
      </p:sp>
      <p:cxnSp>
        <p:nvCxnSpPr>
          <p:cNvPr id="15" name="Conector reto 14"/>
          <p:cNvCxnSpPr>
            <a:stCxn id="13" idx="0"/>
          </p:cNvCxnSpPr>
          <p:nvPr/>
        </p:nvCxnSpPr>
        <p:spPr>
          <a:xfrm flipV="1">
            <a:off x="2303748" y="2636912"/>
            <a:ext cx="162018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to 15"/>
          <p:cNvCxnSpPr/>
          <p:nvPr/>
        </p:nvCxnSpPr>
        <p:spPr>
          <a:xfrm flipH="1" flipV="1">
            <a:off x="4788024" y="2636912"/>
            <a:ext cx="1368152"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aixaDeTexto 21"/>
          <p:cNvSpPr txBox="1"/>
          <p:nvPr/>
        </p:nvSpPr>
        <p:spPr>
          <a:xfrm>
            <a:off x="1187624" y="1772816"/>
            <a:ext cx="7056784" cy="461665"/>
          </a:xfrm>
          <a:prstGeom prst="rect">
            <a:avLst/>
          </a:prstGeom>
          <a:noFill/>
        </p:spPr>
        <p:txBody>
          <a:bodyPr wrap="square" rtlCol="0">
            <a:spAutoFit/>
          </a:bodyPr>
          <a:lstStyle/>
          <a:p>
            <a:r>
              <a:rPr lang="pt-BR" sz="2400" dirty="0" smtClean="0"/>
              <a:t>Insira a chave 70 na árvore B* abaixo.</a:t>
            </a:r>
            <a:endParaRPr lang="pt-BR" sz="2400" dirty="0"/>
          </a:p>
        </p:txBody>
      </p:sp>
      <p:sp>
        <p:nvSpPr>
          <p:cNvPr id="25" name="Retângulo de cantos arredondados 24"/>
          <p:cNvSpPr/>
          <p:nvPr/>
        </p:nvSpPr>
        <p:spPr>
          <a:xfrm>
            <a:off x="5292080" y="314096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30  40  50  60</a:t>
            </a:r>
            <a:endParaRPr lang="pt-BR" dirty="0">
              <a:solidFill>
                <a:schemeClr val="tx1"/>
              </a:solidFill>
            </a:endParaRPr>
          </a:p>
        </p:txBody>
      </p:sp>
      <p:sp>
        <p:nvSpPr>
          <p:cNvPr id="9" name="Retângulo de cantos arredondados 8"/>
          <p:cNvSpPr/>
          <p:nvPr/>
        </p:nvSpPr>
        <p:spPr>
          <a:xfrm>
            <a:off x="3923928" y="4509120"/>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28</a:t>
            </a:r>
            <a:endParaRPr lang="pt-BR" dirty="0">
              <a:solidFill>
                <a:schemeClr val="tx1"/>
              </a:solidFill>
            </a:endParaRPr>
          </a:p>
        </p:txBody>
      </p:sp>
      <p:sp>
        <p:nvSpPr>
          <p:cNvPr id="10" name="Retângulo de cantos arredondados 9"/>
          <p:cNvSpPr/>
          <p:nvPr/>
        </p:nvSpPr>
        <p:spPr>
          <a:xfrm>
            <a:off x="1475656" y="5373216"/>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10  20  21  25  </a:t>
            </a:r>
            <a:endParaRPr lang="pt-BR" dirty="0">
              <a:solidFill>
                <a:schemeClr val="tx1"/>
              </a:solidFill>
            </a:endParaRPr>
          </a:p>
        </p:txBody>
      </p:sp>
      <p:cxnSp>
        <p:nvCxnSpPr>
          <p:cNvPr id="11" name="Conector reto 10"/>
          <p:cNvCxnSpPr>
            <a:stCxn id="10" idx="0"/>
          </p:cNvCxnSpPr>
          <p:nvPr/>
        </p:nvCxnSpPr>
        <p:spPr>
          <a:xfrm flipV="1">
            <a:off x="2303748" y="4869160"/>
            <a:ext cx="162018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a:stCxn id="17" idx="0"/>
          </p:cNvCxnSpPr>
          <p:nvPr/>
        </p:nvCxnSpPr>
        <p:spPr>
          <a:xfrm flipH="1" flipV="1">
            <a:off x="4788024" y="4869160"/>
            <a:ext cx="2196244"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ângulo de cantos arredondados 16"/>
          <p:cNvSpPr/>
          <p:nvPr/>
        </p:nvSpPr>
        <p:spPr>
          <a:xfrm>
            <a:off x="6156176" y="5373216"/>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30  40  50  60</a:t>
            </a:r>
            <a:endParaRPr lang="pt-BR" dirty="0">
              <a:solidFill>
                <a:schemeClr val="tx1"/>
              </a:solidFill>
            </a:endParaRPr>
          </a:p>
        </p:txBody>
      </p:sp>
      <p:sp>
        <p:nvSpPr>
          <p:cNvPr id="19" name="Retângulo de cantos arredondados 18"/>
          <p:cNvSpPr/>
          <p:nvPr/>
        </p:nvSpPr>
        <p:spPr>
          <a:xfrm>
            <a:off x="3620130" y="5373216"/>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a:solidFill>
                <a:schemeClr val="tx1"/>
              </a:solidFill>
            </a:endParaRPr>
          </a:p>
        </p:txBody>
      </p:sp>
      <p:cxnSp>
        <p:nvCxnSpPr>
          <p:cNvPr id="20" name="Conector reto 19"/>
          <p:cNvCxnSpPr>
            <a:stCxn id="19" idx="0"/>
          </p:cNvCxnSpPr>
          <p:nvPr/>
        </p:nvCxnSpPr>
        <p:spPr>
          <a:xfrm flipH="1" flipV="1">
            <a:off x="4427984" y="4869160"/>
            <a:ext cx="20238"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CaixaDeTexto 28"/>
          <p:cNvSpPr txBox="1"/>
          <p:nvPr/>
        </p:nvSpPr>
        <p:spPr>
          <a:xfrm>
            <a:off x="7956376" y="5373216"/>
            <a:ext cx="576064" cy="369332"/>
          </a:xfrm>
          <a:prstGeom prst="rect">
            <a:avLst/>
          </a:prstGeom>
          <a:noFill/>
        </p:spPr>
        <p:txBody>
          <a:bodyPr wrap="square" rtlCol="0">
            <a:spAutoFit/>
          </a:bodyPr>
          <a:lstStyle/>
          <a:p>
            <a:r>
              <a:rPr lang="pt-BR" dirty="0" smtClean="0"/>
              <a:t>70</a:t>
            </a:r>
            <a:endParaRPr lang="pt-BR" dirty="0"/>
          </a:p>
        </p:txBody>
      </p:sp>
      <p:sp>
        <p:nvSpPr>
          <p:cNvPr id="30" name="Elipse 29"/>
          <p:cNvSpPr/>
          <p:nvPr/>
        </p:nvSpPr>
        <p:spPr>
          <a:xfrm>
            <a:off x="2627784" y="5229200"/>
            <a:ext cx="504056"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Elipse 30"/>
          <p:cNvSpPr/>
          <p:nvPr/>
        </p:nvSpPr>
        <p:spPr>
          <a:xfrm>
            <a:off x="6876256" y="5244966"/>
            <a:ext cx="504056"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CaixaDeTexto 31"/>
          <p:cNvSpPr txBox="1"/>
          <p:nvPr/>
        </p:nvSpPr>
        <p:spPr>
          <a:xfrm>
            <a:off x="2339752" y="6165304"/>
            <a:ext cx="4680520" cy="646331"/>
          </a:xfrm>
          <a:prstGeom prst="rect">
            <a:avLst/>
          </a:prstGeom>
          <a:noFill/>
        </p:spPr>
        <p:txBody>
          <a:bodyPr wrap="square" rtlCol="0">
            <a:spAutoFit/>
          </a:bodyPr>
          <a:lstStyle/>
          <a:p>
            <a:r>
              <a:rPr lang="pt-BR" dirty="0" smtClean="0"/>
              <a:t>A distribuição dos registros nas páginas folha depende da implementação.</a:t>
            </a:r>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latin typeface="Arial" pitchFamily="34" charset="0"/>
                <a:cs typeface="Arial" pitchFamily="34" charset="0"/>
              </a:rPr>
              <a:t>Exemplo 3 - Árvores B*</a:t>
            </a:r>
            <a:endParaRPr lang="pt-BR" dirty="0">
              <a:latin typeface="Arial" pitchFamily="34" charset="0"/>
              <a:cs typeface="Arial" pitchFamily="34" charset="0"/>
            </a:endParaRPr>
          </a:p>
        </p:txBody>
      </p:sp>
      <p:sp>
        <p:nvSpPr>
          <p:cNvPr id="12" name="Retângulo de cantos arredondados 11"/>
          <p:cNvSpPr/>
          <p:nvPr/>
        </p:nvSpPr>
        <p:spPr>
          <a:xfrm>
            <a:off x="3923928" y="2276872"/>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28</a:t>
            </a:r>
            <a:endParaRPr lang="pt-BR" dirty="0">
              <a:solidFill>
                <a:schemeClr val="tx1"/>
              </a:solidFill>
            </a:endParaRPr>
          </a:p>
        </p:txBody>
      </p:sp>
      <p:sp>
        <p:nvSpPr>
          <p:cNvPr id="13" name="Retângulo de cantos arredondados 12"/>
          <p:cNvSpPr/>
          <p:nvPr/>
        </p:nvSpPr>
        <p:spPr>
          <a:xfrm>
            <a:off x="1475656" y="314096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10  20  21  25</a:t>
            </a:r>
            <a:endParaRPr lang="pt-BR" dirty="0">
              <a:solidFill>
                <a:schemeClr val="tx1"/>
              </a:solidFill>
            </a:endParaRPr>
          </a:p>
        </p:txBody>
      </p:sp>
      <p:cxnSp>
        <p:nvCxnSpPr>
          <p:cNvPr id="15" name="Conector reto 14"/>
          <p:cNvCxnSpPr>
            <a:stCxn id="13" idx="0"/>
          </p:cNvCxnSpPr>
          <p:nvPr/>
        </p:nvCxnSpPr>
        <p:spPr>
          <a:xfrm flipV="1">
            <a:off x="2303748" y="2636912"/>
            <a:ext cx="162018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to 15"/>
          <p:cNvCxnSpPr/>
          <p:nvPr/>
        </p:nvCxnSpPr>
        <p:spPr>
          <a:xfrm flipH="1" flipV="1">
            <a:off x="4788024" y="2636912"/>
            <a:ext cx="1368152"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aixaDeTexto 21"/>
          <p:cNvSpPr txBox="1"/>
          <p:nvPr/>
        </p:nvSpPr>
        <p:spPr>
          <a:xfrm>
            <a:off x="1187624" y="1772816"/>
            <a:ext cx="7056784" cy="461665"/>
          </a:xfrm>
          <a:prstGeom prst="rect">
            <a:avLst/>
          </a:prstGeom>
          <a:noFill/>
        </p:spPr>
        <p:txBody>
          <a:bodyPr wrap="square" rtlCol="0">
            <a:spAutoFit/>
          </a:bodyPr>
          <a:lstStyle/>
          <a:p>
            <a:r>
              <a:rPr lang="pt-BR" sz="2400" dirty="0" smtClean="0"/>
              <a:t>Insira a chave 70 na árvore B* abaixo.</a:t>
            </a:r>
            <a:endParaRPr lang="pt-BR" sz="2400" dirty="0"/>
          </a:p>
        </p:txBody>
      </p:sp>
      <p:sp>
        <p:nvSpPr>
          <p:cNvPr id="25" name="Retângulo de cantos arredondados 24"/>
          <p:cNvSpPr/>
          <p:nvPr/>
        </p:nvSpPr>
        <p:spPr>
          <a:xfrm>
            <a:off x="5292080" y="314096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30  40  50  60</a:t>
            </a:r>
            <a:endParaRPr lang="pt-BR" dirty="0">
              <a:solidFill>
                <a:schemeClr val="tx1"/>
              </a:solidFill>
            </a:endParaRPr>
          </a:p>
        </p:txBody>
      </p:sp>
      <p:sp>
        <p:nvSpPr>
          <p:cNvPr id="9" name="Retângulo de cantos arredondados 8"/>
          <p:cNvSpPr/>
          <p:nvPr/>
        </p:nvSpPr>
        <p:spPr>
          <a:xfrm>
            <a:off x="3923928" y="4509120"/>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25   50</a:t>
            </a:r>
            <a:endParaRPr lang="pt-BR" dirty="0">
              <a:solidFill>
                <a:schemeClr val="tx1"/>
              </a:solidFill>
            </a:endParaRPr>
          </a:p>
        </p:txBody>
      </p:sp>
      <p:sp>
        <p:nvSpPr>
          <p:cNvPr id="10" name="Retângulo de cantos arredondados 9"/>
          <p:cNvSpPr/>
          <p:nvPr/>
        </p:nvSpPr>
        <p:spPr>
          <a:xfrm>
            <a:off x="1475656" y="5373216"/>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10  20  21  </a:t>
            </a:r>
            <a:endParaRPr lang="pt-BR" dirty="0">
              <a:solidFill>
                <a:schemeClr val="tx1"/>
              </a:solidFill>
            </a:endParaRPr>
          </a:p>
        </p:txBody>
      </p:sp>
      <p:cxnSp>
        <p:nvCxnSpPr>
          <p:cNvPr id="11" name="Conector reto 10"/>
          <p:cNvCxnSpPr>
            <a:stCxn id="10" idx="0"/>
          </p:cNvCxnSpPr>
          <p:nvPr/>
        </p:nvCxnSpPr>
        <p:spPr>
          <a:xfrm flipV="1">
            <a:off x="2303748" y="4869160"/>
            <a:ext cx="162018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a:stCxn id="17" idx="0"/>
          </p:cNvCxnSpPr>
          <p:nvPr/>
        </p:nvCxnSpPr>
        <p:spPr>
          <a:xfrm flipH="1" flipV="1">
            <a:off x="4788024" y="4869160"/>
            <a:ext cx="2196244"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ângulo de cantos arredondados 16"/>
          <p:cNvSpPr/>
          <p:nvPr/>
        </p:nvSpPr>
        <p:spPr>
          <a:xfrm>
            <a:off x="6156176" y="5373216"/>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60  70</a:t>
            </a:r>
            <a:endParaRPr lang="pt-BR" dirty="0">
              <a:solidFill>
                <a:schemeClr val="tx1"/>
              </a:solidFill>
            </a:endParaRPr>
          </a:p>
        </p:txBody>
      </p:sp>
      <p:sp>
        <p:nvSpPr>
          <p:cNvPr id="19" name="Retângulo de cantos arredondados 18"/>
          <p:cNvSpPr/>
          <p:nvPr/>
        </p:nvSpPr>
        <p:spPr>
          <a:xfrm>
            <a:off x="3620130" y="5373216"/>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28  30  40 </a:t>
            </a:r>
            <a:endParaRPr lang="pt-BR" dirty="0">
              <a:solidFill>
                <a:schemeClr val="tx1"/>
              </a:solidFill>
            </a:endParaRPr>
          </a:p>
        </p:txBody>
      </p:sp>
      <p:cxnSp>
        <p:nvCxnSpPr>
          <p:cNvPr id="20" name="Conector reto 19"/>
          <p:cNvCxnSpPr>
            <a:stCxn id="19" idx="0"/>
          </p:cNvCxnSpPr>
          <p:nvPr/>
        </p:nvCxnSpPr>
        <p:spPr>
          <a:xfrm flipH="1" flipV="1">
            <a:off x="4427984" y="4869160"/>
            <a:ext cx="20238"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Chave esquerda 17"/>
          <p:cNvSpPr/>
          <p:nvPr/>
        </p:nvSpPr>
        <p:spPr>
          <a:xfrm rot="16200000">
            <a:off x="3221850" y="3843047"/>
            <a:ext cx="396044" cy="4320480"/>
          </a:xfrm>
          <a:prstGeom prst="leftBrace">
            <a:avLst>
              <a:gd name="adj1" fmla="val 82226"/>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1" name="CaixaDeTexto 20"/>
          <p:cNvSpPr txBox="1"/>
          <p:nvPr/>
        </p:nvSpPr>
        <p:spPr>
          <a:xfrm>
            <a:off x="755576" y="6209436"/>
            <a:ext cx="6120680" cy="430887"/>
          </a:xfrm>
          <a:prstGeom prst="rect">
            <a:avLst/>
          </a:prstGeom>
          <a:noFill/>
        </p:spPr>
        <p:txBody>
          <a:bodyPr wrap="square" rtlCol="0">
            <a:spAutoFit/>
          </a:bodyPr>
          <a:lstStyle/>
          <a:p>
            <a:r>
              <a:rPr lang="pt-BR" sz="2200" dirty="0" smtClean="0"/>
              <a:t>Páginas com 3 registros</a:t>
            </a:r>
            <a:endParaRPr lang="pt-BR" sz="2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latin typeface="Arial" pitchFamily="34" charset="0"/>
                <a:cs typeface="Arial" pitchFamily="34" charset="0"/>
              </a:rPr>
              <a:t>Exemplo 3 - Árvores B*</a:t>
            </a:r>
            <a:endParaRPr lang="pt-BR" dirty="0">
              <a:latin typeface="Arial" pitchFamily="34" charset="0"/>
              <a:cs typeface="Arial" pitchFamily="34" charset="0"/>
            </a:endParaRPr>
          </a:p>
        </p:txBody>
      </p:sp>
      <p:sp>
        <p:nvSpPr>
          <p:cNvPr id="12" name="Retângulo de cantos arredondados 11"/>
          <p:cNvSpPr/>
          <p:nvPr/>
        </p:nvSpPr>
        <p:spPr>
          <a:xfrm>
            <a:off x="3923928" y="2276872"/>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28</a:t>
            </a:r>
            <a:endParaRPr lang="pt-BR" dirty="0">
              <a:solidFill>
                <a:schemeClr val="tx1"/>
              </a:solidFill>
            </a:endParaRPr>
          </a:p>
        </p:txBody>
      </p:sp>
      <p:sp>
        <p:nvSpPr>
          <p:cNvPr id="13" name="Retângulo de cantos arredondados 12"/>
          <p:cNvSpPr/>
          <p:nvPr/>
        </p:nvSpPr>
        <p:spPr>
          <a:xfrm>
            <a:off x="1475656" y="314096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10  20  21  25</a:t>
            </a:r>
            <a:endParaRPr lang="pt-BR" dirty="0">
              <a:solidFill>
                <a:schemeClr val="tx1"/>
              </a:solidFill>
            </a:endParaRPr>
          </a:p>
        </p:txBody>
      </p:sp>
      <p:cxnSp>
        <p:nvCxnSpPr>
          <p:cNvPr id="15" name="Conector reto 14"/>
          <p:cNvCxnSpPr>
            <a:stCxn id="13" idx="0"/>
          </p:cNvCxnSpPr>
          <p:nvPr/>
        </p:nvCxnSpPr>
        <p:spPr>
          <a:xfrm flipV="1">
            <a:off x="2303748" y="2636912"/>
            <a:ext cx="162018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to 15"/>
          <p:cNvCxnSpPr/>
          <p:nvPr/>
        </p:nvCxnSpPr>
        <p:spPr>
          <a:xfrm flipH="1" flipV="1">
            <a:off x="4788024" y="2636912"/>
            <a:ext cx="1368152"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aixaDeTexto 21"/>
          <p:cNvSpPr txBox="1"/>
          <p:nvPr/>
        </p:nvSpPr>
        <p:spPr>
          <a:xfrm>
            <a:off x="1187624" y="1772816"/>
            <a:ext cx="7056784" cy="461665"/>
          </a:xfrm>
          <a:prstGeom prst="rect">
            <a:avLst/>
          </a:prstGeom>
          <a:noFill/>
        </p:spPr>
        <p:txBody>
          <a:bodyPr wrap="square" rtlCol="0">
            <a:spAutoFit/>
          </a:bodyPr>
          <a:lstStyle/>
          <a:p>
            <a:r>
              <a:rPr lang="pt-BR" sz="2400" dirty="0" smtClean="0"/>
              <a:t>Insira a chave 70 na árvore B* abaixo.</a:t>
            </a:r>
            <a:endParaRPr lang="pt-BR" sz="2400" dirty="0"/>
          </a:p>
        </p:txBody>
      </p:sp>
      <p:sp>
        <p:nvSpPr>
          <p:cNvPr id="25" name="Retângulo de cantos arredondados 24"/>
          <p:cNvSpPr/>
          <p:nvPr/>
        </p:nvSpPr>
        <p:spPr>
          <a:xfrm>
            <a:off x="5292080" y="314096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30  40  50  60</a:t>
            </a:r>
            <a:endParaRPr lang="pt-BR" dirty="0">
              <a:solidFill>
                <a:schemeClr val="tx1"/>
              </a:solidFill>
            </a:endParaRPr>
          </a:p>
        </p:txBody>
      </p:sp>
      <p:sp>
        <p:nvSpPr>
          <p:cNvPr id="9" name="Retângulo de cantos arredondados 8"/>
          <p:cNvSpPr/>
          <p:nvPr/>
        </p:nvSpPr>
        <p:spPr>
          <a:xfrm>
            <a:off x="3923928" y="4509120"/>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25   40</a:t>
            </a:r>
            <a:endParaRPr lang="pt-BR" dirty="0">
              <a:solidFill>
                <a:schemeClr val="tx1"/>
              </a:solidFill>
            </a:endParaRPr>
          </a:p>
        </p:txBody>
      </p:sp>
      <p:sp>
        <p:nvSpPr>
          <p:cNvPr id="10" name="Retângulo de cantos arredondados 9"/>
          <p:cNvSpPr/>
          <p:nvPr/>
        </p:nvSpPr>
        <p:spPr>
          <a:xfrm>
            <a:off x="1475656" y="5373216"/>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10  20  21  </a:t>
            </a:r>
            <a:endParaRPr lang="pt-BR" dirty="0">
              <a:solidFill>
                <a:schemeClr val="tx1"/>
              </a:solidFill>
            </a:endParaRPr>
          </a:p>
        </p:txBody>
      </p:sp>
      <p:cxnSp>
        <p:nvCxnSpPr>
          <p:cNvPr id="11" name="Conector reto 10"/>
          <p:cNvCxnSpPr>
            <a:stCxn id="10" idx="0"/>
          </p:cNvCxnSpPr>
          <p:nvPr/>
        </p:nvCxnSpPr>
        <p:spPr>
          <a:xfrm flipV="1">
            <a:off x="2303748" y="4869160"/>
            <a:ext cx="162018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a:stCxn id="17" idx="0"/>
          </p:cNvCxnSpPr>
          <p:nvPr/>
        </p:nvCxnSpPr>
        <p:spPr>
          <a:xfrm flipH="1" flipV="1">
            <a:off x="4788024" y="4869160"/>
            <a:ext cx="2196244"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ângulo de cantos arredondados 16"/>
          <p:cNvSpPr/>
          <p:nvPr/>
        </p:nvSpPr>
        <p:spPr>
          <a:xfrm>
            <a:off x="6156176" y="5373216"/>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50  60  70</a:t>
            </a:r>
            <a:endParaRPr lang="pt-BR" dirty="0">
              <a:solidFill>
                <a:schemeClr val="tx1"/>
              </a:solidFill>
            </a:endParaRPr>
          </a:p>
        </p:txBody>
      </p:sp>
      <p:sp>
        <p:nvSpPr>
          <p:cNvPr id="19" name="Retângulo de cantos arredondados 18"/>
          <p:cNvSpPr/>
          <p:nvPr/>
        </p:nvSpPr>
        <p:spPr>
          <a:xfrm>
            <a:off x="3620130" y="5373216"/>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28  30   </a:t>
            </a:r>
            <a:endParaRPr lang="pt-BR" dirty="0">
              <a:solidFill>
                <a:schemeClr val="tx1"/>
              </a:solidFill>
            </a:endParaRPr>
          </a:p>
        </p:txBody>
      </p:sp>
      <p:cxnSp>
        <p:nvCxnSpPr>
          <p:cNvPr id="20" name="Conector reto 19"/>
          <p:cNvCxnSpPr>
            <a:stCxn id="19" idx="0"/>
          </p:cNvCxnSpPr>
          <p:nvPr/>
        </p:nvCxnSpPr>
        <p:spPr>
          <a:xfrm flipH="1" flipV="1">
            <a:off x="4427984" y="4869160"/>
            <a:ext cx="20238"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CaixaDeTexto 20"/>
          <p:cNvSpPr txBox="1"/>
          <p:nvPr/>
        </p:nvSpPr>
        <p:spPr>
          <a:xfrm>
            <a:off x="2627784" y="6453336"/>
            <a:ext cx="6120680" cy="430887"/>
          </a:xfrm>
          <a:prstGeom prst="rect">
            <a:avLst/>
          </a:prstGeom>
          <a:noFill/>
        </p:spPr>
        <p:txBody>
          <a:bodyPr wrap="square" rtlCol="0">
            <a:spAutoFit/>
          </a:bodyPr>
          <a:lstStyle/>
          <a:p>
            <a:r>
              <a:rPr lang="pt-BR" sz="2200" dirty="0" smtClean="0"/>
              <a:t>Páginas com 3 registros</a:t>
            </a:r>
            <a:endParaRPr lang="pt-BR" sz="2200" dirty="0"/>
          </a:p>
        </p:txBody>
      </p:sp>
      <p:cxnSp>
        <p:nvCxnSpPr>
          <p:cNvPr id="24" name="Conector de seta reta 23"/>
          <p:cNvCxnSpPr/>
          <p:nvPr/>
        </p:nvCxnSpPr>
        <p:spPr>
          <a:xfrm flipH="1" flipV="1">
            <a:off x="2411760" y="5805264"/>
            <a:ext cx="1584176"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ector de seta reta 26"/>
          <p:cNvCxnSpPr/>
          <p:nvPr/>
        </p:nvCxnSpPr>
        <p:spPr>
          <a:xfrm flipV="1">
            <a:off x="4572000" y="5877272"/>
            <a:ext cx="1872208"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latin typeface="Arial" pitchFamily="34" charset="0"/>
                <a:cs typeface="Arial" pitchFamily="34" charset="0"/>
              </a:rPr>
              <a:t>Árvores B* - Características</a:t>
            </a:r>
            <a:endParaRPr lang="pt-BR" dirty="0">
              <a:latin typeface="Arial" pitchFamily="34" charset="0"/>
              <a:cs typeface="Arial" pitchFamily="34" charset="0"/>
            </a:endParaRPr>
          </a:p>
        </p:txBody>
      </p:sp>
      <p:sp>
        <p:nvSpPr>
          <p:cNvPr id="3" name="Espaço Reservado para Conteúdo 2"/>
          <p:cNvSpPr>
            <a:spLocks noGrp="1"/>
          </p:cNvSpPr>
          <p:nvPr>
            <p:ph sz="quarter" idx="1"/>
          </p:nvPr>
        </p:nvSpPr>
        <p:spPr>
          <a:xfrm>
            <a:off x="457200" y="1600200"/>
            <a:ext cx="8229600" cy="5257800"/>
          </a:xfrm>
        </p:spPr>
        <p:txBody>
          <a:bodyPr>
            <a:normAutofit fontScale="92500"/>
          </a:bodyPr>
          <a:lstStyle/>
          <a:p>
            <a:pPr>
              <a:buNone/>
            </a:pPr>
            <a:endParaRPr lang="pt-BR" sz="1000" dirty="0" smtClean="0"/>
          </a:p>
          <a:p>
            <a:r>
              <a:rPr lang="pt-BR" sz="2800" dirty="0" smtClean="0"/>
              <a:t>Considere uma remoção em uma página </a:t>
            </a:r>
            <a:r>
              <a:rPr lang="pt-BR" sz="2800" i="1" dirty="0" smtClean="0"/>
              <a:t>i</a:t>
            </a:r>
            <a:r>
              <a:rPr lang="pt-BR" sz="2800" dirty="0" smtClean="0"/>
              <a:t> de uma árvore B*:</a:t>
            </a:r>
          </a:p>
          <a:p>
            <a:pPr lvl="1">
              <a:lnSpc>
                <a:spcPct val="150000"/>
              </a:lnSpc>
            </a:pPr>
            <a:r>
              <a:rPr lang="pt-BR" sz="2500" dirty="0" smtClean="0"/>
              <a:t>Se a página </a:t>
            </a:r>
            <a:r>
              <a:rPr lang="pt-BR" sz="2500" i="1" dirty="0" smtClean="0"/>
              <a:t>i</a:t>
            </a:r>
            <a:r>
              <a:rPr lang="pt-BR" sz="2500" dirty="0" smtClean="0"/>
              <a:t> ficar com menos que      de ocupação, então tenta-se mover um registro de até duas páginas vizinhas de </a:t>
            </a:r>
            <a:r>
              <a:rPr lang="pt-BR" sz="2500" i="1" dirty="0" smtClean="0"/>
              <a:t>i</a:t>
            </a:r>
            <a:r>
              <a:rPr lang="pt-BR" sz="2500" dirty="0" smtClean="0"/>
              <a:t>.</a:t>
            </a:r>
          </a:p>
          <a:p>
            <a:pPr lvl="1">
              <a:lnSpc>
                <a:spcPct val="150000"/>
              </a:lnSpc>
            </a:pPr>
            <a:r>
              <a:rPr lang="pt-BR" sz="2500" dirty="0" smtClean="0"/>
              <a:t>Se ambos os vizinhos de i também ficarem com menos que     de ocupação, se cada um deles perder um item de dados, então três páginas são consideradas para que se tornem duas páginas, se houver quantidade de itens de registros para que isso ocorra.</a:t>
            </a:r>
          </a:p>
        </p:txBody>
      </p:sp>
      <p:sp>
        <p:nvSpPr>
          <p:cNvPr id="4" name="CaixaDeTexto 3"/>
          <p:cNvSpPr txBox="1"/>
          <p:nvPr/>
        </p:nvSpPr>
        <p:spPr>
          <a:xfrm>
            <a:off x="5357818" y="2564904"/>
            <a:ext cx="360040" cy="769441"/>
          </a:xfrm>
          <a:prstGeom prst="rect">
            <a:avLst/>
          </a:prstGeom>
          <a:noFill/>
        </p:spPr>
        <p:txBody>
          <a:bodyPr wrap="square" rtlCol="0">
            <a:spAutoFit/>
          </a:bodyPr>
          <a:lstStyle/>
          <a:p>
            <a:r>
              <a:rPr lang="pt-BR" sz="2200" u="sng" dirty="0" smtClean="0"/>
              <a:t>2</a:t>
            </a:r>
            <a:r>
              <a:rPr lang="pt-BR" sz="2200" dirty="0" smtClean="0"/>
              <a:t>3</a:t>
            </a:r>
            <a:endParaRPr lang="pt-BR" sz="2200" dirty="0"/>
          </a:p>
        </p:txBody>
      </p:sp>
      <p:sp>
        <p:nvSpPr>
          <p:cNvPr id="5" name="CaixaDeTexto 4"/>
          <p:cNvSpPr txBox="1"/>
          <p:nvPr/>
        </p:nvSpPr>
        <p:spPr>
          <a:xfrm>
            <a:off x="8001024" y="3786190"/>
            <a:ext cx="360040" cy="769441"/>
          </a:xfrm>
          <a:prstGeom prst="rect">
            <a:avLst/>
          </a:prstGeom>
          <a:noFill/>
        </p:spPr>
        <p:txBody>
          <a:bodyPr wrap="square" rtlCol="0">
            <a:spAutoFit/>
          </a:bodyPr>
          <a:lstStyle/>
          <a:p>
            <a:r>
              <a:rPr lang="pt-BR" sz="2200" u="sng" dirty="0" smtClean="0"/>
              <a:t>2</a:t>
            </a:r>
            <a:r>
              <a:rPr lang="pt-BR" sz="2200" dirty="0" smtClean="0"/>
              <a:t>3</a:t>
            </a:r>
            <a:endParaRPr lang="pt-BR" sz="2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latin typeface="Arial" pitchFamily="34" charset="0"/>
                <a:cs typeface="Arial" pitchFamily="34" charset="0"/>
              </a:rPr>
              <a:t>Exemplo 4 - Árvores B*</a:t>
            </a:r>
            <a:endParaRPr lang="pt-BR" dirty="0">
              <a:latin typeface="Arial" pitchFamily="34" charset="0"/>
              <a:cs typeface="Arial" pitchFamily="34" charset="0"/>
            </a:endParaRPr>
          </a:p>
        </p:txBody>
      </p:sp>
      <p:sp>
        <p:nvSpPr>
          <p:cNvPr id="22" name="CaixaDeTexto 21"/>
          <p:cNvSpPr txBox="1"/>
          <p:nvPr/>
        </p:nvSpPr>
        <p:spPr>
          <a:xfrm>
            <a:off x="1187624" y="1772816"/>
            <a:ext cx="7056784" cy="461665"/>
          </a:xfrm>
          <a:prstGeom prst="rect">
            <a:avLst/>
          </a:prstGeom>
          <a:noFill/>
        </p:spPr>
        <p:txBody>
          <a:bodyPr wrap="square" rtlCol="0">
            <a:spAutoFit/>
          </a:bodyPr>
          <a:lstStyle/>
          <a:p>
            <a:r>
              <a:rPr lang="pt-BR" sz="2400" dirty="0" smtClean="0"/>
              <a:t>Remover a chave 60 na árvore B* abaixo.</a:t>
            </a:r>
            <a:endParaRPr lang="pt-BR" sz="2400" dirty="0"/>
          </a:p>
        </p:txBody>
      </p:sp>
      <p:sp>
        <p:nvSpPr>
          <p:cNvPr id="23" name="Retângulo de cantos arredondados 22"/>
          <p:cNvSpPr/>
          <p:nvPr/>
        </p:nvSpPr>
        <p:spPr>
          <a:xfrm>
            <a:off x="3923928" y="2276872"/>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28</a:t>
            </a:r>
            <a:endParaRPr lang="pt-BR" dirty="0">
              <a:solidFill>
                <a:schemeClr val="tx1"/>
              </a:solidFill>
            </a:endParaRPr>
          </a:p>
        </p:txBody>
      </p:sp>
      <p:sp>
        <p:nvSpPr>
          <p:cNvPr id="24" name="Retângulo de cantos arredondados 23"/>
          <p:cNvSpPr/>
          <p:nvPr/>
        </p:nvSpPr>
        <p:spPr>
          <a:xfrm>
            <a:off x="1475656" y="314096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10  20  21  25</a:t>
            </a:r>
            <a:endParaRPr lang="pt-BR" dirty="0">
              <a:solidFill>
                <a:schemeClr val="tx1"/>
              </a:solidFill>
            </a:endParaRPr>
          </a:p>
        </p:txBody>
      </p:sp>
      <p:cxnSp>
        <p:nvCxnSpPr>
          <p:cNvPr id="26" name="Conector reto 25"/>
          <p:cNvCxnSpPr>
            <a:stCxn id="24" idx="0"/>
          </p:cNvCxnSpPr>
          <p:nvPr/>
        </p:nvCxnSpPr>
        <p:spPr>
          <a:xfrm flipV="1">
            <a:off x="2303748" y="2636912"/>
            <a:ext cx="162018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a:xfrm flipH="1" flipV="1">
            <a:off x="4788024" y="2636912"/>
            <a:ext cx="1368152"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tângulo de cantos arredondados 27"/>
          <p:cNvSpPr/>
          <p:nvPr/>
        </p:nvSpPr>
        <p:spPr>
          <a:xfrm>
            <a:off x="5292080" y="314096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30  40  50  60</a:t>
            </a:r>
            <a:endParaRPr lang="pt-BR"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latin typeface="Arial" pitchFamily="34" charset="0"/>
                <a:cs typeface="Arial" pitchFamily="34" charset="0"/>
              </a:rPr>
              <a:t>Exemplo 4 - Árvores B*</a:t>
            </a:r>
            <a:endParaRPr lang="pt-BR" dirty="0">
              <a:latin typeface="Arial" pitchFamily="34" charset="0"/>
              <a:cs typeface="Arial" pitchFamily="34" charset="0"/>
            </a:endParaRPr>
          </a:p>
        </p:txBody>
      </p:sp>
      <p:sp>
        <p:nvSpPr>
          <p:cNvPr id="22" name="CaixaDeTexto 21"/>
          <p:cNvSpPr txBox="1"/>
          <p:nvPr/>
        </p:nvSpPr>
        <p:spPr>
          <a:xfrm>
            <a:off x="1187624" y="1772816"/>
            <a:ext cx="7056784" cy="461665"/>
          </a:xfrm>
          <a:prstGeom prst="rect">
            <a:avLst/>
          </a:prstGeom>
          <a:noFill/>
        </p:spPr>
        <p:txBody>
          <a:bodyPr wrap="square" rtlCol="0">
            <a:spAutoFit/>
          </a:bodyPr>
          <a:lstStyle/>
          <a:p>
            <a:r>
              <a:rPr lang="pt-BR" sz="2400" dirty="0" smtClean="0"/>
              <a:t>Remover a chave 60 na árvore B* abaixo.</a:t>
            </a:r>
            <a:endParaRPr lang="pt-BR" sz="2400" dirty="0"/>
          </a:p>
        </p:txBody>
      </p:sp>
      <p:sp>
        <p:nvSpPr>
          <p:cNvPr id="23" name="Retângulo de cantos arredondados 22"/>
          <p:cNvSpPr/>
          <p:nvPr/>
        </p:nvSpPr>
        <p:spPr>
          <a:xfrm>
            <a:off x="3923928" y="2276872"/>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28</a:t>
            </a:r>
            <a:endParaRPr lang="pt-BR" dirty="0">
              <a:solidFill>
                <a:schemeClr val="tx1"/>
              </a:solidFill>
            </a:endParaRPr>
          </a:p>
        </p:txBody>
      </p:sp>
      <p:sp>
        <p:nvSpPr>
          <p:cNvPr id="24" name="Retângulo de cantos arredondados 23"/>
          <p:cNvSpPr/>
          <p:nvPr/>
        </p:nvSpPr>
        <p:spPr>
          <a:xfrm>
            <a:off x="1475656" y="314096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10  20  21  25</a:t>
            </a:r>
            <a:endParaRPr lang="pt-BR" dirty="0">
              <a:solidFill>
                <a:schemeClr val="tx1"/>
              </a:solidFill>
            </a:endParaRPr>
          </a:p>
        </p:txBody>
      </p:sp>
      <p:cxnSp>
        <p:nvCxnSpPr>
          <p:cNvPr id="26" name="Conector reto 25"/>
          <p:cNvCxnSpPr>
            <a:stCxn id="24" idx="0"/>
          </p:cNvCxnSpPr>
          <p:nvPr/>
        </p:nvCxnSpPr>
        <p:spPr>
          <a:xfrm flipV="1">
            <a:off x="2303748" y="2636912"/>
            <a:ext cx="162018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a:xfrm flipH="1" flipV="1">
            <a:off x="4788024" y="2636912"/>
            <a:ext cx="1368152"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tângulo de cantos arredondados 27"/>
          <p:cNvSpPr/>
          <p:nvPr/>
        </p:nvSpPr>
        <p:spPr>
          <a:xfrm>
            <a:off x="5292080" y="314096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30  40  50  60</a:t>
            </a:r>
            <a:endParaRPr lang="pt-BR" dirty="0">
              <a:solidFill>
                <a:schemeClr val="tx1"/>
              </a:solidFill>
            </a:endParaRPr>
          </a:p>
        </p:txBody>
      </p:sp>
      <p:sp>
        <p:nvSpPr>
          <p:cNvPr id="9" name="Retângulo de cantos arredondados 8"/>
          <p:cNvSpPr/>
          <p:nvPr/>
        </p:nvSpPr>
        <p:spPr>
          <a:xfrm>
            <a:off x="3923928" y="5013176"/>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28</a:t>
            </a:r>
            <a:endParaRPr lang="pt-BR" dirty="0">
              <a:solidFill>
                <a:schemeClr val="tx1"/>
              </a:solidFill>
            </a:endParaRPr>
          </a:p>
        </p:txBody>
      </p:sp>
      <p:sp>
        <p:nvSpPr>
          <p:cNvPr id="10" name="Retângulo de cantos arredondados 9"/>
          <p:cNvSpPr/>
          <p:nvPr/>
        </p:nvSpPr>
        <p:spPr>
          <a:xfrm>
            <a:off x="1475656" y="5877272"/>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10  20  21  25</a:t>
            </a:r>
            <a:endParaRPr lang="pt-BR" dirty="0">
              <a:solidFill>
                <a:schemeClr val="tx1"/>
              </a:solidFill>
            </a:endParaRPr>
          </a:p>
        </p:txBody>
      </p:sp>
      <p:cxnSp>
        <p:nvCxnSpPr>
          <p:cNvPr id="11" name="Conector reto 10"/>
          <p:cNvCxnSpPr>
            <a:stCxn id="10" idx="0"/>
          </p:cNvCxnSpPr>
          <p:nvPr/>
        </p:nvCxnSpPr>
        <p:spPr>
          <a:xfrm flipV="1">
            <a:off x="2303748" y="5373216"/>
            <a:ext cx="162018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flipH="1" flipV="1">
            <a:off x="4788024" y="5373216"/>
            <a:ext cx="1368152"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tângulo de cantos arredondados 12"/>
          <p:cNvSpPr/>
          <p:nvPr/>
        </p:nvSpPr>
        <p:spPr>
          <a:xfrm>
            <a:off x="5292080" y="5877272"/>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30  40  50  </a:t>
            </a:r>
            <a:endParaRPr lang="pt-BR" dirty="0">
              <a:solidFill>
                <a:schemeClr val="tx1"/>
              </a:solidFill>
            </a:endParaRPr>
          </a:p>
        </p:txBody>
      </p:sp>
      <p:sp>
        <p:nvSpPr>
          <p:cNvPr id="14" name="Seta para baixo 13"/>
          <p:cNvSpPr/>
          <p:nvPr/>
        </p:nvSpPr>
        <p:spPr>
          <a:xfrm>
            <a:off x="4067944" y="3645024"/>
            <a:ext cx="576064" cy="86409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latin typeface="Arial" pitchFamily="34" charset="0"/>
                <a:cs typeface="Arial" pitchFamily="34" charset="0"/>
              </a:rPr>
              <a:t>Exemplo 5 - Árvores B*</a:t>
            </a:r>
            <a:endParaRPr lang="pt-BR" dirty="0">
              <a:latin typeface="Arial" pitchFamily="34" charset="0"/>
              <a:cs typeface="Arial" pitchFamily="34" charset="0"/>
            </a:endParaRPr>
          </a:p>
        </p:txBody>
      </p:sp>
      <p:sp>
        <p:nvSpPr>
          <p:cNvPr id="22" name="CaixaDeTexto 21"/>
          <p:cNvSpPr txBox="1"/>
          <p:nvPr/>
        </p:nvSpPr>
        <p:spPr>
          <a:xfrm>
            <a:off x="1187624" y="1772816"/>
            <a:ext cx="7056784" cy="461665"/>
          </a:xfrm>
          <a:prstGeom prst="rect">
            <a:avLst/>
          </a:prstGeom>
          <a:noFill/>
        </p:spPr>
        <p:txBody>
          <a:bodyPr wrap="square" rtlCol="0">
            <a:spAutoFit/>
          </a:bodyPr>
          <a:lstStyle/>
          <a:p>
            <a:r>
              <a:rPr lang="pt-BR" sz="2400" dirty="0" smtClean="0"/>
              <a:t>Remover a chave 50 na árvore B* abaixo.</a:t>
            </a:r>
            <a:endParaRPr lang="pt-BR" sz="2400" dirty="0"/>
          </a:p>
        </p:txBody>
      </p:sp>
      <p:sp>
        <p:nvSpPr>
          <p:cNvPr id="23" name="Retângulo de cantos arredondados 22"/>
          <p:cNvSpPr/>
          <p:nvPr/>
        </p:nvSpPr>
        <p:spPr>
          <a:xfrm>
            <a:off x="3923928" y="2276872"/>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28</a:t>
            </a:r>
            <a:endParaRPr lang="pt-BR" dirty="0">
              <a:solidFill>
                <a:schemeClr val="tx1"/>
              </a:solidFill>
            </a:endParaRPr>
          </a:p>
        </p:txBody>
      </p:sp>
      <p:sp>
        <p:nvSpPr>
          <p:cNvPr id="24" name="Retângulo de cantos arredondados 23"/>
          <p:cNvSpPr/>
          <p:nvPr/>
        </p:nvSpPr>
        <p:spPr>
          <a:xfrm>
            <a:off x="1475656" y="314096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10  20  21  25</a:t>
            </a:r>
            <a:endParaRPr lang="pt-BR" dirty="0">
              <a:solidFill>
                <a:schemeClr val="tx1"/>
              </a:solidFill>
            </a:endParaRPr>
          </a:p>
        </p:txBody>
      </p:sp>
      <p:cxnSp>
        <p:nvCxnSpPr>
          <p:cNvPr id="26" name="Conector reto 25"/>
          <p:cNvCxnSpPr>
            <a:stCxn id="24" idx="0"/>
          </p:cNvCxnSpPr>
          <p:nvPr/>
        </p:nvCxnSpPr>
        <p:spPr>
          <a:xfrm flipV="1">
            <a:off x="2303748" y="2636912"/>
            <a:ext cx="162018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a:xfrm flipH="1" flipV="1">
            <a:off x="4788024" y="2636912"/>
            <a:ext cx="1368152"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tângulo de cantos arredondados 27"/>
          <p:cNvSpPr/>
          <p:nvPr/>
        </p:nvSpPr>
        <p:spPr>
          <a:xfrm>
            <a:off x="5292080" y="314096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30  40  50 </a:t>
            </a:r>
            <a:endParaRPr lang="pt-BR"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latin typeface="Arial" pitchFamily="34" charset="0"/>
                <a:cs typeface="Arial" pitchFamily="34" charset="0"/>
              </a:rPr>
              <a:t>Exemplo 5 - Árvores B*</a:t>
            </a:r>
            <a:endParaRPr lang="pt-BR" dirty="0">
              <a:latin typeface="Arial" pitchFamily="34" charset="0"/>
              <a:cs typeface="Arial" pitchFamily="34" charset="0"/>
            </a:endParaRPr>
          </a:p>
        </p:txBody>
      </p:sp>
      <p:sp>
        <p:nvSpPr>
          <p:cNvPr id="22" name="CaixaDeTexto 21"/>
          <p:cNvSpPr txBox="1"/>
          <p:nvPr/>
        </p:nvSpPr>
        <p:spPr>
          <a:xfrm>
            <a:off x="1187624" y="1772816"/>
            <a:ext cx="7056784" cy="461665"/>
          </a:xfrm>
          <a:prstGeom prst="rect">
            <a:avLst/>
          </a:prstGeom>
          <a:noFill/>
        </p:spPr>
        <p:txBody>
          <a:bodyPr wrap="square" rtlCol="0">
            <a:spAutoFit/>
          </a:bodyPr>
          <a:lstStyle/>
          <a:p>
            <a:r>
              <a:rPr lang="pt-BR" sz="2400" dirty="0" smtClean="0"/>
              <a:t>Remover a chave 50 na árvore B* abaixo.</a:t>
            </a:r>
            <a:endParaRPr lang="pt-BR" sz="2400" dirty="0"/>
          </a:p>
        </p:txBody>
      </p:sp>
      <p:sp>
        <p:nvSpPr>
          <p:cNvPr id="23" name="Retângulo de cantos arredondados 22"/>
          <p:cNvSpPr/>
          <p:nvPr/>
        </p:nvSpPr>
        <p:spPr>
          <a:xfrm>
            <a:off x="3923928" y="2276872"/>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28</a:t>
            </a:r>
            <a:endParaRPr lang="pt-BR" dirty="0">
              <a:solidFill>
                <a:schemeClr val="tx1"/>
              </a:solidFill>
            </a:endParaRPr>
          </a:p>
        </p:txBody>
      </p:sp>
      <p:sp>
        <p:nvSpPr>
          <p:cNvPr id="24" name="Retângulo de cantos arredondados 23"/>
          <p:cNvSpPr/>
          <p:nvPr/>
        </p:nvSpPr>
        <p:spPr>
          <a:xfrm>
            <a:off x="1475656" y="314096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10  20  21  25</a:t>
            </a:r>
            <a:endParaRPr lang="pt-BR" dirty="0">
              <a:solidFill>
                <a:schemeClr val="tx1"/>
              </a:solidFill>
            </a:endParaRPr>
          </a:p>
        </p:txBody>
      </p:sp>
      <p:cxnSp>
        <p:nvCxnSpPr>
          <p:cNvPr id="26" name="Conector reto 25"/>
          <p:cNvCxnSpPr>
            <a:stCxn id="24" idx="0"/>
          </p:cNvCxnSpPr>
          <p:nvPr/>
        </p:nvCxnSpPr>
        <p:spPr>
          <a:xfrm flipV="1">
            <a:off x="2303748" y="2636912"/>
            <a:ext cx="162018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a:xfrm flipH="1" flipV="1">
            <a:off x="4788024" y="2636912"/>
            <a:ext cx="1368152"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tângulo de cantos arredondados 27"/>
          <p:cNvSpPr/>
          <p:nvPr/>
        </p:nvSpPr>
        <p:spPr>
          <a:xfrm>
            <a:off x="5292080" y="314096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30  40  50  </a:t>
            </a:r>
            <a:endParaRPr lang="pt-BR" dirty="0">
              <a:solidFill>
                <a:schemeClr val="tx1"/>
              </a:solidFill>
            </a:endParaRPr>
          </a:p>
        </p:txBody>
      </p:sp>
      <p:sp>
        <p:nvSpPr>
          <p:cNvPr id="9" name="Retângulo de cantos arredondados 8"/>
          <p:cNvSpPr/>
          <p:nvPr/>
        </p:nvSpPr>
        <p:spPr>
          <a:xfrm>
            <a:off x="3923928" y="5013176"/>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28</a:t>
            </a:r>
            <a:endParaRPr lang="pt-BR" dirty="0">
              <a:solidFill>
                <a:schemeClr val="tx1"/>
              </a:solidFill>
            </a:endParaRPr>
          </a:p>
        </p:txBody>
      </p:sp>
      <p:sp>
        <p:nvSpPr>
          <p:cNvPr id="10" name="Retângulo de cantos arredondados 9"/>
          <p:cNvSpPr/>
          <p:nvPr/>
        </p:nvSpPr>
        <p:spPr>
          <a:xfrm>
            <a:off x="1475656" y="5877272"/>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10  20  21  25</a:t>
            </a:r>
            <a:endParaRPr lang="pt-BR" dirty="0">
              <a:solidFill>
                <a:schemeClr val="tx1"/>
              </a:solidFill>
            </a:endParaRPr>
          </a:p>
        </p:txBody>
      </p:sp>
      <p:cxnSp>
        <p:nvCxnSpPr>
          <p:cNvPr id="11" name="Conector reto 10"/>
          <p:cNvCxnSpPr>
            <a:stCxn id="10" idx="0"/>
          </p:cNvCxnSpPr>
          <p:nvPr/>
        </p:nvCxnSpPr>
        <p:spPr>
          <a:xfrm flipV="1">
            <a:off x="2303748" y="5373216"/>
            <a:ext cx="162018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flipH="1" flipV="1">
            <a:off x="4788024" y="5373216"/>
            <a:ext cx="1368152"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tângulo de cantos arredondados 12"/>
          <p:cNvSpPr/>
          <p:nvPr/>
        </p:nvSpPr>
        <p:spPr>
          <a:xfrm>
            <a:off x="5292080" y="5877272"/>
            <a:ext cx="1656184" cy="360040"/>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30  40    </a:t>
            </a:r>
            <a:endParaRPr lang="pt-BR" dirty="0">
              <a:solidFill>
                <a:schemeClr val="tx1"/>
              </a:solidFill>
            </a:endParaRPr>
          </a:p>
        </p:txBody>
      </p:sp>
      <p:sp>
        <p:nvSpPr>
          <p:cNvPr id="14" name="Seta para baixo 13"/>
          <p:cNvSpPr/>
          <p:nvPr/>
        </p:nvSpPr>
        <p:spPr>
          <a:xfrm>
            <a:off x="4067944" y="3645024"/>
            <a:ext cx="576064" cy="86409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CaixaDeTexto 16"/>
          <p:cNvSpPr txBox="1"/>
          <p:nvPr/>
        </p:nvSpPr>
        <p:spPr>
          <a:xfrm>
            <a:off x="3563888" y="6370959"/>
            <a:ext cx="6120680" cy="430887"/>
          </a:xfrm>
          <a:prstGeom prst="rect">
            <a:avLst/>
          </a:prstGeom>
          <a:noFill/>
        </p:spPr>
        <p:txBody>
          <a:bodyPr wrap="square" rtlCol="0">
            <a:spAutoFit/>
          </a:bodyPr>
          <a:lstStyle/>
          <a:p>
            <a:r>
              <a:rPr lang="pt-BR" sz="2200" dirty="0" smtClean="0"/>
              <a:t>Página ficou com menos de     </a:t>
            </a:r>
            <a:r>
              <a:rPr lang="pt-BR" sz="2200" dirty="0" err="1" smtClean="0"/>
              <a:t>de</a:t>
            </a:r>
            <a:r>
              <a:rPr lang="pt-BR" sz="2200" dirty="0" smtClean="0"/>
              <a:t> ocupação</a:t>
            </a:r>
            <a:endParaRPr lang="pt-BR" sz="2200" dirty="0"/>
          </a:p>
        </p:txBody>
      </p:sp>
      <p:sp>
        <p:nvSpPr>
          <p:cNvPr id="18" name="CaixaDeTexto 17"/>
          <p:cNvSpPr txBox="1"/>
          <p:nvPr/>
        </p:nvSpPr>
        <p:spPr>
          <a:xfrm>
            <a:off x="6715140" y="6311061"/>
            <a:ext cx="360040" cy="646331"/>
          </a:xfrm>
          <a:prstGeom prst="rect">
            <a:avLst/>
          </a:prstGeom>
          <a:noFill/>
        </p:spPr>
        <p:txBody>
          <a:bodyPr wrap="square" rtlCol="0">
            <a:spAutoFit/>
          </a:bodyPr>
          <a:lstStyle/>
          <a:p>
            <a:r>
              <a:rPr lang="pt-BR" b="1" u="sng" dirty="0" smtClean="0"/>
              <a:t>2</a:t>
            </a:r>
            <a:r>
              <a:rPr lang="pt-BR" b="1" dirty="0" smtClean="0"/>
              <a:t>3</a:t>
            </a:r>
            <a:endParaRPr lang="pt-BR"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latin typeface="Arial" pitchFamily="34" charset="0"/>
                <a:cs typeface="Arial" pitchFamily="34" charset="0"/>
              </a:rPr>
              <a:t>Exemplo 5 - Árvores B*</a:t>
            </a:r>
            <a:endParaRPr lang="pt-BR" dirty="0">
              <a:latin typeface="Arial" pitchFamily="34" charset="0"/>
              <a:cs typeface="Arial" pitchFamily="34" charset="0"/>
            </a:endParaRPr>
          </a:p>
        </p:txBody>
      </p:sp>
      <p:sp>
        <p:nvSpPr>
          <p:cNvPr id="22" name="CaixaDeTexto 21"/>
          <p:cNvSpPr txBox="1"/>
          <p:nvPr/>
        </p:nvSpPr>
        <p:spPr>
          <a:xfrm>
            <a:off x="1043608" y="1700808"/>
            <a:ext cx="7056784" cy="492443"/>
          </a:xfrm>
          <a:prstGeom prst="rect">
            <a:avLst/>
          </a:prstGeom>
          <a:noFill/>
        </p:spPr>
        <p:txBody>
          <a:bodyPr wrap="square" rtlCol="0">
            <a:spAutoFit/>
          </a:bodyPr>
          <a:lstStyle/>
          <a:p>
            <a:r>
              <a:rPr lang="pt-BR" sz="2600" dirty="0" smtClean="0"/>
              <a:t>A árvore é rearranjada</a:t>
            </a:r>
            <a:endParaRPr lang="pt-BR" sz="2600" dirty="0"/>
          </a:p>
        </p:txBody>
      </p:sp>
      <p:sp>
        <p:nvSpPr>
          <p:cNvPr id="9" name="Retângulo de cantos arredondados 8"/>
          <p:cNvSpPr/>
          <p:nvPr/>
        </p:nvSpPr>
        <p:spPr>
          <a:xfrm>
            <a:off x="3923928" y="2348880"/>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28</a:t>
            </a:r>
            <a:endParaRPr lang="pt-BR" dirty="0">
              <a:solidFill>
                <a:schemeClr val="tx1"/>
              </a:solidFill>
            </a:endParaRPr>
          </a:p>
        </p:txBody>
      </p:sp>
      <p:sp>
        <p:nvSpPr>
          <p:cNvPr id="10" name="Retângulo de cantos arredondados 9"/>
          <p:cNvSpPr/>
          <p:nvPr/>
        </p:nvSpPr>
        <p:spPr>
          <a:xfrm>
            <a:off x="1475656" y="3212976"/>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10  20  21  25</a:t>
            </a:r>
            <a:endParaRPr lang="pt-BR" dirty="0">
              <a:solidFill>
                <a:schemeClr val="tx1"/>
              </a:solidFill>
            </a:endParaRPr>
          </a:p>
        </p:txBody>
      </p:sp>
      <p:cxnSp>
        <p:nvCxnSpPr>
          <p:cNvPr id="11" name="Conector reto 10"/>
          <p:cNvCxnSpPr>
            <a:stCxn id="10" idx="0"/>
          </p:cNvCxnSpPr>
          <p:nvPr/>
        </p:nvCxnSpPr>
        <p:spPr>
          <a:xfrm flipV="1">
            <a:off x="2303748" y="2708920"/>
            <a:ext cx="162018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flipH="1" flipV="1">
            <a:off x="4788024" y="2708920"/>
            <a:ext cx="1368152"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tângulo de cantos arredondados 12"/>
          <p:cNvSpPr/>
          <p:nvPr/>
        </p:nvSpPr>
        <p:spPr>
          <a:xfrm>
            <a:off x="5292080" y="3212976"/>
            <a:ext cx="1656184" cy="360040"/>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30  40    </a:t>
            </a:r>
            <a:endParaRPr lang="pt-BR" dirty="0">
              <a:solidFill>
                <a:schemeClr val="tx1"/>
              </a:solidFill>
            </a:endParaRPr>
          </a:p>
        </p:txBody>
      </p:sp>
      <p:sp>
        <p:nvSpPr>
          <p:cNvPr id="14" name="Seta para baixo 13"/>
          <p:cNvSpPr/>
          <p:nvPr/>
        </p:nvSpPr>
        <p:spPr>
          <a:xfrm>
            <a:off x="4067944" y="4077072"/>
            <a:ext cx="576064" cy="86409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4"/>
          <p:cNvSpPr txBox="1"/>
          <p:nvPr/>
        </p:nvSpPr>
        <p:spPr>
          <a:xfrm>
            <a:off x="179512" y="3645024"/>
            <a:ext cx="4427984" cy="738664"/>
          </a:xfrm>
          <a:prstGeom prst="rect">
            <a:avLst/>
          </a:prstGeom>
          <a:noFill/>
        </p:spPr>
        <p:txBody>
          <a:bodyPr wrap="square" rtlCol="0">
            <a:spAutoFit/>
          </a:bodyPr>
          <a:lstStyle/>
          <a:p>
            <a:r>
              <a:rPr lang="pt-BR" sz="2100" dirty="0" smtClean="0"/>
              <a:t>Porém, a página vizinha tinha mais chaves que o mínimo exigido.</a:t>
            </a:r>
            <a:endParaRPr lang="pt-BR" sz="2100" dirty="0"/>
          </a:p>
        </p:txBody>
      </p:sp>
      <p:sp>
        <p:nvSpPr>
          <p:cNvPr id="17" name="Retângulo de cantos arredondados 16"/>
          <p:cNvSpPr/>
          <p:nvPr/>
        </p:nvSpPr>
        <p:spPr>
          <a:xfrm>
            <a:off x="3923928" y="5229200"/>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25</a:t>
            </a:r>
            <a:endParaRPr lang="pt-BR" dirty="0">
              <a:solidFill>
                <a:schemeClr val="tx1"/>
              </a:solidFill>
            </a:endParaRPr>
          </a:p>
        </p:txBody>
      </p:sp>
      <p:sp>
        <p:nvSpPr>
          <p:cNvPr id="18" name="Retângulo de cantos arredondados 17"/>
          <p:cNvSpPr/>
          <p:nvPr/>
        </p:nvSpPr>
        <p:spPr>
          <a:xfrm>
            <a:off x="1475656" y="6093296"/>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10  20  21  </a:t>
            </a:r>
            <a:endParaRPr lang="pt-BR" dirty="0">
              <a:solidFill>
                <a:schemeClr val="tx1"/>
              </a:solidFill>
            </a:endParaRPr>
          </a:p>
        </p:txBody>
      </p:sp>
      <p:cxnSp>
        <p:nvCxnSpPr>
          <p:cNvPr id="19" name="Conector reto 18"/>
          <p:cNvCxnSpPr>
            <a:stCxn id="18" idx="0"/>
          </p:cNvCxnSpPr>
          <p:nvPr/>
        </p:nvCxnSpPr>
        <p:spPr>
          <a:xfrm flipV="1">
            <a:off x="2303748" y="5589240"/>
            <a:ext cx="162018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a:xfrm flipH="1" flipV="1">
            <a:off x="4788024" y="5589240"/>
            <a:ext cx="1368152"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tângulo de cantos arredondados 24"/>
          <p:cNvSpPr/>
          <p:nvPr/>
        </p:nvSpPr>
        <p:spPr>
          <a:xfrm>
            <a:off x="5292080" y="6093296"/>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28  30  40</a:t>
            </a:r>
            <a:endParaRPr lang="pt-BR" dirty="0">
              <a:solidFill>
                <a:schemeClr val="tx1"/>
              </a:solidFill>
            </a:endParaRPr>
          </a:p>
        </p:txBody>
      </p:sp>
      <p:sp>
        <p:nvSpPr>
          <p:cNvPr id="29" name="Forma livre 28"/>
          <p:cNvSpPr/>
          <p:nvPr/>
        </p:nvSpPr>
        <p:spPr>
          <a:xfrm flipH="1">
            <a:off x="3059832" y="2780928"/>
            <a:ext cx="1008112" cy="966951"/>
          </a:xfrm>
          <a:custGeom>
            <a:avLst/>
            <a:gdLst>
              <a:gd name="connsiteX0" fmla="*/ 1371600 w 1371600"/>
              <a:gd name="connsiteY0" fmla="*/ 788275 h 966951"/>
              <a:gd name="connsiteX1" fmla="*/ 504497 w 1371600"/>
              <a:gd name="connsiteY1" fmla="*/ 835572 h 966951"/>
              <a:gd name="connsiteX2" fmla="*/ 0 w 1371600"/>
              <a:gd name="connsiteY2" fmla="*/ 0 h 966951"/>
            </a:gdLst>
            <a:ahLst/>
            <a:cxnLst>
              <a:cxn ang="0">
                <a:pos x="connsiteX0" y="connsiteY0"/>
              </a:cxn>
              <a:cxn ang="0">
                <a:pos x="connsiteX1" y="connsiteY1"/>
              </a:cxn>
              <a:cxn ang="0">
                <a:pos x="connsiteX2" y="connsiteY2"/>
              </a:cxn>
            </a:cxnLst>
            <a:rect l="l" t="t" r="r" b="b"/>
            <a:pathLst>
              <a:path w="1371600" h="966951">
                <a:moveTo>
                  <a:pt x="1371600" y="788275"/>
                </a:moveTo>
                <a:cubicBezTo>
                  <a:pt x="1052348" y="877613"/>
                  <a:pt x="733097" y="966951"/>
                  <a:pt x="504497" y="835572"/>
                </a:cubicBezTo>
                <a:cubicBezTo>
                  <a:pt x="275897" y="704193"/>
                  <a:pt x="137948" y="352096"/>
                  <a:pt x="0" y="0"/>
                </a:cubicBezTo>
              </a:path>
            </a:pathLst>
          </a:cu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0" name="Forma livre 29"/>
          <p:cNvSpPr/>
          <p:nvPr/>
        </p:nvSpPr>
        <p:spPr>
          <a:xfrm rot="15442257" flipV="1">
            <a:off x="4192053" y="2618523"/>
            <a:ext cx="883092" cy="1073201"/>
          </a:xfrm>
          <a:custGeom>
            <a:avLst/>
            <a:gdLst>
              <a:gd name="connsiteX0" fmla="*/ 1371600 w 1371600"/>
              <a:gd name="connsiteY0" fmla="*/ 788275 h 966951"/>
              <a:gd name="connsiteX1" fmla="*/ 504497 w 1371600"/>
              <a:gd name="connsiteY1" fmla="*/ 835572 h 966951"/>
              <a:gd name="connsiteX2" fmla="*/ 0 w 1371600"/>
              <a:gd name="connsiteY2" fmla="*/ 0 h 966951"/>
            </a:gdLst>
            <a:ahLst/>
            <a:cxnLst>
              <a:cxn ang="0">
                <a:pos x="connsiteX0" y="connsiteY0"/>
              </a:cxn>
              <a:cxn ang="0">
                <a:pos x="connsiteX1" y="connsiteY1"/>
              </a:cxn>
              <a:cxn ang="0">
                <a:pos x="connsiteX2" y="connsiteY2"/>
              </a:cxn>
            </a:cxnLst>
            <a:rect l="l" t="t" r="r" b="b"/>
            <a:pathLst>
              <a:path w="1371600" h="966951">
                <a:moveTo>
                  <a:pt x="1371600" y="788275"/>
                </a:moveTo>
                <a:cubicBezTo>
                  <a:pt x="1052348" y="877613"/>
                  <a:pt x="733097" y="966951"/>
                  <a:pt x="504497" y="835572"/>
                </a:cubicBezTo>
                <a:cubicBezTo>
                  <a:pt x="275897" y="704193"/>
                  <a:pt x="137948" y="352096"/>
                  <a:pt x="0" y="0"/>
                </a:cubicBezTo>
              </a:path>
            </a:pathLst>
          </a:cu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31" name="Elipse 30"/>
          <p:cNvSpPr/>
          <p:nvPr/>
        </p:nvSpPr>
        <p:spPr>
          <a:xfrm>
            <a:off x="2627784" y="3068960"/>
            <a:ext cx="504056"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Elipse 31"/>
          <p:cNvSpPr/>
          <p:nvPr/>
        </p:nvSpPr>
        <p:spPr>
          <a:xfrm>
            <a:off x="3923928" y="2204864"/>
            <a:ext cx="504056"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5" grpId="0" animBg="1"/>
      <p:bldP spid="29" grpId="0" animBg="1"/>
      <p:bldP spid="30" grpId="0" animBg="1"/>
      <p:bldP spid="31" grpId="0" animBg="1"/>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latin typeface="Arial" pitchFamily="34" charset="0"/>
                <a:cs typeface="Arial" pitchFamily="34" charset="0"/>
              </a:rPr>
              <a:t>Introdução</a:t>
            </a:r>
            <a:endParaRPr lang="pt-BR" dirty="0">
              <a:latin typeface="Arial" pitchFamily="34" charset="0"/>
              <a:cs typeface="Arial" pitchFamily="34" charset="0"/>
            </a:endParaRPr>
          </a:p>
        </p:txBody>
      </p:sp>
      <p:sp>
        <p:nvSpPr>
          <p:cNvPr id="3" name="Espaço Reservado para Conteúdo 2"/>
          <p:cNvSpPr>
            <a:spLocks noGrp="1"/>
          </p:cNvSpPr>
          <p:nvPr>
            <p:ph sz="quarter" idx="1"/>
          </p:nvPr>
        </p:nvSpPr>
        <p:spPr>
          <a:xfrm>
            <a:off x="457200" y="1600200"/>
            <a:ext cx="8229600" cy="5257800"/>
          </a:xfrm>
        </p:spPr>
        <p:txBody>
          <a:bodyPr>
            <a:normAutofit/>
          </a:bodyPr>
          <a:lstStyle/>
          <a:p>
            <a:pPr algn="just">
              <a:lnSpc>
                <a:spcPct val="90000"/>
              </a:lnSpc>
            </a:pPr>
            <a:endParaRPr lang="pt-BR" sz="900" dirty="0" smtClean="0">
              <a:latin typeface="Arial" pitchFamily="34" charset="0"/>
              <a:cs typeface="Arial" pitchFamily="34" charset="0"/>
            </a:endParaRPr>
          </a:p>
          <a:p>
            <a:r>
              <a:rPr lang="pt-BR" sz="2400" dirty="0" smtClean="0"/>
              <a:t>Nas árvores B, no pior caso, 50% do espaço de armazenamento não é utilizado (espaço desperdiçado).</a:t>
            </a:r>
          </a:p>
          <a:p>
            <a:endParaRPr lang="pt-BR" sz="2400" dirty="0" smtClean="0">
              <a:latin typeface="Arial" pitchFamily="34" charset="0"/>
              <a:cs typeface="Arial" pitchFamily="34" charset="0"/>
            </a:endParaRPr>
          </a:p>
          <a:p>
            <a:r>
              <a:rPr lang="pt-BR" sz="2400" dirty="0" smtClean="0">
                <a:latin typeface="Arial" pitchFamily="34" charset="0"/>
                <a:cs typeface="Arial" pitchFamily="34" charset="0"/>
              </a:rPr>
              <a:t>Yao (1978) realizou análises e simulações que indicaram que, depois de uma grande sequência de inserções e remoções aleatórias, uma árvore B estará aproximadamente 69% ocupada. </a:t>
            </a:r>
          </a:p>
          <a:p>
            <a:pPr lvl="1"/>
            <a:r>
              <a:rPr lang="pt-BR" sz="2100" dirty="0" smtClean="0">
                <a:latin typeface="Arial" pitchFamily="34" charset="0"/>
                <a:cs typeface="Arial" pitchFamily="34" charset="0"/>
              </a:rPr>
              <a:t>Após isso, as modificações nesse percentual de ocupação são muito pequenas.</a:t>
            </a:r>
          </a:p>
          <a:p>
            <a:endParaRPr lang="pt-BR" sz="1800" dirty="0" smtClean="0">
              <a:latin typeface="Arial" pitchFamily="34" charset="0"/>
              <a:cs typeface="Arial" pitchFamily="34" charset="0"/>
            </a:endParaRPr>
          </a:p>
          <a:p>
            <a:r>
              <a:rPr lang="pt-BR" sz="2400" dirty="0" smtClean="0">
                <a:latin typeface="Arial" pitchFamily="34" charset="0"/>
                <a:cs typeface="Arial" pitchFamily="34" charset="0"/>
              </a:rPr>
              <a:t>Desperdício de espaço de armazenamento pode ser grande se o tamanho das páginas for também grande.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latin typeface="Arial" pitchFamily="34" charset="0"/>
                <a:cs typeface="Arial" pitchFamily="34" charset="0"/>
              </a:rPr>
              <a:t>Exemplo 6 - Árvores B*</a:t>
            </a:r>
            <a:endParaRPr lang="pt-BR" dirty="0">
              <a:latin typeface="Arial" pitchFamily="34" charset="0"/>
              <a:cs typeface="Arial" pitchFamily="34" charset="0"/>
            </a:endParaRPr>
          </a:p>
        </p:txBody>
      </p:sp>
      <p:sp>
        <p:nvSpPr>
          <p:cNvPr id="22" name="CaixaDeTexto 21"/>
          <p:cNvSpPr txBox="1"/>
          <p:nvPr/>
        </p:nvSpPr>
        <p:spPr>
          <a:xfrm>
            <a:off x="1187624" y="1772816"/>
            <a:ext cx="7056784" cy="461665"/>
          </a:xfrm>
          <a:prstGeom prst="rect">
            <a:avLst/>
          </a:prstGeom>
          <a:noFill/>
        </p:spPr>
        <p:txBody>
          <a:bodyPr wrap="square" rtlCol="0">
            <a:spAutoFit/>
          </a:bodyPr>
          <a:lstStyle/>
          <a:p>
            <a:r>
              <a:rPr lang="pt-BR" sz="2400" dirty="0" smtClean="0"/>
              <a:t>Remover a chave 70 na árvore B* abaixo.</a:t>
            </a:r>
            <a:endParaRPr lang="pt-BR" sz="2400" dirty="0"/>
          </a:p>
        </p:txBody>
      </p:sp>
      <p:sp>
        <p:nvSpPr>
          <p:cNvPr id="9" name="Retângulo de cantos arredondados 8"/>
          <p:cNvSpPr/>
          <p:nvPr/>
        </p:nvSpPr>
        <p:spPr>
          <a:xfrm>
            <a:off x="3923928" y="2348880"/>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25   50</a:t>
            </a:r>
            <a:endParaRPr lang="pt-BR" dirty="0">
              <a:solidFill>
                <a:schemeClr val="tx1"/>
              </a:solidFill>
            </a:endParaRPr>
          </a:p>
        </p:txBody>
      </p:sp>
      <p:sp>
        <p:nvSpPr>
          <p:cNvPr id="10" name="Retângulo de cantos arredondados 9"/>
          <p:cNvSpPr/>
          <p:nvPr/>
        </p:nvSpPr>
        <p:spPr>
          <a:xfrm>
            <a:off x="1475656" y="3212976"/>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10  20  21  </a:t>
            </a:r>
            <a:endParaRPr lang="pt-BR" dirty="0">
              <a:solidFill>
                <a:schemeClr val="tx1"/>
              </a:solidFill>
            </a:endParaRPr>
          </a:p>
        </p:txBody>
      </p:sp>
      <p:cxnSp>
        <p:nvCxnSpPr>
          <p:cNvPr id="11" name="Conector reto 10"/>
          <p:cNvCxnSpPr>
            <a:stCxn id="10" idx="0"/>
          </p:cNvCxnSpPr>
          <p:nvPr/>
        </p:nvCxnSpPr>
        <p:spPr>
          <a:xfrm flipV="1">
            <a:off x="2303748" y="2708920"/>
            <a:ext cx="162018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to 11"/>
          <p:cNvCxnSpPr>
            <a:stCxn id="13" idx="0"/>
          </p:cNvCxnSpPr>
          <p:nvPr/>
        </p:nvCxnSpPr>
        <p:spPr>
          <a:xfrm flipH="1" flipV="1">
            <a:off x="4788024" y="2708920"/>
            <a:ext cx="2196244"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tângulo de cantos arredondados 12"/>
          <p:cNvSpPr/>
          <p:nvPr/>
        </p:nvSpPr>
        <p:spPr>
          <a:xfrm>
            <a:off x="6156176" y="3212976"/>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60  70</a:t>
            </a:r>
            <a:endParaRPr lang="pt-BR" dirty="0">
              <a:solidFill>
                <a:schemeClr val="tx1"/>
              </a:solidFill>
            </a:endParaRPr>
          </a:p>
        </p:txBody>
      </p:sp>
      <p:sp>
        <p:nvSpPr>
          <p:cNvPr id="14" name="Retângulo de cantos arredondados 13"/>
          <p:cNvSpPr/>
          <p:nvPr/>
        </p:nvSpPr>
        <p:spPr>
          <a:xfrm>
            <a:off x="3620130" y="3212976"/>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28  30  40 </a:t>
            </a:r>
            <a:endParaRPr lang="pt-BR" dirty="0">
              <a:solidFill>
                <a:schemeClr val="tx1"/>
              </a:solidFill>
            </a:endParaRPr>
          </a:p>
        </p:txBody>
      </p:sp>
      <p:cxnSp>
        <p:nvCxnSpPr>
          <p:cNvPr id="15" name="Conector reto 14"/>
          <p:cNvCxnSpPr>
            <a:stCxn id="14" idx="0"/>
          </p:cNvCxnSpPr>
          <p:nvPr/>
        </p:nvCxnSpPr>
        <p:spPr>
          <a:xfrm flipH="1" flipV="1">
            <a:off x="4427984" y="2708920"/>
            <a:ext cx="20238"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tângulo de cantos arredondados 15"/>
          <p:cNvSpPr/>
          <p:nvPr/>
        </p:nvSpPr>
        <p:spPr>
          <a:xfrm>
            <a:off x="3923928" y="5157192"/>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25   50</a:t>
            </a:r>
            <a:endParaRPr lang="pt-BR" dirty="0">
              <a:solidFill>
                <a:schemeClr val="tx1"/>
              </a:solidFill>
            </a:endParaRPr>
          </a:p>
        </p:txBody>
      </p:sp>
      <p:sp>
        <p:nvSpPr>
          <p:cNvPr id="17" name="Retângulo de cantos arredondados 16"/>
          <p:cNvSpPr/>
          <p:nvPr/>
        </p:nvSpPr>
        <p:spPr>
          <a:xfrm>
            <a:off x="1475656" y="602128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10  20  21  </a:t>
            </a:r>
            <a:endParaRPr lang="pt-BR" dirty="0">
              <a:solidFill>
                <a:schemeClr val="tx1"/>
              </a:solidFill>
            </a:endParaRPr>
          </a:p>
        </p:txBody>
      </p:sp>
      <p:cxnSp>
        <p:nvCxnSpPr>
          <p:cNvPr id="18" name="Conector reto 17"/>
          <p:cNvCxnSpPr>
            <a:stCxn id="17" idx="0"/>
          </p:cNvCxnSpPr>
          <p:nvPr/>
        </p:nvCxnSpPr>
        <p:spPr>
          <a:xfrm flipV="1">
            <a:off x="2303748" y="5517232"/>
            <a:ext cx="162018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a:stCxn id="20" idx="0"/>
          </p:cNvCxnSpPr>
          <p:nvPr/>
        </p:nvCxnSpPr>
        <p:spPr>
          <a:xfrm flipH="1" flipV="1">
            <a:off x="4788024" y="5517232"/>
            <a:ext cx="2196244"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tângulo de cantos arredondados 19"/>
          <p:cNvSpPr/>
          <p:nvPr/>
        </p:nvSpPr>
        <p:spPr>
          <a:xfrm>
            <a:off x="6156176" y="6021288"/>
            <a:ext cx="1656184" cy="360040"/>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60</a:t>
            </a:r>
            <a:endParaRPr lang="pt-BR" dirty="0">
              <a:solidFill>
                <a:schemeClr val="tx1"/>
              </a:solidFill>
            </a:endParaRPr>
          </a:p>
        </p:txBody>
      </p:sp>
      <p:sp>
        <p:nvSpPr>
          <p:cNvPr id="21" name="Retângulo de cantos arredondados 20"/>
          <p:cNvSpPr/>
          <p:nvPr/>
        </p:nvSpPr>
        <p:spPr>
          <a:xfrm>
            <a:off x="3620130" y="602128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28  30  40 </a:t>
            </a:r>
            <a:endParaRPr lang="pt-BR" dirty="0">
              <a:solidFill>
                <a:schemeClr val="tx1"/>
              </a:solidFill>
            </a:endParaRPr>
          </a:p>
        </p:txBody>
      </p:sp>
      <p:cxnSp>
        <p:nvCxnSpPr>
          <p:cNvPr id="25" name="Conector reto 24"/>
          <p:cNvCxnSpPr>
            <a:stCxn id="21" idx="0"/>
          </p:cNvCxnSpPr>
          <p:nvPr/>
        </p:nvCxnSpPr>
        <p:spPr>
          <a:xfrm flipH="1" flipV="1">
            <a:off x="4427984" y="5517232"/>
            <a:ext cx="20238"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Seta para baixo 28"/>
          <p:cNvSpPr/>
          <p:nvPr/>
        </p:nvSpPr>
        <p:spPr>
          <a:xfrm>
            <a:off x="4067944" y="4077072"/>
            <a:ext cx="576064" cy="86409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CaixaDeTexto 29"/>
          <p:cNvSpPr txBox="1"/>
          <p:nvPr/>
        </p:nvSpPr>
        <p:spPr>
          <a:xfrm>
            <a:off x="4427984" y="6454497"/>
            <a:ext cx="6120680" cy="369332"/>
          </a:xfrm>
          <a:prstGeom prst="rect">
            <a:avLst/>
          </a:prstGeom>
          <a:noFill/>
        </p:spPr>
        <p:txBody>
          <a:bodyPr wrap="square" rtlCol="0">
            <a:spAutoFit/>
          </a:bodyPr>
          <a:lstStyle/>
          <a:p>
            <a:r>
              <a:rPr lang="pt-BR" dirty="0" smtClean="0"/>
              <a:t>Página ficou com menos de     </a:t>
            </a:r>
            <a:r>
              <a:rPr lang="pt-BR" dirty="0" err="1" smtClean="0"/>
              <a:t>de</a:t>
            </a:r>
            <a:r>
              <a:rPr lang="pt-BR" dirty="0" smtClean="0"/>
              <a:t> ocupação</a:t>
            </a:r>
            <a:endParaRPr lang="pt-BR" dirty="0"/>
          </a:p>
        </p:txBody>
      </p:sp>
      <p:sp>
        <p:nvSpPr>
          <p:cNvPr id="31" name="CaixaDeTexto 30"/>
          <p:cNvSpPr txBox="1"/>
          <p:nvPr/>
        </p:nvSpPr>
        <p:spPr>
          <a:xfrm>
            <a:off x="7000892" y="6356851"/>
            <a:ext cx="360040" cy="584775"/>
          </a:xfrm>
          <a:prstGeom prst="rect">
            <a:avLst/>
          </a:prstGeom>
          <a:noFill/>
        </p:spPr>
        <p:txBody>
          <a:bodyPr wrap="square" rtlCol="0">
            <a:spAutoFit/>
          </a:bodyPr>
          <a:lstStyle/>
          <a:p>
            <a:r>
              <a:rPr lang="pt-BR" sz="1600" b="1" u="sng" dirty="0" smtClean="0"/>
              <a:t>2</a:t>
            </a:r>
            <a:r>
              <a:rPr lang="pt-BR" sz="1600" b="1" dirty="0" smtClean="0"/>
              <a:t>3</a:t>
            </a:r>
            <a:endParaRPr lang="pt-BR" sz="16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latin typeface="Arial" pitchFamily="34" charset="0"/>
                <a:cs typeface="Arial" pitchFamily="34" charset="0"/>
              </a:rPr>
              <a:t>Exemplo 6 - Árvores B*</a:t>
            </a:r>
            <a:endParaRPr lang="pt-BR" dirty="0">
              <a:latin typeface="Arial" pitchFamily="34" charset="0"/>
              <a:cs typeface="Arial" pitchFamily="34" charset="0"/>
            </a:endParaRPr>
          </a:p>
        </p:txBody>
      </p:sp>
      <p:sp>
        <p:nvSpPr>
          <p:cNvPr id="22" name="CaixaDeTexto 21"/>
          <p:cNvSpPr txBox="1"/>
          <p:nvPr/>
        </p:nvSpPr>
        <p:spPr>
          <a:xfrm>
            <a:off x="251520" y="3140968"/>
            <a:ext cx="3384376" cy="1785104"/>
          </a:xfrm>
          <a:prstGeom prst="rect">
            <a:avLst/>
          </a:prstGeom>
          <a:noFill/>
        </p:spPr>
        <p:txBody>
          <a:bodyPr wrap="square" rtlCol="0">
            <a:spAutoFit/>
          </a:bodyPr>
          <a:lstStyle/>
          <a:p>
            <a:r>
              <a:rPr lang="pt-BR" sz="2200" dirty="0" smtClean="0"/>
              <a:t>As páginas vizinhas tinham o mínimo permitido, e com esta quantidade era possível transformar as três páginas em duas páginas</a:t>
            </a:r>
            <a:endParaRPr lang="pt-BR" sz="2200" dirty="0"/>
          </a:p>
        </p:txBody>
      </p:sp>
      <p:sp>
        <p:nvSpPr>
          <p:cNvPr id="9" name="Retângulo de cantos arredondados 8"/>
          <p:cNvSpPr/>
          <p:nvPr/>
        </p:nvSpPr>
        <p:spPr>
          <a:xfrm>
            <a:off x="5076056" y="5013176"/>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28</a:t>
            </a:r>
            <a:endParaRPr lang="pt-BR" dirty="0">
              <a:solidFill>
                <a:schemeClr val="tx1"/>
              </a:solidFill>
            </a:endParaRPr>
          </a:p>
        </p:txBody>
      </p:sp>
      <p:sp>
        <p:nvSpPr>
          <p:cNvPr id="10" name="Retângulo de cantos arredondados 9"/>
          <p:cNvSpPr/>
          <p:nvPr/>
        </p:nvSpPr>
        <p:spPr>
          <a:xfrm>
            <a:off x="2627784" y="5877272"/>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10  20  21  25  </a:t>
            </a:r>
            <a:endParaRPr lang="pt-BR" dirty="0">
              <a:solidFill>
                <a:schemeClr val="tx1"/>
              </a:solidFill>
            </a:endParaRPr>
          </a:p>
        </p:txBody>
      </p:sp>
      <p:cxnSp>
        <p:nvCxnSpPr>
          <p:cNvPr id="11" name="Conector reto 10"/>
          <p:cNvCxnSpPr>
            <a:stCxn id="10" idx="0"/>
          </p:cNvCxnSpPr>
          <p:nvPr/>
        </p:nvCxnSpPr>
        <p:spPr>
          <a:xfrm flipV="1">
            <a:off x="3455876" y="5373216"/>
            <a:ext cx="162018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tângulo de cantos arredondados 13"/>
          <p:cNvSpPr/>
          <p:nvPr/>
        </p:nvSpPr>
        <p:spPr>
          <a:xfrm>
            <a:off x="4772258" y="5877272"/>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30  40  50  60 </a:t>
            </a:r>
            <a:endParaRPr lang="pt-BR" dirty="0">
              <a:solidFill>
                <a:schemeClr val="tx1"/>
              </a:solidFill>
            </a:endParaRPr>
          </a:p>
        </p:txBody>
      </p:sp>
      <p:cxnSp>
        <p:nvCxnSpPr>
          <p:cNvPr id="15" name="Conector reto 14"/>
          <p:cNvCxnSpPr>
            <a:stCxn id="14" idx="0"/>
          </p:cNvCxnSpPr>
          <p:nvPr/>
        </p:nvCxnSpPr>
        <p:spPr>
          <a:xfrm flipH="1" flipV="1">
            <a:off x="5580112" y="5373216"/>
            <a:ext cx="20238"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Seta para baixo 22"/>
          <p:cNvSpPr/>
          <p:nvPr/>
        </p:nvSpPr>
        <p:spPr>
          <a:xfrm>
            <a:off x="4932040" y="3429000"/>
            <a:ext cx="576064" cy="86409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de cantos arredondados 23"/>
          <p:cNvSpPr/>
          <p:nvPr/>
        </p:nvSpPr>
        <p:spPr>
          <a:xfrm>
            <a:off x="4427984" y="1772816"/>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25   50</a:t>
            </a:r>
            <a:endParaRPr lang="pt-BR" dirty="0">
              <a:solidFill>
                <a:schemeClr val="tx1"/>
              </a:solidFill>
            </a:endParaRPr>
          </a:p>
        </p:txBody>
      </p:sp>
      <p:sp>
        <p:nvSpPr>
          <p:cNvPr id="26" name="Retângulo de cantos arredondados 25"/>
          <p:cNvSpPr/>
          <p:nvPr/>
        </p:nvSpPr>
        <p:spPr>
          <a:xfrm>
            <a:off x="1979712" y="2636912"/>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10  20  21  </a:t>
            </a:r>
            <a:endParaRPr lang="pt-BR" dirty="0">
              <a:solidFill>
                <a:schemeClr val="tx1"/>
              </a:solidFill>
            </a:endParaRPr>
          </a:p>
        </p:txBody>
      </p:sp>
      <p:cxnSp>
        <p:nvCxnSpPr>
          <p:cNvPr id="27" name="Conector reto 26"/>
          <p:cNvCxnSpPr>
            <a:stCxn id="26" idx="0"/>
          </p:cNvCxnSpPr>
          <p:nvPr/>
        </p:nvCxnSpPr>
        <p:spPr>
          <a:xfrm flipV="1">
            <a:off x="2807804" y="2132856"/>
            <a:ext cx="162018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ector reto 27"/>
          <p:cNvCxnSpPr>
            <a:stCxn id="32" idx="0"/>
          </p:cNvCxnSpPr>
          <p:nvPr/>
        </p:nvCxnSpPr>
        <p:spPr>
          <a:xfrm flipH="1" flipV="1">
            <a:off x="5292080" y="2132856"/>
            <a:ext cx="2196244"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tângulo de cantos arredondados 31"/>
          <p:cNvSpPr/>
          <p:nvPr/>
        </p:nvSpPr>
        <p:spPr>
          <a:xfrm>
            <a:off x="6660232" y="2636912"/>
            <a:ext cx="1656184" cy="360040"/>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60</a:t>
            </a:r>
            <a:endParaRPr lang="pt-BR" dirty="0">
              <a:solidFill>
                <a:schemeClr val="tx1"/>
              </a:solidFill>
            </a:endParaRPr>
          </a:p>
        </p:txBody>
      </p:sp>
      <p:sp>
        <p:nvSpPr>
          <p:cNvPr id="33" name="Retângulo de cantos arredondados 32"/>
          <p:cNvSpPr/>
          <p:nvPr/>
        </p:nvSpPr>
        <p:spPr>
          <a:xfrm>
            <a:off x="4124186" y="2636912"/>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28  30  40 </a:t>
            </a:r>
            <a:endParaRPr lang="pt-BR" dirty="0">
              <a:solidFill>
                <a:schemeClr val="tx1"/>
              </a:solidFill>
            </a:endParaRPr>
          </a:p>
        </p:txBody>
      </p:sp>
      <p:cxnSp>
        <p:nvCxnSpPr>
          <p:cNvPr id="34" name="Conector reto 33"/>
          <p:cNvCxnSpPr>
            <a:stCxn id="33" idx="0"/>
          </p:cNvCxnSpPr>
          <p:nvPr/>
        </p:nvCxnSpPr>
        <p:spPr>
          <a:xfrm flipH="1" flipV="1">
            <a:off x="4932040" y="2132856"/>
            <a:ext cx="20238"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p:cNvSpPr/>
          <p:nvPr/>
        </p:nvSpPr>
        <p:spPr>
          <a:xfrm>
            <a:off x="0" y="1124744"/>
            <a:ext cx="9396536"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a:xfrm>
            <a:off x="612648" y="-243408"/>
            <a:ext cx="8153400" cy="990600"/>
          </a:xfrm>
        </p:spPr>
        <p:txBody>
          <a:bodyPr>
            <a:normAutofit/>
          </a:bodyPr>
          <a:lstStyle/>
          <a:p>
            <a:r>
              <a:rPr lang="pt-BR" dirty="0" smtClean="0">
                <a:latin typeface="Arial" pitchFamily="34" charset="0"/>
                <a:cs typeface="Arial" pitchFamily="34" charset="0"/>
              </a:rPr>
              <a:t>Comparação</a:t>
            </a:r>
            <a:endParaRPr lang="pt-BR" dirty="0">
              <a:latin typeface="Arial" pitchFamily="34" charset="0"/>
              <a:cs typeface="Arial" pitchFamily="34" charset="0"/>
            </a:endParaRPr>
          </a:p>
        </p:txBody>
      </p:sp>
      <p:graphicFrame>
        <p:nvGraphicFramePr>
          <p:cNvPr id="6" name="Espaço Reservado para Conteúdo 5"/>
          <p:cNvGraphicFramePr>
            <a:graphicFrameLocks noGrp="1"/>
          </p:cNvGraphicFramePr>
          <p:nvPr>
            <p:ph sz="quarter" idx="1"/>
          </p:nvPr>
        </p:nvGraphicFramePr>
        <p:xfrm>
          <a:off x="75972" y="908720"/>
          <a:ext cx="8964488" cy="5125720"/>
        </p:xfrm>
        <a:graphic>
          <a:graphicData uri="http://schemas.openxmlformats.org/drawingml/2006/table">
            <a:tbl>
              <a:tblPr firstRow="1" bandRow="1">
                <a:tableStyleId>{5C22544A-7EE6-4342-B048-85BDC9FD1C3A}</a:tableStyleId>
              </a:tblPr>
              <a:tblGrid>
                <a:gridCol w="2686866"/>
                <a:gridCol w="2508193"/>
                <a:gridCol w="3769429"/>
              </a:tblGrid>
              <a:tr h="370840">
                <a:tc>
                  <a:txBody>
                    <a:bodyPr/>
                    <a:lstStyle/>
                    <a:p>
                      <a:r>
                        <a:rPr lang="pt-BR" dirty="0" smtClean="0">
                          <a:solidFill>
                            <a:schemeClr val="tx1"/>
                          </a:solidFill>
                        </a:rPr>
                        <a:t>Situações</a:t>
                      </a:r>
                      <a:endParaRPr lang="pt-BR" dirty="0">
                        <a:solidFill>
                          <a:schemeClr val="tx1"/>
                        </a:solidFill>
                      </a:endParaRPr>
                    </a:p>
                  </a:txBody>
                  <a:tcPr/>
                </a:tc>
                <a:tc>
                  <a:txBody>
                    <a:bodyPr/>
                    <a:lstStyle/>
                    <a:p>
                      <a:r>
                        <a:rPr lang="pt-BR" dirty="0" smtClean="0">
                          <a:solidFill>
                            <a:schemeClr val="tx1"/>
                          </a:solidFill>
                        </a:rPr>
                        <a:t>Árvore B</a:t>
                      </a:r>
                      <a:endParaRPr lang="pt-BR" dirty="0">
                        <a:solidFill>
                          <a:schemeClr val="tx1"/>
                        </a:solidFill>
                      </a:endParaRPr>
                    </a:p>
                  </a:txBody>
                  <a:tcPr/>
                </a:tc>
                <a:tc>
                  <a:txBody>
                    <a:bodyPr/>
                    <a:lstStyle/>
                    <a:p>
                      <a:r>
                        <a:rPr lang="pt-BR" dirty="0" smtClean="0">
                          <a:solidFill>
                            <a:schemeClr val="tx1"/>
                          </a:solidFill>
                        </a:rPr>
                        <a:t>Árvore B*</a:t>
                      </a:r>
                      <a:endParaRPr lang="pt-BR" dirty="0">
                        <a:solidFill>
                          <a:schemeClr val="tx1"/>
                        </a:solidFill>
                      </a:endParaRPr>
                    </a:p>
                  </a:txBody>
                  <a:tcPr/>
                </a:tc>
              </a:tr>
              <a:tr h="370840">
                <a:tc>
                  <a:txBody>
                    <a:bodyPr/>
                    <a:lstStyle/>
                    <a:p>
                      <a:r>
                        <a:rPr lang="pt-BR" b="1" dirty="0" smtClean="0">
                          <a:solidFill>
                            <a:schemeClr val="tx1"/>
                          </a:solidFill>
                        </a:rPr>
                        <a:t>Ocupação mínima</a:t>
                      </a:r>
                      <a:r>
                        <a:rPr lang="pt-BR" b="1" baseline="0" dirty="0" smtClean="0">
                          <a:solidFill>
                            <a:schemeClr val="tx1"/>
                          </a:solidFill>
                        </a:rPr>
                        <a:t> das páginas</a:t>
                      </a:r>
                      <a:endParaRPr lang="pt-BR" b="1" dirty="0">
                        <a:solidFill>
                          <a:schemeClr val="tx1"/>
                        </a:solidFill>
                      </a:endParaRPr>
                    </a:p>
                  </a:txBody>
                  <a:tcPr/>
                </a:tc>
                <a:tc>
                  <a:txBody>
                    <a:bodyPr/>
                    <a:lstStyle/>
                    <a:p>
                      <a:endParaRPr lang="pt-BR" b="1" dirty="0">
                        <a:solidFill>
                          <a:schemeClr val="tx1"/>
                        </a:solidFill>
                      </a:endParaRPr>
                    </a:p>
                  </a:txBody>
                  <a:tcPr/>
                </a:tc>
                <a:tc>
                  <a:txBody>
                    <a:bodyPr/>
                    <a:lstStyle/>
                    <a:p>
                      <a:endParaRPr lang="pt-BR" b="1" dirty="0">
                        <a:solidFill>
                          <a:schemeClr val="tx1"/>
                        </a:solidFill>
                      </a:endParaRPr>
                    </a:p>
                  </a:txBody>
                  <a:tcPr/>
                </a:tc>
              </a:tr>
              <a:tr h="370840">
                <a:tc>
                  <a:txBody>
                    <a:bodyPr/>
                    <a:lstStyle/>
                    <a:p>
                      <a:r>
                        <a:rPr lang="pt-BR" dirty="0" smtClean="0">
                          <a:solidFill>
                            <a:schemeClr val="tx1"/>
                          </a:solidFill>
                        </a:rPr>
                        <a:t>Inserção em uma página totalmente preenchida </a:t>
                      </a:r>
                      <a:endParaRPr lang="pt-BR" dirty="0">
                        <a:solidFill>
                          <a:schemeClr val="tx1"/>
                        </a:solidFill>
                      </a:endParaRPr>
                    </a:p>
                  </a:txBody>
                  <a:tcPr/>
                </a:tc>
                <a:tc>
                  <a:txBody>
                    <a:bodyPr/>
                    <a:lstStyle/>
                    <a:p>
                      <a:r>
                        <a:rPr lang="pt-BR" dirty="0" smtClean="0">
                          <a:solidFill>
                            <a:schemeClr val="tx1"/>
                          </a:solidFill>
                        </a:rPr>
                        <a:t>A</a:t>
                      </a:r>
                      <a:r>
                        <a:rPr lang="pt-BR" baseline="0" dirty="0" smtClean="0">
                          <a:solidFill>
                            <a:schemeClr val="tx1"/>
                          </a:solidFill>
                        </a:rPr>
                        <a:t> página é divida em duas páginas</a:t>
                      </a:r>
                      <a:endParaRPr lang="pt-BR" dirty="0">
                        <a:solidFill>
                          <a:schemeClr val="tx1"/>
                        </a:solidFill>
                      </a:endParaRPr>
                    </a:p>
                  </a:txBody>
                  <a:tcPr/>
                </a:tc>
                <a:tc>
                  <a:txBody>
                    <a:bodyPr/>
                    <a:lstStyle/>
                    <a:p>
                      <a:r>
                        <a:rPr lang="pt-BR" dirty="0" smtClean="0">
                          <a:solidFill>
                            <a:schemeClr val="tx1"/>
                          </a:solidFill>
                        </a:rPr>
                        <a:t>Tenta-se inserir uma chave na</a:t>
                      </a:r>
                      <a:r>
                        <a:rPr lang="pt-BR" baseline="0" dirty="0" smtClean="0">
                          <a:solidFill>
                            <a:schemeClr val="tx1"/>
                          </a:solidFill>
                        </a:rPr>
                        <a:t> página</a:t>
                      </a:r>
                      <a:r>
                        <a:rPr lang="pt-BR" dirty="0" smtClean="0">
                          <a:solidFill>
                            <a:schemeClr val="tx1"/>
                          </a:solidFill>
                        </a:rPr>
                        <a:t> vizinha. Se a página vizinha estiver cheia, então as duas páginas são transformadas</a:t>
                      </a:r>
                      <a:r>
                        <a:rPr lang="pt-BR" baseline="0" dirty="0" smtClean="0">
                          <a:solidFill>
                            <a:schemeClr val="tx1"/>
                          </a:solidFill>
                        </a:rPr>
                        <a:t> em três páginas</a:t>
                      </a:r>
                      <a:endParaRPr lang="pt-BR" dirty="0">
                        <a:solidFill>
                          <a:schemeClr val="tx1"/>
                        </a:solidFill>
                      </a:endParaRPr>
                    </a:p>
                  </a:txBody>
                  <a:tcPr/>
                </a:tc>
              </a:tr>
              <a:tr h="534954">
                <a:tc>
                  <a:txBody>
                    <a:bodyPr/>
                    <a:lstStyle/>
                    <a:p>
                      <a:r>
                        <a:rPr lang="pt-BR" b="1" dirty="0" smtClean="0">
                          <a:solidFill>
                            <a:schemeClr val="tx1"/>
                          </a:solidFill>
                        </a:rPr>
                        <a:t>Ocupação médias das páginas</a:t>
                      </a:r>
                      <a:endParaRPr lang="pt-BR" b="1" dirty="0">
                        <a:solidFill>
                          <a:schemeClr val="tx1"/>
                        </a:solidFill>
                      </a:endParaRPr>
                    </a:p>
                  </a:txBody>
                  <a:tcPr/>
                </a:tc>
                <a:tc>
                  <a:txBody>
                    <a:bodyPr/>
                    <a:lstStyle/>
                    <a:p>
                      <a:pPr algn="ctr"/>
                      <a:r>
                        <a:rPr lang="pt-BR" b="1" dirty="0" smtClean="0">
                          <a:solidFill>
                            <a:schemeClr val="tx1"/>
                          </a:solidFill>
                        </a:rPr>
                        <a:t>69%</a:t>
                      </a:r>
                      <a:endParaRPr lang="pt-BR" b="1" dirty="0">
                        <a:solidFill>
                          <a:schemeClr val="tx1"/>
                        </a:solidFill>
                      </a:endParaRPr>
                    </a:p>
                  </a:txBody>
                  <a:tcPr/>
                </a:tc>
                <a:tc>
                  <a:txBody>
                    <a:bodyPr/>
                    <a:lstStyle/>
                    <a:p>
                      <a:pPr algn="ctr"/>
                      <a:r>
                        <a:rPr lang="pt-BR" b="1" dirty="0" smtClean="0">
                          <a:solidFill>
                            <a:schemeClr val="tx1"/>
                          </a:solidFill>
                        </a:rPr>
                        <a:t>81%</a:t>
                      </a:r>
                      <a:endParaRPr lang="pt-BR" b="1" dirty="0">
                        <a:solidFill>
                          <a:schemeClr val="tx1"/>
                        </a:solidFill>
                      </a:endParaRPr>
                    </a:p>
                  </a:txBody>
                  <a:tcPr/>
                </a:tc>
              </a:tr>
              <a:tr h="370840">
                <a:tc>
                  <a:txBody>
                    <a:bodyPr/>
                    <a:lstStyle/>
                    <a:p>
                      <a:r>
                        <a:rPr lang="pt-BR" dirty="0" smtClean="0">
                          <a:solidFill>
                            <a:schemeClr val="tx1"/>
                          </a:solidFill>
                        </a:rPr>
                        <a:t>Remoção de uma chave, tornando o número de chaves menor do que o mínimo permitido na página </a:t>
                      </a:r>
                      <a:endParaRPr lang="pt-BR" dirty="0">
                        <a:solidFill>
                          <a:schemeClr val="tx1"/>
                        </a:solidFill>
                      </a:endParaRPr>
                    </a:p>
                  </a:txBody>
                  <a:tcPr/>
                </a:tc>
                <a:tc>
                  <a:txBody>
                    <a:bodyPr/>
                    <a:lstStyle/>
                    <a:p>
                      <a:r>
                        <a:rPr lang="pt-BR" dirty="0" smtClean="0">
                          <a:solidFill>
                            <a:schemeClr val="tx1"/>
                          </a:solidFill>
                        </a:rPr>
                        <a:t>Se a página vizinha tiver mais chaves que o mínimo exigido, ela empresta uma chave para a página que está com menos. Senão, as duas páginas são transformadas</a:t>
                      </a:r>
                      <a:r>
                        <a:rPr lang="pt-BR" baseline="0" dirty="0" smtClean="0">
                          <a:solidFill>
                            <a:schemeClr val="tx1"/>
                          </a:solidFill>
                        </a:rPr>
                        <a:t> em uma </a:t>
                      </a:r>
                      <a:endParaRPr lang="pt-BR" dirty="0">
                        <a:solidFill>
                          <a:schemeClr val="tx1"/>
                        </a:solidFill>
                      </a:endParaRPr>
                    </a:p>
                  </a:txBody>
                  <a:tcPr/>
                </a:tc>
                <a:tc>
                  <a:txBody>
                    <a:bodyPr/>
                    <a:lstStyle/>
                    <a:p>
                      <a:r>
                        <a:rPr lang="pt-BR" dirty="0" smtClean="0">
                          <a:solidFill>
                            <a:schemeClr val="tx1"/>
                          </a:solidFill>
                        </a:rPr>
                        <a:t>Se a página vizinha tiver mais chaves que o mínimo exigido, ela empresta uma chave para a página que está com menos, isso pode ser feito com a página vizinha da página vizinha. Se as </a:t>
                      </a:r>
                      <a:r>
                        <a:rPr lang="pt-BR" dirty="0" err="1" smtClean="0">
                          <a:solidFill>
                            <a:schemeClr val="tx1"/>
                          </a:solidFill>
                        </a:rPr>
                        <a:t>tres</a:t>
                      </a:r>
                      <a:r>
                        <a:rPr lang="pt-BR" dirty="0" smtClean="0">
                          <a:solidFill>
                            <a:schemeClr val="tx1"/>
                          </a:solidFill>
                        </a:rPr>
                        <a:t> páginas estiverem</a:t>
                      </a:r>
                      <a:r>
                        <a:rPr lang="pt-BR" baseline="0" dirty="0" smtClean="0">
                          <a:solidFill>
                            <a:schemeClr val="tx1"/>
                          </a:solidFill>
                        </a:rPr>
                        <a:t> com apenas o </a:t>
                      </a:r>
                      <a:r>
                        <a:rPr lang="pt-BR" baseline="0" dirty="0" err="1" smtClean="0">
                          <a:solidFill>
                            <a:schemeClr val="tx1"/>
                          </a:solidFill>
                        </a:rPr>
                        <a:t>minimo</a:t>
                      </a:r>
                      <a:r>
                        <a:rPr lang="pt-BR" baseline="0" dirty="0" smtClean="0">
                          <a:solidFill>
                            <a:schemeClr val="tx1"/>
                          </a:solidFill>
                        </a:rPr>
                        <a:t> exigido, são transformadas em duas páginas.</a:t>
                      </a:r>
                      <a:endParaRPr lang="pt-BR" dirty="0">
                        <a:solidFill>
                          <a:schemeClr val="tx1"/>
                        </a:solidFill>
                      </a:endParaRPr>
                    </a:p>
                  </a:txBody>
                  <a:tcPr/>
                </a:tc>
              </a:tr>
            </a:tbl>
          </a:graphicData>
        </a:graphic>
      </p:graphicFrame>
      <p:sp>
        <p:nvSpPr>
          <p:cNvPr id="7" name="CaixaDeTexto 6"/>
          <p:cNvSpPr txBox="1"/>
          <p:nvPr/>
        </p:nvSpPr>
        <p:spPr>
          <a:xfrm>
            <a:off x="6660232" y="1300292"/>
            <a:ext cx="360040" cy="646331"/>
          </a:xfrm>
          <a:prstGeom prst="rect">
            <a:avLst/>
          </a:prstGeom>
          <a:noFill/>
        </p:spPr>
        <p:txBody>
          <a:bodyPr wrap="square" rtlCol="0">
            <a:spAutoFit/>
          </a:bodyPr>
          <a:lstStyle/>
          <a:p>
            <a:r>
              <a:rPr lang="pt-BR" b="1" u="sng" dirty="0" smtClean="0"/>
              <a:t>2</a:t>
            </a:r>
            <a:r>
              <a:rPr lang="pt-BR" b="1" dirty="0" smtClean="0"/>
              <a:t>3</a:t>
            </a:r>
            <a:endParaRPr lang="pt-BR" b="1" dirty="0"/>
          </a:p>
        </p:txBody>
      </p:sp>
      <p:sp>
        <p:nvSpPr>
          <p:cNvPr id="8" name="CaixaDeTexto 7"/>
          <p:cNvSpPr txBox="1"/>
          <p:nvPr/>
        </p:nvSpPr>
        <p:spPr>
          <a:xfrm>
            <a:off x="3707904" y="1268760"/>
            <a:ext cx="360040" cy="646331"/>
          </a:xfrm>
          <a:prstGeom prst="rect">
            <a:avLst/>
          </a:prstGeom>
          <a:noFill/>
        </p:spPr>
        <p:txBody>
          <a:bodyPr wrap="square" rtlCol="0">
            <a:spAutoFit/>
          </a:bodyPr>
          <a:lstStyle/>
          <a:p>
            <a:r>
              <a:rPr lang="pt-BR" b="1" u="sng" dirty="0" smtClean="0"/>
              <a:t>1</a:t>
            </a:r>
            <a:r>
              <a:rPr lang="pt-BR" b="1" dirty="0" smtClean="0"/>
              <a:t>2</a:t>
            </a:r>
            <a:endParaRPr lang="pt-BR"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latin typeface="Arial" pitchFamily="34" charset="0"/>
                <a:cs typeface="Arial" pitchFamily="34" charset="0"/>
              </a:rPr>
              <a:t>Operações em Árvore B*</a:t>
            </a:r>
            <a:endParaRPr lang="pt-BR" dirty="0">
              <a:latin typeface="Arial" pitchFamily="34" charset="0"/>
              <a:cs typeface="Arial" pitchFamily="34" charset="0"/>
            </a:endParaRPr>
          </a:p>
        </p:txBody>
      </p:sp>
      <p:sp>
        <p:nvSpPr>
          <p:cNvPr id="3" name="Espaço Reservado para Conteúdo 2"/>
          <p:cNvSpPr>
            <a:spLocks noGrp="1"/>
          </p:cNvSpPr>
          <p:nvPr>
            <p:ph sz="quarter" idx="1"/>
          </p:nvPr>
        </p:nvSpPr>
        <p:spPr>
          <a:xfrm>
            <a:off x="457200" y="1600200"/>
            <a:ext cx="8229600" cy="5257800"/>
          </a:xfrm>
        </p:spPr>
        <p:txBody>
          <a:bodyPr>
            <a:normAutofit/>
          </a:bodyPr>
          <a:lstStyle/>
          <a:p>
            <a:pPr>
              <a:buNone/>
            </a:pPr>
            <a:endParaRPr lang="pt-BR" sz="1000" dirty="0" smtClean="0"/>
          </a:p>
          <a:p>
            <a:pPr>
              <a:lnSpc>
                <a:spcPct val="150000"/>
              </a:lnSpc>
            </a:pPr>
            <a:r>
              <a:rPr lang="pt-BR" sz="2800" dirty="0" smtClean="0"/>
              <a:t>Pesquisa</a:t>
            </a:r>
          </a:p>
          <a:p>
            <a:pPr>
              <a:lnSpc>
                <a:spcPct val="150000"/>
              </a:lnSpc>
            </a:pPr>
            <a:r>
              <a:rPr lang="pt-BR" sz="2800" dirty="0" smtClean="0"/>
              <a:t>Inserção</a:t>
            </a:r>
          </a:p>
          <a:p>
            <a:pPr>
              <a:lnSpc>
                <a:spcPct val="150000"/>
              </a:lnSpc>
            </a:pPr>
            <a:r>
              <a:rPr lang="pt-BR" sz="2800" dirty="0" smtClean="0"/>
              <a:t>Remoção</a:t>
            </a:r>
            <a:endParaRPr lang="pt-BR"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latin typeface="Arial" pitchFamily="34" charset="0"/>
                <a:cs typeface="Arial" pitchFamily="34" charset="0"/>
              </a:rPr>
              <a:t>Exercício de Inserção</a:t>
            </a:r>
            <a:endParaRPr lang="pt-BR" dirty="0">
              <a:latin typeface="Arial" pitchFamily="34" charset="0"/>
              <a:cs typeface="Arial" pitchFamily="34" charset="0"/>
            </a:endParaRPr>
          </a:p>
        </p:txBody>
      </p:sp>
      <p:sp>
        <p:nvSpPr>
          <p:cNvPr id="4" name="CaixaDeTexto 3"/>
          <p:cNvSpPr txBox="1"/>
          <p:nvPr/>
        </p:nvSpPr>
        <p:spPr>
          <a:xfrm>
            <a:off x="500034" y="1571612"/>
            <a:ext cx="8113534" cy="1292662"/>
          </a:xfrm>
          <a:prstGeom prst="rect">
            <a:avLst/>
          </a:prstGeom>
          <a:noFill/>
        </p:spPr>
        <p:txBody>
          <a:bodyPr wrap="square" rtlCol="0">
            <a:spAutoFit/>
          </a:bodyPr>
          <a:lstStyle/>
          <a:p>
            <a:r>
              <a:rPr lang="pt-BR" sz="2600" dirty="0" smtClean="0"/>
              <a:t>Inserir as seguintes chaves em um árvore B* de ordem 2: </a:t>
            </a:r>
          </a:p>
          <a:p>
            <a:r>
              <a:rPr lang="pt-BR" sz="2600" dirty="0" smtClean="0"/>
              <a:t>20, 10, 40, 50, 30, 55, 3, 11, 4, 28, 36, 33, 52, 17, 25, 13, 45, 9, 43, 8 e 48.</a:t>
            </a:r>
            <a:endParaRPr lang="pt-BR" sz="2600" dirty="0"/>
          </a:p>
        </p:txBody>
      </p:sp>
      <p:grpSp>
        <p:nvGrpSpPr>
          <p:cNvPr id="6" name="Grupo 5"/>
          <p:cNvGrpSpPr/>
          <p:nvPr/>
        </p:nvGrpSpPr>
        <p:grpSpPr>
          <a:xfrm>
            <a:off x="142844" y="3919376"/>
            <a:ext cx="8858312" cy="1224136"/>
            <a:chOff x="332330" y="3550044"/>
            <a:chExt cx="8858312" cy="1224136"/>
          </a:xfrm>
        </p:grpSpPr>
        <p:sp>
          <p:nvSpPr>
            <p:cNvPr id="9" name="Retângulo de cantos arredondados 8"/>
            <p:cNvSpPr/>
            <p:nvPr/>
          </p:nvSpPr>
          <p:spPr>
            <a:xfrm>
              <a:off x="3716706" y="3550044"/>
              <a:ext cx="180020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10  20  30  45</a:t>
              </a:r>
              <a:endParaRPr lang="pt-BR" dirty="0">
                <a:solidFill>
                  <a:srgbClr val="FF0000"/>
                </a:solidFill>
              </a:endParaRPr>
            </a:p>
          </p:txBody>
        </p:sp>
        <p:sp>
          <p:nvSpPr>
            <p:cNvPr id="10" name="Retângulo de cantos arredondados 9"/>
            <p:cNvSpPr/>
            <p:nvPr/>
          </p:nvSpPr>
          <p:spPr>
            <a:xfrm>
              <a:off x="5547304" y="4414140"/>
              <a:ext cx="17145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33  36  40  43</a:t>
              </a:r>
              <a:endParaRPr lang="pt-BR" dirty="0">
                <a:solidFill>
                  <a:schemeClr val="tx1"/>
                </a:solidFill>
              </a:endParaRPr>
            </a:p>
          </p:txBody>
        </p:sp>
        <p:sp>
          <p:nvSpPr>
            <p:cNvPr id="11" name="Retângulo de cantos arredondados 10"/>
            <p:cNvSpPr/>
            <p:nvPr/>
          </p:nvSpPr>
          <p:spPr>
            <a:xfrm>
              <a:off x="3832792" y="4414140"/>
              <a:ext cx="143906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25  28</a:t>
              </a:r>
              <a:endParaRPr lang="pt-BR" dirty="0">
                <a:solidFill>
                  <a:schemeClr val="tx1"/>
                </a:solidFill>
              </a:endParaRPr>
            </a:p>
          </p:txBody>
        </p:sp>
        <p:sp>
          <p:nvSpPr>
            <p:cNvPr id="12" name="Retângulo de cantos arredondados 11"/>
            <p:cNvSpPr/>
            <p:nvPr/>
          </p:nvSpPr>
          <p:spPr>
            <a:xfrm>
              <a:off x="2060522" y="4414140"/>
              <a:ext cx="141508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11 13 17</a:t>
              </a:r>
              <a:endParaRPr lang="pt-BR" dirty="0">
                <a:solidFill>
                  <a:schemeClr val="tx1"/>
                </a:solidFill>
              </a:endParaRPr>
            </a:p>
          </p:txBody>
        </p:sp>
        <p:sp>
          <p:nvSpPr>
            <p:cNvPr id="13" name="Retângulo de cantos arredondados 12"/>
            <p:cNvSpPr/>
            <p:nvPr/>
          </p:nvSpPr>
          <p:spPr>
            <a:xfrm>
              <a:off x="332330" y="4414140"/>
              <a:ext cx="136815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  3  4  8  9</a:t>
              </a:r>
              <a:endParaRPr lang="pt-BR" dirty="0">
                <a:solidFill>
                  <a:schemeClr val="tx1"/>
                </a:solidFill>
              </a:endParaRPr>
            </a:p>
          </p:txBody>
        </p:sp>
        <p:sp>
          <p:nvSpPr>
            <p:cNvPr id="14" name="Retângulo de cantos arredondados 13"/>
            <p:cNvSpPr/>
            <p:nvPr/>
          </p:nvSpPr>
          <p:spPr>
            <a:xfrm>
              <a:off x="7390442" y="4414140"/>
              <a:ext cx="180020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48  50  52  55</a:t>
              </a:r>
              <a:endParaRPr lang="pt-BR" dirty="0">
                <a:solidFill>
                  <a:schemeClr val="tx1"/>
                </a:solidFill>
              </a:endParaRPr>
            </a:p>
          </p:txBody>
        </p:sp>
        <p:cxnSp>
          <p:nvCxnSpPr>
            <p:cNvPr id="15" name="Conector reto 14"/>
            <p:cNvCxnSpPr>
              <a:endCxn id="13" idx="0"/>
            </p:cNvCxnSpPr>
            <p:nvPr/>
          </p:nvCxnSpPr>
          <p:spPr>
            <a:xfrm flipH="1">
              <a:off x="1016406" y="3910084"/>
              <a:ext cx="270030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to 15"/>
            <p:cNvCxnSpPr>
              <a:stCxn id="12" idx="0"/>
            </p:cNvCxnSpPr>
            <p:nvPr/>
          </p:nvCxnSpPr>
          <p:spPr>
            <a:xfrm rot="5400000" flipH="1" flipV="1">
              <a:off x="3206380" y="3471766"/>
              <a:ext cx="504056" cy="1380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ector reto 16"/>
            <p:cNvCxnSpPr>
              <a:stCxn id="11" idx="0"/>
              <a:endCxn id="9" idx="2"/>
            </p:cNvCxnSpPr>
            <p:nvPr/>
          </p:nvCxnSpPr>
          <p:spPr>
            <a:xfrm rot="5400000" flipH="1" flipV="1">
              <a:off x="4332536" y="4129871"/>
              <a:ext cx="504056" cy="64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ctor reto 17"/>
            <p:cNvCxnSpPr>
              <a:stCxn id="10" idx="0"/>
            </p:cNvCxnSpPr>
            <p:nvPr/>
          </p:nvCxnSpPr>
          <p:spPr>
            <a:xfrm rot="16200000" flipV="1">
              <a:off x="5456678" y="3466258"/>
              <a:ext cx="504056" cy="1391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a:stCxn id="14" idx="0"/>
            </p:cNvCxnSpPr>
            <p:nvPr/>
          </p:nvCxnSpPr>
          <p:spPr>
            <a:xfrm rot="16200000" flipV="1">
              <a:off x="6634596" y="2758194"/>
              <a:ext cx="497216" cy="28146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latin typeface="Arial" pitchFamily="34" charset="0"/>
                <a:cs typeface="Arial" pitchFamily="34" charset="0"/>
              </a:rPr>
              <a:t>Exercício de Exclusão </a:t>
            </a:r>
            <a:endParaRPr lang="pt-BR" dirty="0">
              <a:latin typeface="Arial" pitchFamily="34" charset="0"/>
              <a:cs typeface="Arial" pitchFamily="34" charset="0"/>
            </a:endParaRPr>
          </a:p>
        </p:txBody>
      </p:sp>
      <p:sp>
        <p:nvSpPr>
          <p:cNvPr id="15" name="Espaço Reservado para Conteúdo 14"/>
          <p:cNvSpPr>
            <a:spLocks noGrp="1"/>
          </p:cNvSpPr>
          <p:nvPr>
            <p:ph sz="quarter" idx="1"/>
          </p:nvPr>
        </p:nvSpPr>
        <p:spPr/>
        <p:txBody>
          <a:bodyPr/>
          <a:lstStyle/>
          <a:p>
            <a:r>
              <a:rPr lang="pt-BR" dirty="0" smtClean="0"/>
              <a:t>Remover as chaves 50, 33, 45, 3, 11, 28, 10, 55, 48, 36, 25, 40.</a:t>
            </a:r>
            <a:endParaRPr lang="pt-BR" dirty="0"/>
          </a:p>
        </p:txBody>
      </p:sp>
      <p:grpSp>
        <p:nvGrpSpPr>
          <p:cNvPr id="29" name="Grupo 28"/>
          <p:cNvGrpSpPr/>
          <p:nvPr/>
        </p:nvGrpSpPr>
        <p:grpSpPr>
          <a:xfrm>
            <a:off x="142844" y="2500306"/>
            <a:ext cx="8858312" cy="1224136"/>
            <a:chOff x="332330" y="3550044"/>
            <a:chExt cx="8858312" cy="1224136"/>
          </a:xfrm>
        </p:grpSpPr>
        <p:sp>
          <p:nvSpPr>
            <p:cNvPr id="30" name="Retângulo de cantos arredondados 29"/>
            <p:cNvSpPr/>
            <p:nvPr/>
          </p:nvSpPr>
          <p:spPr>
            <a:xfrm>
              <a:off x="3716706" y="3550044"/>
              <a:ext cx="180020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10  20  </a:t>
              </a:r>
              <a:r>
                <a:rPr lang="pt-BR" dirty="0" smtClean="0">
                  <a:solidFill>
                    <a:schemeClr val="tx1"/>
                  </a:solidFill>
                </a:rPr>
                <a:t>33  </a:t>
              </a:r>
              <a:r>
                <a:rPr lang="pt-BR" dirty="0" smtClean="0">
                  <a:solidFill>
                    <a:schemeClr val="tx1"/>
                  </a:solidFill>
                </a:rPr>
                <a:t>45</a:t>
              </a:r>
              <a:endParaRPr lang="pt-BR" dirty="0">
                <a:solidFill>
                  <a:srgbClr val="FF0000"/>
                </a:solidFill>
              </a:endParaRPr>
            </a:p>
          </p:txBody>
        </p:sp>
        <p:sp>
          <p:nvSpPr>
            <p:cNvPr id="31" name="Retângulo de cantos arredondados 30"/>
            <p:cNvSpPr/>
            <p:nvPr/>
          </p:nvSpPr>
          <p:spPr>
            <a:xfrm>
              <a:off x="5547304" y="4414140"/>
              <a:ext cx="17145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mtClean="0">
                  <a:solidFill>
                    <a:schemeClr val="tx1"/>
                  </a:solidFill>
                </a:rPr>
                <a:t>36  </a:t>
              </a:r>
              <a:r>
                <a:rPr lang="pt-BR" dirty="0" smtClean="0">
                  <a:solidFill>
                    <a:schemeClr val="tx1"/>
                  </a:solidFill>
                </a:rPr>
                <a:t>40  43</a:t>
              </a:r>
              <a:endParaRPr lang="pt-BR" dirty="0">
                <a:solidFill>
                  <a:schemeClr val="tx1"/>
                </a:solidFill>
              </a:endParaRPr>
            </a:p>
          </p:txBody>
        </p:sp>
        <p:sp>
          <p:nvSpPr>
            <p:cNvPr id="32" name="Retângulo de cantos arredondados 31"/>
            <p:cNvSpPr/>
            <p:nvPr/>
          </p:nvSpPr>
          <p:spPr>
            <a:xfrm>
              <a:off x="3832792" y="4414140"/>
              <a:ext cx="143906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25  </a:t>
              </a:r>
              <a:r>
                <a:rPr lang="pt-BR" dirty="0" smtClean="0">
                  <a:solidFill>
                    <a:schemeClr val="tx1"/>
                  </a:solidFill>
                </a:rPr>
                <a:t>28  30</a:t>
              </a:r>
              <a:endParaRPr lang="pt-BR" dirty="0">
                <a:solidFill>
                  <a:schemeClr val="tx1"/>
                </a:solidFill>
              </a:endParaRPr>
            </a:p>
          </p:txBody>
        </p:sp>
        <p:sp>
          <p:nvSpPr>
            <p:cNvPr id="33" name="Retângulo de cantos arredondados 32"/>
            <p:cNvSpPr/>
            <p:nvPr/>
          </p:nvSpPr>
          <p:spPr>
            <a:xfrm>
              <a:off x="2060522" y="4414140"/>
              <a:ext cx="141508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11 13 17</a:t>
              </a:r>
              <a:endParaRPr lang="pt-BR" dirty="0">
                <a:solidFill>
                  <a:schemeClr val="tx1"/>
                </a:solidFill>
              </a:endParaRPr>
            </a:p>
          </p:txBody>
        </p:sp>
        <p:sp>
          <p:nvSpPr>
            <p:cNvPr id="34" name="Retângulo de cantos arredondados 33"/>
            <p:cNvSpPr/>
            <p:nvPr/>
          </p:nvSpPr>
          <p:spPr>
            <a:xfrm>
              <a:off x="332330" y="4414140"/>
              <a:ext cx="136815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  3  4  8  9</a:t>
              </a:r>
              <a:endParaRPr lang="pt-BR" dirty="0">
                <a:solidFill>
                  <a:schemeClr val="tx1"/>
                </a:solidFill>
              </a:endParaRPr>
            </a:p>
          </p:txBody>
        </p:sp>
        <p:sp>
          <p:nvSpPr>
            <p:cNvPr id="35" name="Retângulo de cantos arredondados 34"/>
            <p:cNvSpPr/>
            <p:nvPr/>
          </p:nvSpPr>
          <p:spPr>
            <a:xfrm>
              <a:off x="7390442" y="4414140"/>
              <a:ext cx="180020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48  50  52  55</a:t>
              </a:r>
              <a:endParaRPr lang="pt-BR" dirty="0">
                <a:solidFill>
                  <a:schemeClr val="tx1"/>
                </a:solidFill>
              </a:endParaRPr>
            </a:p>
          </p:txBody>
        </p:sp>
        <p:cxnSp>
          <p:nvCxnSpPr>
            <p:cNvPr id="36" name="Conector reto 35"/>
            <p:cNvCxnSpPr>
              <a:endCxn id="34" idx="0"/>
            </p:cNvCxnSpPr>
            <p:nvPr/>
          </p:nvCxnSpPr>
          <p:spPr>
            <a:xfrm flipH="1">
              <a:off x="1016406" y="3910084"/>
              <a:ext cx="270030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ector reto 36"/>
            <p:cNvCxnSpPr>
              <a:stCxn id="33" idx="0"/>
            </p:cNvCxnSpPr>
            <p:nvPr/>
          </p:nvCxnSpPr>
          <p:spPr>
            <a:xfrm rot="5400000" flipH="1" flipV="1">
              <a:off x="3206380" y="3471766"/>
              <a:ext cx="504056" cy="1380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ector reto 37"/>
            <p:cNvCxnSpPr>
              <a:stCxn id="32" idx="0"/>
              <a:endCxn id="30" idx="2"/>
            </p:cNvCxnSpPr>
            <p:nvPr/>
          </p:nvCxnSpPr>
          <p:spPr>
            <a:xfrm rot="5400000" flipH="1" flipV="1">
              <a:off x="4332536" y="4129871"/>
              <a:ext cx="504056" cy="64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ector reto 38"/>
            <p:cNvCxnSpPr>
              <a:stCxn id="31" idx="0"/>
            </p:cNvCxnSpPr>
            <p:nvPr/>
          </p:nvCxnSpPr>
          <p:spPr>
            <a:xfrm rot="16200000" flipV="1">
              <a:off x="5456678" y="3466258"/>
              <a:ext cx="504056" cy="1391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a:stCxn id="35" idx="0"/>
            </p:cNvCxnSpPr>
            <p:nvPr/>
          </p:nvCxnSpPr>
          <p:spPr>
            <a:xfrm rot="16200000" flipV="1">
              <a:off x="6634596" y="2758194"/>
              <a:ext cx="497216" cy="28146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ítulo 1"/>
          <p:cNvSpPr>
            <a:spLocks noGrp="1"/>
          </p:cNvSpPr>
          <p:nvPr>
            <p:ph type="title"/>
          </p:nvPr>
        </p:nvSpPr>
        <p:spPr>
          <a:xfrm>
            <a:off x="457200" y="274638"/>
            <a:ext cx="8229600" cy="1143000"/>
          </a:xfrm>
        </p:spPr>
        <p:txBody>
          <a:bodyPr/>
          <a:lstStyle/>
          <a:p>
            <a:r>
              <a:rPr lang="pt-BR" dirty="0" smtClean="0"/>
              <a:t>Referências Utilizadas</a:t>
            </a:r>
            <a:endParaRPr lang="pt-BR" dirty="0"/>
          </a:p>
        </p:txBody>
      </p:sp>
      <p:sp>
        <p:nvSpPr>
          <p:cNvPr id="63" name="Espaço Reservado para Conteúdo 2"/>
          <p:cNvSpPr>
            <a:spLocks noGrp="1"/>
          </p:cNvSpPr>
          <p:nvPr>
            <p:ph idx="1"/>
          </p:nvPr>
        </p:nvSpPr>
        <p:spPr>
          <a:xfrm>
            <a:off x="457200" y="1600200"/>
            <a:ext cx="8219256" cy="4525963"/>
          </a:xfrm>
        </p:spPr>
        <p:txBody>
          <a:bodyPr>
            <a:normAutofit/>
          </a:bodyPr>
          <a:lstStyle/>
          <a:p>
            <a:endParaRPr lang="pt-BR" sz="2800" dirty="0" smtClean="0">
              <a:latin typeface="Arial" pitchFamily="34" charset="0"/>
              <a:cs typeface="Arial" pitchFamily="34" charset="0"/>
            </a:endParaRPr>
          </a:p>
          <a:p>
            <a:r>
              <a:rPr lang="pt-BR" sz="2600" dirty="0" smtClean="0">
                <a:latin typeface="Arial" pitchFamily="34" charset="0"/>
                <a:cs typeface="Arial" pitchFamily="34" charset="0"/>
              </a:rPr>
              <a:t>Livro</a:t>
            </a:r>
            <a:r>
              <a:rPr lang="pt-BR" sz="2400" dirty="0" smtClean="0">
                <a:latin typeface="Arial" pitchFamily="34" charset="0"/>
                <a:cs typeface="Arial" pitchFamily="34" charset="0"/>
              </a:rPr>
              <a:t>:</a:t>
            </a:r>
          </a:p>
          <a:p>
            <a:pPr>
              <a:buNone/>
            </a:pPr>
            <a:r>
              <a:rPr lang="pt-BR" sz="2400" dirty="0" smtClean="0">
                <a:latin typeface="Arial" pitchFamily="34" charset="0"/>
                <a:cs typeface="Arial" pitchFamily="34" charset="0"/>
              </a:rPr>
              <a:t>	</a:t>
            </a:r>
          </a:p>
          <a:p>
            <a:pPr>
              <a:buNone/>
            </a:pPr>
            <a:r>
              <a:rPr lang="en-US" sz="2400" dirty="0" smtClean="0">
                <a:latin typeface="Arial" pitchFamily="34" charset="0"/>
                <a:cs typeface="Arial" pitchFamily="34" charset="0"/>
              </a:rPr>
              <a:t>ZIVIANI, </a:t>
            </a:r>
            <a:r>
              <a:rPr lang="en-US" sz="2400" dirty="0" err="1" smtClean="0">
                <a:latin typeface="Arial" pitchFamily="34" charset="0"/>
                <a:cs typeface="Arial" pitchFamily="34" charset="0"/>
              </a:rPr>
              <a:t>Nivio</a:t>
            </a:r>
            <a:r>
              <a:rPr lang="en-US" sz="2400" dirty="0" smtClean="0">
                <a:latin typeface="Arial" pitchFamily="34" charset="0"/>
                <a:cs typeface="Arial" pitchFamily="34" charset="0"/>
              </a:rPr>
              <a:t>, </a:t>
            </a:r>
            <a:r>
              <a:rPr lang="en-US" sz="2400" b="1" dirty="0" err="1" smtClean="0">
                <a:latin typeface="Arial" pitchFamily="34" charset="0"/>
                <a:cs typeface="Arial" pitchFamily="34" charset="0"/>
              </a:rPr>
              <a:t>Projeto</a:t>
            </a:r>
            <a:r>
              <a:rPr lang="en-US" sz="2400" b="1" dirty="0" smtClean="0">
                <a:latin typeface="Arial" pitchFamily="34" charset="0"/>
                <a:cs typeface="Arial" pitchFamily="34" charset="0"/>
              </a:rPr>
              <a:t> de </a:t>
            </a:r>
            <a:r>
              <a:rPr lang="en-US" sz="2400" b="1" dirty="0" err="1" smtClean="0">
                <a:latin typeface="Arial" pitchFamily="34" charset="0"/>
                <a:cs typeface="Arial" pitchFamily="34" charset="0"/>
              </a:rPr>
              <a:t>algoritmos</a:t>
            </a:r>
            <a:r>
              <a:rPr lang="en-US" sz="2400" b="1" dirty="0" smtClean="0">
                <a:latin typeface="Arial" pitchFamily="34" charset="0"/>
                <a:cs typeface="Arial" pitchFamily="34" charset="0"/>
              </a:rPr>
              <a:t> com </a:t>
            </a:r>
            <a:r>
              <a:rPr lang="en-US" sz="2400" b="1" dirty="0" err="1" smtClean="0">
                <a:latin typeface="Arial" pitchFamily="34" charset="0"/>
                <a:cs typeface="Arial" pitchFamily="34" charset="0"/>
              </a:rPr>
              <a:t>implementação</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em</a:t>
            </a:r>
            <a:r>
              <a:rPr lang="en-US" sz="2400" b="1" dirty="0" smtClean="0">
                <a:latin typeface="Arial" pitchFamily="34" charset="0"/>
                <a:cs typeface="Arial" pitchFamily="34" charset="0"/>
              </a:rPr>
              <a:t> Pascal e C</a:t>
            </a:r>
            <a:r>
              <a:rPr lang="en-US" sz="2400" dirty="0" smtClean="0">
                <a:latin typeface="Arial" pitchFamily="34" charset="0"/>
                <a:cs typeface="Arial" pitchFamily="34" charset="0"/>
              </a:rPr>
              <a:t>, 3a. </a:t>
            </a:r>
            <a:r>
              <a:rPr lang="en-US" sz="2400" dirty="0" err="1" smtClean="0">
                <a:latin typeface="Arial" pitchFamily="34" charset="0"/>
                <a:cs typeface="Arial" pitchFamily="34" charset="0"/>
              </a:rPr>
              <a:t>edição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Editora</a:t>
            </a:r>
            <a:r>
              <a:rPr lang="en-US" sz="2400" dirty="0" smtClean="0">
                <a:latin typeface="Arial" pitchFamily="34" charset="0"/>
                <a:cs typeface="Arial" pitchFamily="34" charset="0"/>
              </a:rPr>
              <a:t> Thomson, 2011</a:t>
            </a:r>
            <a:endParaRPr lang="pt-BR" sz="2400" dirty="0" smtClean="0">
              <a:latin typeface="Arial" pitchFamily="34" charset="0"/>
              <a:cs typeface="Arial" pitchFamily="34" charset="0"/>
            </a:endParaRPr>
          </a:p>
          <a:p>
            <a:endParaRPr lang="pt-BR" sz="2800" dirty="0" smtClean="0">
              <a:latin typeface="Arial" pitchFamily="34" charset="0"/>
              <a:cs typeface="Arial" pitchFamily="34" charset="0"/>
            </a:endParaRPr>
          </a:p>
          <a:p>
            <a:r>
              <a:rPr lang="pt-BR" sz="2600" dirty="0" smtClean="0">
                <a:latin typeface="Arial" pitchFamily="34" charset="0"/>
                <a:cs typeface="Arial" pitchFamily="34" charset="0"/>
              </a:rPr>
              <a:t>Notas de aula da disciplina, disponível no </a:t>
            </a:r>
            <a:r>
              <a:rPr lang="pt-BR" sz="2600" dirty="0" err="1" smtClean="0">
                <a:latin typeface="Arial" pitchFamily="34" charset="0"/>
                <a:cs typeface="Arial" pitchFamily="34" charset="0"/>
              </a:rPr>
              <a:t>Moodle</a:t>
            </a:r>
            <a:r>
              <a:rPr lang="pt-BR" sz="2600" dirty="0" smtClean="0">
                <a:latin typeface="Arial" pitchFamily="34" charset="0"/>
                <a:cs typeface="Arial" pitchFamily="34" charset="0"/>
              </a:rPr>
              <a:t>.</a:t>
            </a:r>
            <a:endParaRPr lang="pt-BR" sz="2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latin typeface="Arial" pitchFamily="34" charset="0"/>
                <a:cs typeface="Arial" pitchFamily="34" charset="0"/>
              </a:rPr>
              <a:t>Introdução</a:t>
            </a:r>
            <a:endParaRPr lang="pt-BR" dirty="0">
              <a:latin typeface="Arial" pitchFamily="34" charset="0"/>
              <a:cs typeface="Arial" pitchFamily="34" charset="0"/>
            </a:endParaRPr>
          </a:p>
        </p:txBody>
      </p:sp>
      <p:sp>
        <p:nvSpPr>
          <p:cNvPr id="3" name="Espaço Reservado para Conteúdo 2"/>
          <p:cNvSpPr>
            <a:spLocks noGrp="1"/>
          </p:cNvSpPr>
          <p:nvPr>
            <p:ph sz="quarter" idx="1"/>
          </p:nvPr>
        </p:nvSpPr>
        <p:spPr>
          <a:xfrm>
            <a:off x="457200" y="1600200"/>
            <a:ext cx="8229600" cy="5257800"/>
          </a:xfrm>
        </p:spPr>
        <p:txBody>
          <a:bodyPr>
            <a:normAutofit/>
          </a:bodyPr>
          <a:lstStyle/>
          <a:p>
            <a:pPr algn="just">
              <a:lnSpc>
                <a:spcPct val="90000"/>
              </a:lnSpc>
            </a:pPr>
            <a:endParaRPr lang="pt-BR" sz="900" dirty="0" smtClean="0">
              <a:latin typeface="Arial" pitchFamily="34" charset="0"/>
              <a:cs typeface="Arial" pitchFamily="34" charset="0"/>
            </a:endParaRPr>
          </a:p>
          <a:p>
            <a:endParaRPr lang="pt-BR" sz="2400" dirty="0" smtClean="0"/>
          </a:p>
          <a:p>
            <a:r>
              <a:rPr lang="pt-BR" sz="2400" dirty="0" smtClean="0"/>
              <a:t>A árvore B* melhora o percentual de ocupação de espaço de armazenamento das árvore B.</a:t>
            </a:r>
          </a:p>
          <a:p>
            <a:endParaRPr lang="pt-BR" sz="2400" dirty="0" smtClean="0"/>
          </a:p>
          <a:p>
            <a:r>
              <a:rPr lang="pt-BR" sz="2400" dirty="0" smtClean="0"/>
              <a:t>Isso, porque nas árvore B* as páginas, exceto a raiz, devem permanecer       preenchidas.</a:t>
            </a:r>
          </a:p>
          <a:p>
            <a:pPr>
              <a:buNone/>
            </a:pPr>
            <a:r>
              <a:rPr lang="pt-BR" sz="2400" dirty="0" smtClean="0"/>
              <a:t>                                    </a:t>
            </a:r>
          </a:p>
          <a:p>
            <a:endParaRPr lang="pt-BR" sz="1050" dirty="0" smtClean="0"/>
          </a:p>
        </p:txBody>
      </p:sp>
      <p:sp>
        <p:nvSpPr>
          <p:cNvPr id="4" name="CaixaDeTexto 3"/>
          <p:cNvSpPr txBox="1"/>
          <p:nvPr/>
        </p:nvSpPr>
        <p:spPr>
          <a:xfrm>
            <a:off x="3635896" y="3894147"/>
            <a:ext cx="360040" cy="830997"/>
          </a:xfrm>
          <a:prstGeom prst="rect">
            <a:avLst/>
          </a:prstGeom>
          <a:noFill/>
        </p:spPr>
        <p:txBody>
          <a:bodyPr wrap="square" rtlCol="0">
            <a:spAutoFit/>
          </a:bodyPr>
          <a:lstStyle/>
          <a:p>
            <a:r>
              <a:rPr lang="pt-BR" sz="2400" u="sng" dirty="0" smtClean="0"/>
              <a:t>2</a:t>
            </a:r>
            <a:r>
              <a:rPr lang="pt-BR" sz="2400" dirty="0" smtClean="0"/>
              <a:t>3</a:t>
            </a:r>
            <a:endParaRPr lang="pt-BR"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latin typeface="Arial" pitchFamily="34" charset="0"/>
                <a:cs typeface="Arial" pitchFamily="34" charset="0"/>
              </a:rPr>
              <a:t>Árvores B* - Características</a:t>
            </a:r>
            <a:endParaRPr lang="pt-BR" dirty="0">
              <a:latin typeface="Arial" pitchFamily="34" charset="0"/>
              <a:cs typeface="Arial" pitchFamily="34" charset="0"/>
            </a:endParaRPr>
          </a:p>
        </p:txBody>
      </p:sp>
      <p:sp>
        <p:nvSpPr>
          <p:cNvPr id="3" name="Espaço Reservado para Conteúdo 2"/>
          <p:cNvSpPr>
            <a:spLocks noGrp="1"/>
          </p:cNvSpPr>
          <p:nvPr>
            <p:ph sz="quarter" idx="1"/>
          </p:nvPr>
        </p:nvSpPr>
        <p:spPr>
          <a:xfrm>
            <a:off x="457200" y="1600200"/>
            <a:ext cx="8229600" cy="5257800"/>
          </a:xfrm>
        </p:spPr>
        <p:txBody>
          <a:bodyPr>
            <a:normAutofit/>
          </a:bodyPr>
          <a:lstStyle/>
          <a:p>
            <a:endParaRPr lang="pt-BR" sz="1050" dirty="0" smtClean="0"/>
          </a:p>
          <a:p>
            <a:r>
              <a:rPr lang="pt-BR" sz="2400" dirty="0" smtClean="0"/>
              <a:t>A frequência de divisões nas páginas da árvore B* é diminuída, porque quando uma página folha está totalmente preenchida, tenta-se inserir o item de dados em uma página vizinha.</a:t>
            </a:r>
          </a:p>
          <a:p>
            <a:pPr lvl="1"/>
            <a:endParaRPr lang="pt-BR" sz="800" dirty="0" smtClean="0"/>
          </a:p>
          <a:p>
            <a:pPr lvl="1"/>
            <a:r>
              <a:rPr lang="pt-BR" sz="2200" dirty="0" smtClean="0"/>
              <a:t>Se a página vizinha também estiver totalmente preenchida, então as duas páginas folha se tornam três páginas folhas.</a:t>
            </a:r>
          </a:p>
          <a:p>
            <a:pPr lvl="2"/>
            <a:r>
              <a:rPr lang="pt-BR" sz="2000" dirty="0" smtClean="0">
                <a:latin typeface="Arial" pitchFamily="34" charset="0"/>
                <a:cs typeface="Arial" pitchFamily="34" charset="0"/>
              </a:rPr>
              <a:t>Os registros das duas páginas são distribuídos homogeneamente em três páginas.</a:t>
            </a:r>
          </a:p>
          <a:p>
            <a:pPr lvl="2"/>
            <a:r>
              <a:rPr lang="pt-BR" sz="2000" dirty="0" smtClean="0">
                <a:latin typeface="Arial" pitchFamily="34" charset="0"/>
                <a:cs typeface="Arial" pitchFamily="34" charset="0"/>
              </a:rPr>
              <a:t>Dois registros adequados passam a compor a página pai dessas páginas.</a:t>
            </a:r>
          </a:p>
          <a:p>
            <a:pPr lvl="2"/>
            <a:endParaRPr lang="pt-BR" sz="2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latin typeface="Arial" pitchFamily="34" charset="0"/>
                <a:cs typeface="Arial" pitchFamily="34" charset="0"/>
              </a:rPr>
              <a:t>Exemplo 1 - Árvores B*</a:t>
            </a:r>
            <a:endParaRPr lang="pt-BR" dirty="0">
              <a:latin typeface="Arial" pitchFamily="34" charset="0"/>
              <a:cs typeface="Arial" pitchFamily="34" charset="0"/>
            </a:endParaRPr>
          </a:p>
        </p:txBody>
      </p:sp>
      <p:sp>
        <p:nvSpPr>
          <p:cNvPr id="12" name="Retângulo de cantos arredondados 11"/>
          <p:cNvSpPr/>
          <p:nvPr/>
        </p:nvSpPr>
        <p:spPr>
          <a:xfrm>
            <a:off x="3923928" y="2276872"/>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25</a:t>
            </a:r>
            <a:endParaRPr lang="pt-BR" dirty="0">
              <a:solidFill>
                <a:schemeClr val="tx1"/>
              </a:solidFill>
            </a:endParaRPr>
          </a:p>
        </p:txBody>
      </p:sp>
      <p:sp>
        <p:nvSpPr>
          <p:cNvPr id="13" name="Retângulo de cantos arredondados 12"/>
          <p:cNvSpPr/>
          <p:nvPr/>
        </p:nvSpPr>
        <p:spPr>
          <a:xfrm>
            <a:off x="1475656" y="314096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10  20  21  </a:t>
            </a:r>
            <a:endParaRPr lang="pt-BR" dirty="0">
              <a:solidFill>
                <a:schemeClr val="tx1"/>
              </a:solidFill>
            </a:endParaRPr>
          </a:p>
        </p:txBody>
      </p:sp>
      <p:cxnSp>
        <p:nvCxnSpPr>
          <p:cNvPr id="15" name="Conector reto 14"/>
          <p:cNvCxnSpPr>
            <a:stCxn id="13" idx="0"/>
          </p:cNvCxnSpPr>
          <p:nvPr/>
        </p:nvCxnSpPr>
        <p:spPr>
          <a:xfrm flipV="1">
            <a:off x="2303748" y="2636912"/>
            <a:ext cx="162018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to 15"/>
          <p:cNvCxnSpPr/>
          <p:nvPr/>
        </p:nvCxnSpPr>
        <p:spPr>
          <a:xfrm flipH="1" flipV="1">
            <a:off x="4788024" y="2636912"/>
            <a:ext cx="1368152"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aixaDeTexto 21"/>
          <p:cNvSpPr txBox="1"/>
          <p:nvPr/>
        </p:nvSpPr>
        <p:spPr>
          <a:xfrm>
            <a:off x="1187624" y="1772816"/>
            <a:ext cx="7056784" cy="461665"/>
          </a:xfrm>
          <a:prstGeom prst="rect">
            <a:avLst/>
          </a:prstGeom>
          <a:noFill/>
        </p:spPr>
        <p:txBody>
          <a:bodyPr wrap="square" rtlCol="0">
            <a:spAutoFit/>
          </a:bodyPr>
          <a:lstStyle/>
          <a:p>
            <a:r>
              <a:rPr lang="pt-BR" sz="2400" dirty="0" smtClean="0"/>
              <a:t>Insira a chave 50 na árvore B* abaixo.</a:t>
            </a:r>
            <a:endParaRPr lang="pt-BR" sz="2400" dirty="0"/>
          </a:p>
        </p:txBody>
      </p:sp>
      <p:sp>
        <p:nvSpPr>
          <p:cNvPr id="25" name="Retângulo de cantos arredondados 24"/>
          <p:cNvSpPr/>
          <p:nvPr/>
        </p:nvSpPr>
        <p:spPr>
          <a:xfrm>
            <a:off x="5292080" y="314096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28  30  40 </a:t>
            </a:r>
            <a:endParaRPr lang="pt-BR" dirty="0">
              <a:solidFill>
                <a:schemeClr val="tx1"/>
              </a:solidFill>
            </a:endParaRPr>
          </a:p>
        </p:txBody>
      </p:sp>
      <p:sp>
        <p:nvSpPr>
          <p:cNvPr id="27" name="CaixaDeTexto 26"/>
          <p:cNvSpPr txBox="1"/>
          <p:nvPr/>
        </p:nvSpPr>
        <p:spPr>
          <a:xfrm>
            <a:off x="1403648" y="4869160"/>
            <a:ext cx="6696744" cy="430887"/>
          </a:xfrm>
          <a:prstGeom prst="rect">
            <a:avLst/>
          </a:prstGeom>
          <a:noFill/>
        </p:spPr>
        <p:txBody>
          <a:bodyPr wrap="square" rtlCol="0">
            <a:spAutoFit/>
          </a:bodyPr>
          <a:lstStyle/>
          <a:p>
            <a:r>
              <a:rPr lang="pt-BR" sz="2200" dirty="0" smtClean="0"/>
              <a:t>Página folha tem espaço para armazenar a chave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latin typeface="Arial" pitchFamily="34" charset="0"/>
                <a:cs typeface="Arial" pitchFamily="34" charset="0"/>
              </a:rPr>
              <a:t>Exemplo 1 - Árvores B*</a:t>
            </a:r>
            <a:endParaRPr lang="pt-BR" dirty="0">
              <a:latin typeface="Arial" pitchFamily="34" charset="0"/>
              <a:cs typeface="Arial" pitchFamily="34" charset="0"/>
            </a:endParaRPr>
          </a:p>
        </p:txBody>
      </p:sp>
      <p:sp>
        <p:nvSpPr>
          <p:cNvPr id="12" name="Retângulo de cantos arredondados 11"/>
          <p:cNvSpPr/>
          <p:nvPr/>
        </p:nvSpPr>
        <p:spPr>
          <a:xfrm>
            <a:off x="3923928" y="5013176"/>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25</a:t>
            </a:r>
            <a:endParaRPr lang="pt-BR" dirty="0">
              <a:solidFill>
                <a:schemeClr val="tx1"/>
              </a:solidFill>
            </a:endParaRPr>
          </a:p>
        </p:txBody>
      </p:sp>
      <p:sp>
        <p:nvSpPr>
          <p:cNvPr id="13" name="Retângulo de cantos arredondados 12"/>
          <p:cNvSpPr/>
          <p:nvPr/>
        </p:nvSpPr>
        <p:spPr>
          <a:xfrm>
            <a:off x="1475656" y="5877272"/>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10  20  21  </a:t>
            </a:r>
            <a:endParaRPr lang="pt-BR" dirty="0">
              <a:solidFill>
                <a:schemeClr val="tx1"/>
              </a:solidFill>
            </a:endParaRPr>
          </a:p>
        </p:txBody>
      </p:sp>
      <p:cxnSp>
        <p:nvCxnSpPr>
          <p:cNvPr id="15" name="Conector reto 14"/>
          <p:cNvCxnSpPr>
            <a:stCxn id="13" idx="0"/>
          </p:cNvCxnSpPr>
          <p:nvPr/>
        </p:nvCxnSpPr>
        <p:spPr>
          <a:xfrm flipV="1">
            <a:off x="2303748" y="5373216"/>
            <a:ext cx="162018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to 15"/>
          <p:cNvCxnSpPr/>
          <p:nvPr/>
        </p:nvCxnSpPr>
        <p:spPr>
          <a:xfrm flipH="1" flipV="1">
            <a:off x="4788024" y="5373216"/>
            <a:ext cx="1368152"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aixaDeTexto 21"/>
          <p:cNvSpPr txBox="1"/>
          <p:nvPr/>
        </p:nvSpPr>
        <p:spPr>
          <a:xfrm>
            <a:off x="1187624" y="1772816"/>
            <a:ext cx="7056784" cy="461665"/>
          </a:xfrm>
          <a:prstGeom prst="rect">
            <a:avLst/>
          </a:prstGeom>
          <a:noFill/>
        </p:spPr>
        <p:txBody>
          <a:bodyPr wrap="square" rtlCol="0">
            <a:spAutoFit/>
          </a:bodyPr>
          <a:lstStyle/>
          <a:p>
            <a:r>
              <a:rPr lang="pt-BR" sz="2400" dirty="0" smtClean="0"/>
              <a:t>Insira a chave 50 na árvore B* abaixo.</a:t>
            </a:r>
            <a:endParaRPr lang="pt-BR" sz="2400" dirty="0"/>
          </a:p>
        </p:txBody>
      </p:sp>
      <p:sp>
        <p:nvSpPr>
          <p:cNvPr id="25" name="Retângulo de cantos arredondados 24"/>
          <p:cNvSpPr/>
          <p:nvPr/>
        </p:nvSpPr>
        <p:spPr>
          <a:xfrm>
            <a:off x="5292080" y="5877272"/>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28  30  40  </a:t>
            </a:r>
            <a:r>
              <a:rPr lang="pt-BR" dirty="0" smtClean="0">
                <a:solidFill>
                  <a:srgbClr val="FF0000"/>
                </a:solidFill>
              </a:rPr>
              <a:t>50</a:t>
            </a:r>
            <a:r>
              <a:rPr lang="pt-BR" dirty="0" smtClean="0">
                <a:solidFill>
                  <a:schemeClr val="tx1"/>
                </a:solidFill>
              </a:rPr>
              <a:t> </a:t>
            </a:r>
            <a:endParaRPr lang="pt-BR" dirty="0">
              <a:solidFill>
                <a:schemeClr val="tx1"/>
              </a:solidFill>
            </a:endParaRPr>
          </a:p>
        </p:txBody>
      </p:sp>
      <p:sp>
        <p:nvSpPr>
          <p:cNvPr id="10" name="Retângulo de cantos arredondados 9"/>
          <p:cNvSpPr/>
          <p:nvPr/>
        </p:nvSpPr>
        <p:spPr>
          <a:xfrm>
            <a:off x="3923928" y="2276872"/>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25</a:t>
            </a:r>
            <a:endParaRPr lang="pt-BR" dirty="0">
              <a:solidFill>
                <a:schemeClr val="tx1"/>
              </a:solidFill>
            </a:endParaRPr>
          </a:p>
        </p:txBody>
      </p:sp>
      <p:sp>
        <p:nvSpPr>
          <p:cNvPr id="11" name="Retângulo de cantos arredondados 10"/>
          <p:cNvSpPr/>
          <p:nvPr/>
        </p:nvSpPr>
        <p:spPr>
          <a:xfrm>
            <a:off x="1475656" y="314096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10  20  21  </a:t>
            </a:r>
            <a:endParaRPr lang="pt-BR" dirty="0">
              <a:solidFill>
                <a:schemeClr val="tx1"/>
              </a:solidFill>
            </a:endParaRPr>
          </a:p>
        </p:txBody>
      </p:sp>
      <p:cxnSp>
        <p:nvCxnSpPr>
          <p:cNvPr id="14" name="Conector reto 13"/>
          <p:cNvCxnSpPr>
            <a:stCxn id="11" idx="0"/>
          </p:cNvCxnSpPr>
          <p:nvPr/>
        </p:nvCxnSpPr>
        <p:spPr>
          <a:xfrm flipV="1">
            <a:off x="2303748" y="2636912"/>
            <a:ext cx="162018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a:xfrm flipH="1" flipV="1">
            <a:off x="4788024" y="2636912"/>
            <a:ext cx="1368152"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tângulo de cantos arredondados 17"/>
          <p:cNvSpPr/>
          <p:nvPr/>
        </p:nvSpPr>
        <p:spPr>
          <a:xfrm>
            <a:off x="5292080" y="314096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28  30  40 </a:t>
            </a:r>
            <a:endParaRPr lang="pt-BR" dirty="0">
              <a:solidFill>
                <a:schemeClr val="tx1"/>
              </a:solidFill>
            </a:endParaRPr>
          </a:p>
        </p:txBody>
      </p:sp>
      <p:sp>
        <p:nvSpPr>
          <p:cNvPr id="19" name="Seta para baixo 18"/>
          <p:cNvSpPr/>
          <p:nvPr/>
        </p:nvSpPr>
        <p:spPr>
          <a:xfrm>
            <a:off x="4067944" y="3645024"/>
            <a:ext cx="576064" cy="86409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latin typeface="Arial" pitchFamily="34" charset="0"/>
                <a:cs typeface="Arial" pitchFamily="34" charset="0"/>
              </a:rPr>
              <a:t>Exemplo 2 - Árvores B*</a:t>
            </a:r>
            <a:endParaRPr lang="pt-BR" dirty="0">
              <a:latin typeface="Arial" pitchFamily="34" charset="0"/>
              <a:cs typeface="Arial" pitchFamily="34" charset="0"/>
            </a:endParaRPr>
          </a:p>
        </p:txBody>
      </p:sp>
      <p:sp>
        <p:nvSpPr>
          <p:cNvPr id="12" name="Retângulo de cantos arredondados 11"/>
          <p:cNvSpPr/>
          <p:nvPr/>
        </p:nvSpPr>
        <p:spPr>
          <a:xfrm>
            <a:off x="3923928" y="2276872"/>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25</a:t>
            </a:r>
            <a:endParaRPr lang="pt-BR" dirty="0">
              <a:solidFill>
                <a:schemeClr val="tx1"/>
              </a:solidFill>
            </a:endParaRPr>
          </a:p>
        </p:txBody>
      </p:sp>
      <p:sp>
        <p:nvSpPr>
          <p:cNvPr id="13" name="Retângulo de cantos arredondados 12"/>
          <p:cNvSpPr/>
          <p:nvPr/>
        </p:nvSpPr>
        <p:spPr>
          <a:xfrm>
            <a:off x="1475656" y="314096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10  20  21  </a:t>
            </a:r>
            <a:endParaRPr lang="pt-BR" dirty="0">
              <a:solidFill>
                <a:schemeClr val="tx1"/>
              </a:solidFill>
            </a:endParaRPr>
          </a:p>
        </p:txBody>
      </p:sp>
      <p:cxnSp>
        <p:nvCxnSpPr>
          <p:cNvPr id="15" name="Conector reto 14"/>
          <p:cNvCxnSpPr>
            <a:stCxn id="13" idx="0"/>
          </p:cNvCxnSpPr>
          <p:nvPr/>
        </p:nvCxnSpPr>
        <p:spPr>
          <a:xfrm flipV="1">
            <a:off x="2303748" y="2636912"/>
            <a:ext cx="162018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to 15"/>
          <p:cNvCxnSpPr/>
          <p:nvPr/>
        </p:nvCxnSpPr>
        <p:spPr>
          <a:xfrm flipH="1" flipV="1">
            <a:off x="4788024" y="2636912"/>
            <a:ext cx="1368152"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aixaDeTexto 21"/>
          <p:cNvSpPr txBox="1"/>
          <p:nvPr/>
        </p:nvSpPr>
        <p:spPr>
          <a:xfrm>
            <a:off x="1187624" y="1772816"/>
            <a:ext cx="7056784" cy="461665"/>
          </a:xfrm>
          <a:prstGeom prst="rect">
            <a:avLst/>
          </a:prstGeom>
          <a:noFill/>
        </p:spPr>
        <p:txBody>
          <a:bodyPr wrap="square" rtlCol="0">
            <a:spAutoFit/>
          </a:bodyPr>
          <a:lstStyle/>
          <a:p>
            <a:r>
              <a:rPr lang="pt-BR" sz="2400" dirty="0" smtClean="0"/>
              <a:t>Insira a chave 60 na árvore B* abaixo.</a:t>
            </a:r>
            <a:endParaRPr lang="pt-BR" sz="2400" dirty="0"/>
          </a:p>
        </p:txBody>
      </p:sp>
      <p:sp>
        <p:nvSpPr>
          <p:cNvPr id="25" name="Retângulo de cantos arredondados 24"/>
          <p:cNvSpPr/>
          <p:nvPr/>
        </p:nvSpPr>
        <p:spPr>
          <a:xfrm>
            <a:off x="5292080" y="314096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28  30  40  50 </a:t>
            </a:r>
            <a:endParaRPr lang="pt-BR" dirty="0">
              <a:solidFill>
                <a:schemeClr val="tx1"/>
              </a:solidFill>
            </a:endParaRPr>
          </a:p>
        </p:txBody>
      </p:sp>
      <p:sp>
        <p:nvSpPr>
          <p:cNvPr id="27" name="CaixaDeTexto 26"/>
          <p:cNvSpPr txBox="1"/>
          <p:nvPr/>
        </p:nvSpPr>
        <p:spPr>
          <a:xfrm>
            <a:off x="1403648" y="4869160"/>
            <a:ext cx="6984776" cy="769441"/>
          </a:xfrm>
          <a:prstGeom prst="rect">
            <a:avLst/>
          </a:prstGeom>
          <a:noFill/>
        </p:spPr>
        <p:txBody>
          <a:bodyPr wrap="square" rtlCol="0">
            <a:spAutoFit/>
          </a:bodyPr>
          <a:lstStyle/>
          <a:p>
            <a:r>
              <a:rPr lang="pt-BR" sz="2200" dirty="0" smtClean="0"/>
              <a:t>Página folha está totalmente preenchida, porém a página vizinha tem espaço para receber um elemento.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latin typeface="Arial" pitchFamily="34" charset="0"/>
                <a:cs typeface="Arial" pitchFamily="34" charset="0"/>
              </a:rPr>
              <a:t>Exemplo 2 - Árvores B*</a:t>
            </a:r>
            <a:endParaRPr lang="pt-BR" dirty="0">
              <a:latin typeface="Arial" pitchFamily="34" charset="0"/>
              <a:cs typeface="Arial" pitchFamily="34" charset="0"/>
            </a:endParaRPr>
          </a:p>
        </p:txBody>
      </p:sp>
      <p:sp>
        <p:nvSpPr>
          <p:cNvPr id="12" name="Retângulo de cantos arredondados 11"/>
          <p:cNvSpPr/>
          <p:nvPr/>
        </p:nvSpPr>
        <p:spPr>
          <a:xfrm>
            <a:off x="3923928" y="2276872"/>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25</a:t>
            </a:r>
            <a:endParaRPr lang="pt-BR" dirty="0">
              <a:solidFill>
                <a:schemeClr val="tx1"/>
              </a:solidFill>
            </a:endParaRPr>
          </a:p>
        </p:txBody>
      </p:sp>
      <p:sp>
        <p:nvSpPr>
          <p:cNvPr id="13" name="Retângulo de cantos arredondados 12"/>
          <p:cNvSpPr/>
          <p:nvPr/>
        </p:nvSpPr>
        <p:spPr>
          <a:xfrm>
            <a:off x="1475656" y="314096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10  20  21  </a:t>
            </a:r>
            <a:endParaRPr lang="pt-BR" dirty="0">
              <a:solidFill>
                <a:schemeClr val="tx1"/>
              </a:solidFill>
            </a:endParaRPr>
          </a:p>
        </p:txBody>
      </p:sp>
      <p:cxnSp>
        <p:nvCxnSpPr>
          <p:cNvPr id="15" name="Conector reto 14"/>
          <p:cNvCxnSpPr>
            <a:stCxn id="13" idx="0"/>
          </p:cNvCxnSpPr>
          <p:nvPr/>
        </p:nvCxnSpPr>
        <p:spPr>
          <a:xfrm flipV="1">
            <a:off x="2303748" y="2636912"/>
            <a:ext cx="162018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to 15"/>
          <p:cNvCxnSpPr/>
          <p:nvPr/>
        </p:nvCxnSpPr>
        <p:spPr>
          <a:xfrm flipH="1" flipV="1">
            <a:off x="4788024" y="2636912"/>
            <a:ext cx="1368152"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aixaDeTexto 21"/>
          <p:cNvSpPr txBox="1"/>
          <p:nvPr/>
        </p:nvSpPr>
        <p:spPr>
          <a:xfrm>
            <a:off x="1187624" y="1772816"/>
            <a:ext cx="7056784" cy="461665"/>
          </a:xfrm>
          <a:prstGeom prst="rect">
            <a:avLst/>
          </a:prstGeom>
          <a:noFill/>
        </p:spPr>
        <p:txBody>
          <a:bodyPr wrap="square" rtlCol="0">
            <a:spAutoFit/>
          </a:bodyPr>
          <a:lstStyle/>
          <a:p>
            <a:r>
              <a:rPr lang="pt-BR" sz="2400" dirty="0" smtClean="0"/>
              <a:t>Insira a chave 60 na árvore B* abaixo.</a:t>
            </a:r>
            <a:endParaRPr lang="pt-BR" sz="2400" dirty="0"/>
          </a:p>
        </p:txBody>
      </p:sp>
      <p:sp>
        <p:nvSpPr>
          <p:cNvPr id="25" name="Retângulo de cantos arredondados 24"/>
          <p:cNvSpPr/>
          <p:nvPr/>
        </p:nvSpPr>
        <p:spPr>
          <a:xfrm>
            <a:off x="5292080" y="314096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28  30  40  50 </a:t>
            </a:r>
            <a:endParaRPr lang="pt-BR" dirty="0">
              <a:solidFill>
                <a:schemeClr val="tx1"/>
              </a:solidFill>
            </a:endParaRPr>
          </a:p>
        </p:txBody>
      </p:sp>
      <p:sp>
        <p:nvSpPr>
          <p:cNvPr id="11" name="Forma livre 10"/>
          <p:cNvSpPr/>
          <p:nvPr/>
        </p:nvSpPr>
        <p:spPr>
          <a:xfrm>
            <a:off x="4067944" y="2780928"/>
            <a:ext cx="1371600" cy="966951"/>
          </a:xfrm>
          <a:custGeom>
            <a:avLst/>
            <a:gdLst>
              <a:gd name="connsiteX0" fmla="*/ 1371600 w 1371600"/>
              <a:gd name="connsiteY0" fmla="*/ 788275 h 966951"/>
              <a:gd name="connsiteX1" fmla="*/ 504497 w 1371600"/>
              <a:gd name="connsiteY1" fmla="*/ 835572 h 966951"/>
              <a:gd name="connsiteX2" fmla="*/ 0 w 1371600"/>
              <a:gd name="connsiteY2" fmla="*/ 0 h 966951"/>
            </a:gdLst>
            <a:ahLst/>
            <a:cxnLst>
              <a:cxn ang="0">
                <a:pos x="connsiteX0" y="connsiteY0"/>
              </a:cxn>
              <a:cxn ang="0">
                <a:pos x="connsiteX1" y="connsiteY1"/>
              </a:cxn>
              <a:cxn ang="0">
                <a:pos x="connsiteX2" y="connsiteY2"/>
              </a:cxn>
            </a:cxnLst>
            <a:rect l="l" t="t" r="r" b="b"/>
            <a:pathLst>
              <a:path w="1371600" h="966951">
                <a:moveTo>
                  <a:pt x="1371600" y="788275"/>
                </a:moveTo>
                <a:cubicBezTo>
                  <a:pt x="1052348" y="877613"/>
                  <a:pt x="733097" y="966951"/>
                  <a:pt x="504497" y="835572"/>
                </a:cubicBezTo>
                <a:cubicBezTo>
                  <a:pt x="275897" y="704193"/>
                  <a:pt x="137948" y="352096"/>
                  <a:pt x="0" y="0"/>
                </a:cubicBezTo>
              </a:path>
            </a:pathLst>
          </a:cu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4" name="Forma livre 13"/>
          <p:cNvSpPr/>
          <p:nvPr/>
        </p:nvSpPr>
        <p:spPr>
          <a:xfrm flipV="1">
            <a:off x="2912368" y="2204864"/>
            <a:ext cx="1011560" cy="936104"/>
          </a:xfrm>
          <a:custGeom>
            <a:avLst/>
            <a:gdLst>
              <a:gd name="connsiteX0" fmla="*/ 1371600 w 1371600"/>
              <a:gd name="connsiteY0" fmla="*/ 788275 h 966951"/>
              <a:gd name="connsiteX1" fmla="*/ 504497 w 1371600"/>
              <a:gd name="connsiteY1" fmla="*/ 835572 h 966951"/>
              <a:gd name="connsiteX2" fmla="*/ 0 w 1371600"/>
              <a:gd name="connsiteY2" fmla="*/ 0 h 966951"/>
            </a:gdLst>
            <a:ahLst/>
            <a:cxnLst>
              <a:cxn ang="0">
                <a:pos x="connsiteX0" y="connsiteY0"/>
              </a:cxn>
              <a:cxn ang="0">
                <a:pos x="connsiteX1" y="connsiteY1"/>
              </a:cxn>
              <a:cxn ang="0">
                <a:pos x="connsiteX2" y="connsiteY2"/>
              </a:cxn>
            </a:cxnLst>
            <a:rect l="l" t="t" r="r" b="b"/>
            <a:pathLst>
              <a:path w="1371600" h="966951">
                <a:moveTo>
                  <a:pt x="1371600" y="788275"/>
                </a:moveTo>
                <a:cubicBezTo>
                  <a:pt x="1052348" y="877613"/>
                  <a:pt x="733097" y="966951"/>
                  <a:pt x="504497" y="835572"/>
                </a:cubicBezTo>
                <a:cubicBezTo>
                  <a:pt x="275897" y="704193"/>
                  <a:pt x="137948" y="352096"/>
                  <a:pt x="0" y="0"/>
                </a:cubicBezTo>
              </a:path>
            </a:pathLst>
          </a:cu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7" name="Elipse 16"/>
          <p:cNvSpPr/>
          <p:nvPr/>
        </p:nvSpPr>
        <p:spPr>
          <a:xfrm>
            <a:off x="5235838" y="2988008"/>
            <a:ext cx="504056"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Elipse 17"/>
          <p:cNvSpPr/>
          <p:nvPr/>
        </p:nvSpPr>
        <p:spPr>
          <a:xfrm>
            <a:off x="3851920" y="2132856"/>
            <a:ext cx="504056"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latin typeface="Arial" pitchFamily="34" charset="0"/>
                <a:cs typeface="Arial" pitchFamily="34" charset="0"/>
              </a:rPr>
              <a:t>Exemplo 2 - Árvores B*</a:t>
            </a:r>
            <a:endParaRPr lang="pt-BR" dirty="0">
              <a:latin typeface="Arial" pitchFamily="34" charset="0"/>
              <a:cs typeface="Arial" pitchFamily="34" charset="0"/>
            </a:endParaRPr>
          </a:p>
        </p:txBody>
      </p:sp>
      <p:sp>
        <p:nvSpPr>
          <p:cNvPr id="12" name="Retângulo de cantos arredondados 11"/>
          <p:cNvSpPr/>
          <p:nvPr/>
        </p:nvSpPr>
        <p:spPr>
          <a:xfrm>
            <a:off x="3923928" y="2276872"/>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25</a:t>
            </a:r>
            <a:endParaRPr lang="pt-BR" dirty="0">
              <a:solidFill>
                <a:schemeClr val="tx1"/>
              </a:solidFill>
            </a:endParaRPr>
          </a:p>
        </p:txBody>
      </p:sp>
      <p:sp>
        <p:nvSpPr>
          <p:cNvPr id="13" name="Retângulo de cantos arredondados 12"/>
          <p:cNvSpPr/>
          <p:nvPr/>
        </p:nvSpPr>
        <p:spPr>
          <a:xfrm>
            <a:off x="1475656" y="314096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10  20  21  </a:t>
            </a:r>
            <a:endParaRPr lang="pt-BR" dirty="0">
              <a:solidFill>
                <a:schemeClr val="tx1"/>
              </a:solidFill>
            </a:endParaRPr>
          </a:p>
        </p:txBody>
      </p:sp>
      <p:cxnSp>
        <p:nvCxnSpPr>
          <p:cNvPr id="15" name="Conector reto 14"/>
          <p:cNvCxnSpPr>
            <a:stCxn id="13" idx="0"/>
          </p:cNvCxnSpPr>
          <p:nvPr/>
        </p:nvCxnSpPr>
        <p:spPr>
          <a:xfrm flipV="1">
            <a:off x="2303748" y="2636912"/>
            <a:ext cx="162018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to 15"/>
          <p:cNvCxnSpPr/>
          <p:nvPr/>
        </p:nvCxnSpPr>
        <p:spPr>
          <a:xfrm flipH="1" flipV="1">
            <a:off x="4788024" y="2636912"/>
            <a:ext cx="1368152"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aixaDeTexto 21"/>
          <p:cNvSpPr txBox="1"/>
          <p:nvPr/>
        </p:nvSpPr>
        <p:spPr>
          <a:xfrm>
            <a:off x="1187624" y="1772816"/>
            <a:ext cx="7056784" cy="461665"/>
          </a:xfrm>
          <a:prstGeom prst="rect">
            <a:avLst/>
          </a:prstGeom>
          <a:noFill/>
        </p:spPr>
        <p:txBody>
          <a:bodyPr wrap="square" rtlCol="0">
            <a:spAutoFit/>
          </a:bodyPr>
          <a:lstStyle/>
          <a:p>
            <a:r>
              <a:rPr lang="pt-BR" sz="2400" dirty="0" smtClean="0"/>
              <a:t>Insira a chave 60 na árvore B* abaixo.</a:t>
            </a:r>
            <a:endParaRPr lang="pt-BR" sz="2400" dirty="0"/>
          </a:p>
        </p:txBody>
      </p:sp>
      <p:sp>
        <p:nvSpPr>
          <p:cNvPr id="25" name="Retângulo de cantos arredondados 24"/>
          <p:cNvSpPr/>
          <p:nvPr/>
        </p:nvSpPr>
        <p:spPr>
          <a:xfrm>
            <a:off x="5292080" y="3140968"/>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28  30  40  50 </a:t>
            </a:r>
            <a:endParaRPr lang="pt-BR" dirty="0">
              <a:solidFill>
                <a:schemeClr val="tx1"/>
              </a:solidFill>
            </a:endParaRPr>
          </a:p>
        </p:txBody>
      </p:sp>
      <p:sp>
        <p:nvSpPr>
          <p:cNvPr id="10" name="Retângulo de cantos arredondados 9"/>
          <p:cNvSpPr/>
          <p:nvPr/>
        </p:nvSpPr>
        <p:spPr>
          <a:xfrm>
            <a:off x="3923928" y="5013176"/>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rgbClr val="FF0000"/>
                </a:solidFill>
              </a:rPr>
              <a:t>28</a:t>
            </a:r>
            <a:endParaRPr lang="pt-BR" dirty="0">
              <a:solidFill>
                <a:srgbClr val="FF0000"/>
              </a:solidFill>
            </a:endParaRPr>
          </a:p>
        </p:txBody>
      </p:sp>
      <p:sp>
        <p:nvSpPr>
          <p:cNvPr id="11" name="Retângulo de cantos arredondados 10"/>
          <p:cNvSpPr/>
          <p:nvPr/>
        </p:nvSpPr>
        <p:spPr>
          <a:xfrm>
            <a:off x="1475656" y="5877272"/>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10  20  21  </a:t>
            </a:r>
            <a:r>
              <a:rPr lang="pt-BR" dirty="0" smtClean="0">
                <a:solidFill>
                  <a:srgbClr val="FF0000"/>
                </a:solidFill>
              </a:rPr>
              <a:t>25</a:t>
            </a:r>
            <a:r>
              <a:rPr lang="pt-BR" dirty="0" smtClean="0">
                <a:solidFill>
                  <a:schemeClr val="tx1"/>
                </a:solidFill>
              </a:rPr>
              <a:t>  </a:t>
            </a:r>
            <a:endParaRPr lang="pt-BR" dirty="0">
              <a:solidFill>
                <a:schemeClr val="tx1"/>
              </a:solidFill>
            </a:endParaRPr>
          </a:p>
        </p:txBody>
      </p:sp>
      <p:cxnSp>
        <p:nvCxnSpPr>
          <p:cNvPr id="14" name="Conector reto 13"/>
          <p:cNvCxnSpPr>
            <a:stCxn id="11" idx="0"/>
          </p:cNvCxnSpPr>
          <p:nvPr/>
        </p:nvCxnSpPr>
        <p:spPr>
          <a:xfrm flipV="1">
            <a:off x="2303748" y="5373216"/>
            <a:ext cx="162018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a:xfrm flipH="1" flipV="1">
            <a:off x="4788024" y="5373216"/>
            <a:ext cx="1368152"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tângulo de cantos arredondados 17"/>
          <p:cNvSpPr/>
          <p:nvPr/>
        </p:nvSpPr>
        <p:spPr>
          <a:xfrm>
            <a:off x="5292080" y="5877272"/>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30  40  50  </a:t>
            </a:r>
            <a:r>
              <a:rPr lang="pt-BR" dirty="0" smtClean="0">
                <a:solidFill>
                  <a:srgbClr val="FF0000"/>
                </a:solidFill>
              </a:rPr>
              <a:t>60</a:t>
            </a:r>
            <a:endParaRPr lang="pt-BR" dirty="0">
              <a:solidFill>
                <a:srgbClr val="FF0000"/>
              </a:solidFill>
            </a:endParaRPr>
          </a:p>
        </p:txBody>
      </p:sp>
      <p:sp>
        <p:nvSpPr>
          <p:cNvPr id="19" name="Seta para baixo 18"/>
          <p:cNvSpPr/>
          <p:nvPr/>
        </p:nvSpPr>
        <p:spPr>
          <a:xfrm>
            <a:off x="4067944" y="3645024"/>
            <a:ext cx="576064" cy="86409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o">
  <a:themeElements>
    <a:clrScheme name="Median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3710</TotalTime>
  <Words>1430</Words>
  <Application>Microsoft Office PowerPoint</Application>
  <PresentationFormat>Apresentação na tela (4:3)</PresentationFormat>
  <Paragraphs>250</Paragraphs>
  <Slides>26</Slides>
  <Notes>25</Notes>
  <HiddenSlides>0</HiddenSlides>
  <MMClips>0</MMClips>
  <ScaleCrop>false</ScaleCrop>
  <HeadingPairs>
    <vt:vector size="4" baseType="variant">
      <vt:variant>
        <vt:lpstr>Tema</vt:lpstr>
      </vt:variant>
      <vt:variant>
        <vt:i4>1</vt:i4>
      </vt:variant>
      <vt:variant>
        <vt:lpstr>Títulos de slides</vt:lpstr>
      </vt:variant>
      <vt:variant>
        <vt:i4>26</vt:i4>
      </vt:variant>
    </vt:vector>
  </HeadingPairs>
  <TitlesOfParts>
    <vt:vector size="27" baseType="lpstr">
      <vt:lpstr>Mediano</vt:lpstr>
      <vt:lpstr>Árvores B*</vt:lpstr>
      <vt:lpstr>Introdução</vt:lpstr>
      <vt:lpstr>Introdução</vt:lpstr>
      <vt:lpstr>Árvores B* - Características</vt:lpstr>
      <vt:lpstr>Exemplo 1 - Árvores B*</vt:lpstr>
      <vt:lpstr>Exemplo 1 - Árvores B*</vt:lpstr>
      <vt:lpstr>Exemplo 2 - Árvores B*</vt:lpstr>
      <vt:lpstr>Exemplo 2 - Árvores B*</vt:lpstr>
      <vt:lpstr>Exemplo 2 - Árvores B*</vt:lpstr>
      <vt:lpstr>Exemplo 3 - Árvores B*</vt:lpstr>
      <vt:lpstr>Exemplo 3 - Árvores B*</vt:lpstr>
      <vt:lpstr>Exemplo 3 - Árvores B*</vt:lpstr>
      <vt:lpstr>Exemplo 3 - Árvores B*</vt:lpstr>
      <vt:lpstr>Árvores B* - Características</vt:lpstr>
      <vt:lpstr>Exemplo 4 - Árvores B*</vt:lpstr>
      <vt:lpstr>Exemplo 4 - Árvores B*</vt:lpstr>
      <vt:lpstr>Exemplo 5 - Árvores B*</vt:lpstr>
      <vt:lpstr>Exemplo 5 - Árvores B*</vt:lpstr>
      <vt:lpstr>Exemplo 5 - Árvores B*</vt:lpstr>
      <vt:lpstr>Exemplo 6 - Árvores B*</vt:lpstr>
      <vt:lpstr>Exemplo 6 - Árvores B*</vt:lpstr>
      <vt:lpstr>Comparação</vt:lpstr>
      <vt:lpstr>Operações em Árvore B*</vt:lpstr>
      <vt:lpstr>Exercício de Inserção</vt:lpstr>
      <vt:lpstr>Exercício de Exclusão </vt:lpstr>
      <vt:lpstr>Referências Utilizadas</vt:lpstr>
    </vt:vector>
  </TitlesOfParts>
  <Company>Andrade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Relembrando alguns conceitos...</dc:title>
  <dc:creator>Livia</dc:creator>
  <cp:lastModifiedBy>NADP</cp:lastModifiedBy>
  <cp:revision>832</cp:revision>
  <dcterms:created xsi:type="dcterms:W3CDTF">2012-02-15T00:39:28Z</dcterms:created>
  <dcterms:modified xsi:type="dcterms:W3CDTF">2012-04-19T18:25:08Z</dcterms:modified>
</cp:coreProperties>
</file>