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0D1E6-FF61-4308-A967-E9EEB0CCFBCE}" type="doc">
      <dgm:prSet loTypeId="urn:microsoft.com/office/officeart/2005/8/layout/hProcess9" loCatId="process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36ED22CD-EC3B-4B88-9D2F-9333BDE1C3CE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INÍCIO</a:t>
          </a:r>
          <a:endParaRPr lang="pt-BR" b="1" dirty="0">
            <a:solidFill>
              <a:schemeClr val="tx1"/>
            </a:solidFill>
          </a:endParaRPr>
        </a:p>
      </dgm:t>
    </dgm:pt>
    <dgm:pt modelId="{C734C462-E435-458E-A40E-EE01B7A9289D}" type="parTrans" cxnId="{58EDCCB6-C935-4B0C-953B-6AB7DC16383E}">
      <dgm:prSet/>
      <dgm:spPr/>
      <dgm:t>
        <a:bodyPr/>
        <a:lstStyle/>
        <a:p>
          <a:endParaRPr lang="pt-BR"/>
        </a:p>
      </dgm:t>
    </dgm:pt>
    <dgm:pt modelId="{5B6AE583-E82F-4BAE-9BE4-EC276D6278B4}" type="sibTrans" cxnId="{58EDCCB6-C935-4B0C-953B-6AB7DC16383E}">
      <dgm:prSet/>
      <dgm:spPr/>
      <dgm:t>
        <a:bodyPr/>
        <a:lstStyle/>
        <a:p>
          <a:endParaRPr lang="pt-BR"/>
        </a:p>
      </dgm:t>
    </dgm:pt>
    <dgm:pt modelId="{97A78617-D90D-40A4-9A8B-B77F2384A216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BUSCA INSTRUÇÃO</a:t>
          </a:r>
          <a:endParaRPr lang="pt-BR" b="1" dirty="0">
            <a:solidFill>
              <a:schemeClr val="tx1"/>
            </a:solidFill>
          </a:endParaRPr>
        </a:p>
      </dgm:t>
    </dgm:pt>
    <dgm:pt modelId="{3D23BB37-B3A1-448C-A6A3-91A786D8DA47}" type="parTrans" cxnId="{5F0F6471-7BDB-4AC6-83B4-1CFFF2BBD08B}">
      <dgm:prSet/>
      <dgm:spPr/>
      <dgm:t>
        <a:bodyPr/>
        <a:lstStyle/>
        <a:p>
          <a:endParaRPr lang="pt-BR"/>
        </a:p>
      </dgm:t>
    </dgm:pt>
    <dgm:pt modelId="{349F52BE-74CE-43A8-AB0A-EEEE37FC71CF}" type="sibTrans" cxnId="{5F0F6471-7BDB-4AC6-83B4-1CFFF2BBD08B}">
      <dgm:prSet/>
      <dgm:spPr/>
      <dgm:t>
        <a:bodyPr/>
        <a:lstStyle/>
        <a:p>
          <a:endParaRPr lang="pt-BR"/>
        </a:p>
      </dgm:t>
    </dgm:pt>
    <dgm:pt modelId="{5F883A61-551C-4E73-B125-D4093BCCA056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EXECUTA INSTRUÇÃO</a:t>
          </a:r>
          <a:endParaRPr lang="pt-BR" b="1" dirty="0">
            <a:solidFill>
              <a:schemeClr val="tx1"/>
            </a:solidFill>
          </a:endParaRPr>
        </a:p>
      </dgm:t>
    </dgm:pt>
    <dgm:pt modelId="{C67F02A8-AD68-4AA3-9938-6BBA4D61C9C3}" type="parTrans" cxnId="{47F7187B-DAAB-45A3-9B7E-EED91E0B3730}">
      <dgm:prSet/>
      <dgm:spPr/>
      <dgm:t>
        <a:bodyPr/>
        <a:lstStyle/>
        <a:p>
          <a:endParaRPr lang="pt-BR"/>
        </a:p>
      </dgm:t>
    </dgm:pt>
    <dgm:pt modelId="{845BA76F-E817-47F2-89CC-88CE61BB8C3F}" type="sibTrans" cxnId="{47F7187B-DAAB-45A3-9B7E-EED91E0B3730}">
      <dgm:prSet/>
      <dgm:spPr/>
      <dgm:t>
        <a:bodyPr/>
        <a:lstStyle/>
        <a:p>
          <a:endParaRPr lang="pt-BR"/>
        </a:p>
      </dgm:t>
    </dgm:pt>
    <dgm:pt modelId="{6269A950-A61F-4CA2-B2BE-91AB452C3E8D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FIM</a:t>
          </a:r>
          <a:endParaRPr lang="pt-BR" b="1" dirty="0">
            <a:solidFill>
              <a:schemeClr val="tx1"/>
            </a:solidFill>
          </a:endParaRPr>
        </a:p>
      </dgm:t>
    </dgm:pt>
    <dgm:pt modelId="{DB03D77E-897B-4BD5-B27F-D2D6C1D53FCB}" type="parTrans" cxnId="{6A073360-53F4-44AA-9776-A10C0FC5C936}">
      <dgm:prSet/>
      <dgm:spPr/>
      <dgm:t>
        <a:bodyPr/>
        <a:lstStyle/>
        <a:p>
          <a:endParaRPr lang="pt-BR"/>
        </a:p>
      </dgm:t>
    </dgm:pt>
    <dgm:pt modelId="{E0A19B63-9F13-4B4E-943F-53346BDB38BB}" type="sibTrans" cxnId="{6A073360-53F4-44AA-9776-A10C0FC5C936}">
      <dgm:prSet/>
      <dgm:spPr/>
      <dgm:t>
        <a:bodyPr/>
        <a:lstStyle/>
        <a:p>
          <a:endParaRPr lang="pt-BR"/>
        </a:p>
      </dgm:t>
    </dgm:pt>
    <dgm:pt modelId="{146D6CAD-CCA9-46F7-ABCF-01C2B4552ADA}" type="pres">
      <dgm:prSet presAssocID="{2000D1E6-FF61-4308-A967-E9EEB0CCFBC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6798301-0688-4DD1-B071-FCD907492D09}" type="pres">
      <dgm:prSet presAssocID="{2000D1E6-FF61-4308-A967-E9EEB0CCFBCE}" presName="arrow" presStyleLbl="bgShp" presStyleIdx="0" presStyleCnt="1"/>
      <dgm:spPr/>
      <dgm:t>
        <a:bodyPr/>
        <a:lstStyle/>
        <a:p>
          <a:endParaRPr lang="pt-BR"/>
        </a:p>
      </dgm:t>
    </dgm:pt>
    <dgm:pt modelId="{1BAB678A-5C16-4BFD-93DF-5C6D79D35727}" type="pres">
      <dgm:prSet presAssocID="{2000D1E6-FF61-4308-A967-E9EEB0CCFBCE}" presName="linearProcess" presStyleCnt="0"/>
      <dgm:spPr/>
      <dgm:t>
        <a:bodyPr/>
        <a:lstStyle/>
        <a:p>
          <a:endParaRPr lang="pt-BR"/>
        </a:p>
      </dgm:t>
    </dgm:pt>
    <dgm:pt modelId="{F8AD7F47-84E2-4648-BC75-2DA5BA5CCBF8}" type="pres">
      <dgm:prSet presAssocID="{36ED22CD-EC3B-4B88-9D2F-9333BDE1C3C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73353D-9DFD-43A0-B624-F4F0D90008B0}" type="pres">
      <dgm:prSet presAssocID="{5B6AE583-E82F-4BAE-9BE4-EC276D6278B4}" presName="sibTrans" presStyleCnt="0"/>
      <dgm:spPr/>
      <dgm:t>
        <a:bodyPr/>
        <a:lstStyle/>
        <a:p>
          <a:endParaRPr lang="pt-BR"/>
        </a:p>
      </dgm:t>
    </dgm:pt>
    <dgm:pt modelId="{91A7A7D8-6F76-4CEE-9D91-8627584517CD}" type="pres">
      <dgm:prSet presAssocID="{97A78617-D90D-40A4-9A8B-B77F2384A21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86089E-8D9F-48E0-90E1-E55F1D7E6C84}" type="pres">
      <dgm:prSet presAssocID="{349F52BE-74CE-43A8-AB0A-EEEE37FC71CF}" presName="sibTrans" presStyleCnt="0"/>
      <dgm:spPr/>
      <dgm:t>
        <a:bodyPr/>
        <a:lstStyle/>
        <a:p>
          <a:endParaRPr lang="pt-BR"/>
        </a:p>
      </dgm:t>
    </dgm:pt>
    <dgm:pt modelId="{E553CE22-C61C-4338-ACEC-6B4C717AC971}" type="pres">
      <dgm:prSet presAssocID="{5F883A61-551C-4E73-B125-D4093BCCA056}" presName="textNode" presStyleLbl="node1" presStyleIdx="2" presStyleCnt="4" custLinFactNeighborX="18907" custLinFactNeighborY="234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A08F55-9587-4BB3-A076-F387B5B2EB99}" type="pres">
      <dgm:prSet presAssocID="{845BA76F-E817-47F2-89CC-88CE61BB8C3F}" presName="sibTrans" presStyleCnt="0"/>
      <dgm:spPr/>
      <dgm:t>
        <a:bodyPr/>
        <a:lstStyle/>
        <a:p>
          <a:endParaRPr lang="pt-BR"/>
        </a:p>
      </dgm:t>
    </dgm:pt>
    <dgm:pt modelId="{40EB003E-3CAE-4F81-BFDE-BD35F5A920BC}" type="pres">
      <dgm:prSet presAssocID="{6269A950-A61F-4CA2-B2BE-91AB452C3E8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A073360-53F4-44AA-9776-A10C0FC5C936}" srcId="{2000D1E6-FF61-4308-A967-E9EEB0CCFBCE}" destId="{6269A950-A61F-4CA2-B2BE-91AB452C3E8D}" srcOrd="3" destOrd="0" parTransId="{DB03D77E-897B-4BD5-B27F-D2D6C1D53FCB}" sibTransId="{E0A19B63-9F13-4B4E-943F-53346BDB38BB}"/>
    <dgm:cxn modelId="{5F0F6471-7BDB-4AC6-83B4-1CFFF2BBD08B}" srcId="{2000D1E6-FF61-4308-A967-E9EEB0CCFBCE}" destId="{97A78617-D90D-40A4-9A8B-B77F2384A216}" srcOrd="1" destOrd="0" parTransId="{3D23BB37-B3A1-448C-A6A3-91A786D8DA47}" sibTransId="{349F52BE-74CE-43A8-AB0A-EEEE37FC71CF}"/>
    <dgm:cxn modelId="{A8A0965B-DFB7-4930-AE46-85046E2C1404}" type="presOf" srcId="{97A78617-D90D-40A4-9A8B-B77F2384A216}" destId="{91A7A7D8-6F76-4CEE-9D91-8627584517CD}" srcOrd="0" destOrd="0" presId="urn:microsoft.com/office/officeart/2005/8/layout/hProcess9"/>
    <dgm:cxn modelId="{47F7187B-DAAB-45A3-9B7E-EED91E0B3730}" srcId="{2000D1E6-FF61-4308-A967-E9EEB0CCFBCE}" destId="{5F883A61-551C-4E73-B125-D4093BCCA056}" srcOrd="2" destOrd="0" parTransId="{C67F02A8-AD68-4AA3-9938-6BBA4D61C9C3}" sibTransId="{845BA76F-E817-47F2-89CC-88CE61BB8C3F}"/>
    <dgm:cxn modelId="{D7829837-063C-4E5A-9D83-8AFC13F0A68F}" type="presOf" srcId="{2000D1E6-FF61-4308-A967-E9EEB0CCFBCE}" destId="{146D6CAD-CCA9-46F7-ABCF-01C2B4552ADA}" srcOrd="0" destOrd="0" presId="urn:microsoft.com/office/officeart/2005/8/layout/hProcess9"/>
    <dgm:cxn modelId="{58EDCCB6-C935-4B0C-953B-6AB7DC16383E}" srcId="{2000D1E6-FF61-4308-A967-E9EEB0CCFBCE}" destId="{36ED22CD-EC3B-4B88-9D2F-9333BDE1C3CE}" srcOrd="0" destOrd="0" parTransId="{C734C462-E435-458E-A40E-EE01B7A9289D}" sibTransId="{5B6AE583-E82F-4BAE-9BE4-EC276D6278B4}"/>
    <dgm:cxn modelId="{3BC49773-0D39-4863-906E-EB491DCBBFDF}" type="presOf" srcId="{5F883A61-551C-4E73-B125-D4093BCCA056}" destId="{E553CE22-C61C-4338-ACEC-6B4C717AC971}" srcOrd="0" destOrd="0" presId="urn:microsoft.com/office/officeart/2005/8/layout/hProcess9"/>
    <dgm:cxn modelId="{FF6864DE-DA49-4771-8BCC-FFFF79A47881}" type="presOf" srcId="{36ED22CD-EC3B-4B88-9D2F-9333BDE1C3CE}" destId="{F8AD7F47-84E2-4648-BC75-2DA5BA5CCBF8}" srcOrd="0" destOrd="0" presId="urn:microsoft.com/office/officeart/2005/8/layout/hProcess9"/>
    <dgm:cxn modelId="{278491C4-2FCB-41F3-8B12-05324F7D03E2}" type="presOf" srcId="{6269A950-A61F-4CA2-B2BE-91AB452C3E8D}" destId="{40EB003E-3CAE-4F81-BFDE-BD35F5A920BC}" srcOrd="0" destOrd="0" presId="urn:microsoft.com/office/officeart/2005/8/layout/hProcess9"/>
    <dgm:cxn modelId="{A97949DD-1674-4CEF-8BB6-AA387F0A60C4}" type="presParOf" srcId="{146D6CAD-CCA9-46F7-ABCF-01C2B4552ADA}" destId="{D6798301-0688-4DD1-B071-FCD907492D09}" srcOrd="0" destOrd="0" presId="urn:microsoft.com/office/officeart/2005/8/layout/hProcess9"/>
    <dgm:cxn modelId="{7E3A286F-35F9-449B-BE5E-F7EDB28335FD}" type="presParOf" srcId="{146D6CAD-CCA9-46F7-ABCF-01C2B4552ADA}" destId="{1BAB678A-5C16-4BFD-93DF-5C6D79D35727}" srcOrd="1" destOrd="0" presId="urn:microsoft.com/office/officeart/2005/8/layout/hProcess9"/>
    <dgm:cxn modelId="{473A4007-B469-4B87-B383-3585070D0B11}" type="presParOf" srcId="{1BAB678A-5C16-4BFD-93DF-5C6D79D35727}" destId="{F8AD7F47-84E2-4648-BC75-2DA5BA5CCBF8}" srcOrd="0" destOrd="0" presId="urn:microsoft.com/office/officeart/2005/8/layout/hProcess9"/>
    <dgm:cxn modelId="{6C5F2213-AC9C-44CC-A4AB-51C78186DF8F}" type="presParOf" srcId="{1BAB678A-5C16-4BFD-93DF-5C6D79D35727}" destId="{1B73353D-9DFD-43A0-B624-F4F0D90008B0}" srcOrd="1" destOrd="0" presId="urn:microsoft.com/office/officeart/2005/8/layout/hProcess9"/>
    <dgm:cxn modelId="{61B25CFF-C474-40FD-9477-C222508DEDD7}" type="presParOf" srcId="{1BAB678A-5C16-4BFD-93DF-5C6D79D35727}" destId="{91A7A7D8-6F76-4CEE-9D91-8627584517CD}" srcOrd="2" destOrd="0" presId="urn:microsoft.com/office/officeart/2005/8/layout/hProcess9"/>
    <dgm:cxn modelId="{5DACA077-EE31-4BC1-B7A3-61625B46FE38}" type="presParOf" srcId="{1BAB678A-5C16-4BFD-93DF-5C6D79D35727}" destId="{B386089E-8D9F-48E0-90E1-E55F1D7E6C84}" srcOrd="3" destOrd="0" presId="urn:microsoft.com/office/officeart/2005/8/layout/hProcess9"/>
    <dgm:cxn modelId="{5AA9A799-08BD-4420-964D-764DAA12B70D}" type="presParOf" srcId="{1BAB678A-5C16-4BFD-93DF-5C6D79D35727}" destId="{E553CE22-C61C-4338-ACEC-6B4C717AC971}" srcOrd="4" destOrd="0" presId="urn:microsoft.com/office/officeart/2005/8/layout/hProcess9"/>
    <dgm:cxn modelId="{F1511B93-8828-4C08-B01D-247EA888B2EB}" type="presParOf" srcId="{1BAB678A-5C16-4BFD-93DF-5C6D79D35727}" destId="{5BA08F55-9587-4BB3-A076-F387B5B2EB99}" srcOrd="5" destOrd="0" presId="urn:microsoft.com/office/officeart/2005/8/layout/hProcess9"/>
    <dgm:cxn modelId="{39B2A056-C877-43CE-81D1-D8A480FD15E8}" type="presParOf" srcId="{1BAB678A-5C16-4BFD-93DF-5C6D79D35727}" destId="{40EB003E-3CAE-4F81-BFDE-BD35F5A920BC}" srcOrd="6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62ED1-EC5C-443D-A0FA-66CA23B699DD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824B8F-13AC-49DE-B024-EDF0E6272B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76DD9-A6A8-4BCE-8DF4-F7E71E81AAA8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B9681-333A-486B-AAFE-A5A18CE4094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045F17-20CE-4C03-B93C-464796D3AAC3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691B1-D925-4AB6-8BEA-0C971D19394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A7D4B-464A-47B9-9477-B46B33442CF5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517DB-7F35-4806-8612-1F9CBCAAF9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FC871-02B8-4C3D-ABC7-6A70E298EAFC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1D76C58-8F56-47F4-B59E-79D6DCDF419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3C9A8-845E-493B-9623-ADA36BD41541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2CE3B-B949-4083-8341-4B58EDD537C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A08D3-E362-4295-B31E-E5DF4A3D7E10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703D2-4121-4FF4-904A-4402FBE64B0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10496-5FB4-4A0B-99D1-DFA421C4BAD6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7A0EE-0E00-4181-8BF9-8091A5EA85F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DF9C9C-403B-488C-A205-847A59F72A0F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38F98-EC67-429D-8B20-6D9731DA21E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1A7EF-C970-43EE-A5B7-164AEF90DC31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65EAC-B9D2-42B1-AFB2-F9CAEC72166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6ED53-FCED-4B3F-8D9E-DD7F7ADCFE28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FF4FEB0-49A9-4D3C-9568-C19B9573F2D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A555A3-1B27-4E41-9975-9781C78E30C3}" type="datetimeFigureOut">
              <a:rPr lang="pt-BR" smtClean="0"/>
              <a:pPr>
                <a:defRPr/>
              </a:pPr>
              <a:t>16/07/2013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743935D-AEAE-495A-9DE0-82E4C3942B7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72400" cy="1714512"/>
          </a:xfrm>
        </p:spPr>
        <p:txBody>
          <a:bodyPr>
            <a:no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Universidade Federal de Ouro Preto – UFOP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  Instituto de Ciências Exatas e Biológicas – ICEB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    Departamento de Computação – DECOM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     Disciplina: Organização de Computadores  - BCC266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00100" y="2214554"/>
            <a:ext cx="7429552" cy="1885950"/>
          </a:xfrm>
          <a:prstGeom prst="rect">
            <a:avLst/>
          </a:prstGeom>
        </p:spPr>
        <p:txBody>
          <a:bodyPr bIns="9144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Trabalho Prático I </a:t>
            </a:r>
            <a:b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Organização de Computadores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357188"/>
            <a:ext cx="1019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13" y="1285875"/>
            <a:ext cx="1009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2" descr="UF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428625"/>
            <a:ext cx="6223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357158" y="514351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Graduando: Daniel Gonçalves da Silva</a:t>
            </a:r>
          </a:p>
          <a:p>
            <a:r>
              <a:rPr lang="pt-BR" sz="2400" dirty="0" smtClean="0">
                <a:latin typeface="+mn-lt"/>
              </a:rPr>
              <a:t>Professor: Joubert de Castro Lima</a:t>
            </a:r>
          </a:p>
          <a:p>
            <a:endParaRPr lang="pt-BR" sz="2400" dirty="0" smtClean="0">
              <a:latin typeface="+mn-lt"/>
            </a:endParaRPr>
          </a:p>
          <a:p>
            <a:pPr algn="ctr"/>
            <a:r>
              <a:rPr lang="pt-BR" sz="2400" dirty="0" smtClean="0">
                <a:latin typeface="+mn-lt"/>
              </a:rPr>
              <a:t>Ouro Preto, 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4348" y="1643082"/>
            <a:ext cx="7772400" cy="4572000"/>
          </a:xfrm>
        </p:spPr>
        <p:txBody>
          <a:bodyPr/>
          <a:lstStyle/>
          <a:p>
            <a:pPr algn="just"/>
            <a:r>
              <a:rPr lang="pt-BR" sz="2400" dirty="0" smtClean="0"/>
              <a:t>Computador</a:t>
            </a:r>
          </a:p>
          <a:p>
            <a:pPr lvl="1" algn="just"/>
            <a:r>
              <a:rPr lang="pt-BR" sz="2000" dirty="0" smtClean="0"/>
              <a:t>Função básica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smtClean="0"/>
              <a:t> execução de um programa;</a:t>
            </a:r>
          </a:p>
          <a:p>
            <a:pPr lvl="1" algn="just"/>
            <a:r>
              <a:rPr lang="pt-BR" sz="2000" dirty="0" smtClean="0"/>
              <a:t>Programa: consiste em um conjunto de instruções armazenadas na memória;</a:t>
            </a:r>
          </a:p>
          <a:p>
            <a:pPr lvl="1" algn="just"/>
            <a:r>
              <a:rPr lang="pt-BR" sz="2000" dirty="0" smtClean="0"/>
              <a:t>Processador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smtClean="0"/>
              <a:t>trabalho real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smtClean="0"/>
              <a:t>executa instruções especificadas no programa;</a:t>
            </a:r>
          </a:p>
          <a:p>
            <a:pPr algn="just"/>
            <a:r>
              <a:rPr lang="pt-BR" sz="2400" dirty="0" smtClean="0"/>
              <a:t>Processamento de instrução consiste em duas etapas:</a:t>
            </a:r>
          </a:p>
          <a:p>
            <a:pPr lvl="1" algn="just">
              <a:buNone/>
            </a:pPr>
            <a:r>
              <a:rPr lang="pt-BR" sz="2000" dirty="0" smtClean="0"/>
              <a:t>1°. O processador lê instruções da memória, uma de cada vez e executa cada instrução;</a:t>
            </a:r>
          </a:p>
          <a:p>
            <a:pPr lvl="1" algn="just">
              <a:buNone/>
            </a:pPr>
            <a:r>
              <a:rPr lang="pt-BR" sz="2000" dirty="0" smtClean="0"/>
              <a:t>2°. A execução da instrução pode envolver diversas operações e depende da natureza da instrução.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214554"/>
            <a:ext cx="8229600" cy="235745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Introduzir </a:t>
            </a:r>
            <a:r>
              <a:rPr lang="pt-BR" sz="2800" dirty="0" smtClean="0"/>
              <a:t>os conceitos e implementação de memória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e MMU no TP-1, de tal forma a usar ao menos um tipo de mapeamento da memória principal e um algoritmo de substituição da memória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</a:t>
            </a:r>
          </a:p>
          <a:p>
            <a:pPr>
              <a:buNone/>
            </a:pPr>
            <a:endParaRPr lang="pt-BR" sz="2400" dirty="0" smtClean="0"/>
          </a:p>
          <a:p>
            <a:endParaRPr lang="pt-BR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 DO FUNCIONAMENTO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928662" y="1428736"/>
          <a:ext cx="7400948" cy="391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ta circular 7"/>
          <p:cNvSpPr/>
          <p:nvPr/>
        </p:nvSpPr>
        <p:spPr>
          <a:xfrm rot="12537788">
            <a:off x="3175644" y="3287101"/>
            <a:ext cx="2897050" cy="2062258"/>
          </a:xfrm>
          <a:prstGeom prst="circularArrow">
            <a:avLst>
              <a:gd name="adj1" fmla="val 585"/>
              <a:gd name="adj2" fmla="val 686247"/>
              <a:gd name="adj3" fmla="val 20345113"/>
              <a:gd name="adj4" fmla="val 8954096"/>
              <a:gd name="adj5" fmla="val 11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71472" y="5500702"/>
            <a:ext cx="8143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n-lt"/>
              </a:rPr>
              <a:t>Ciclo de busca e execução representado pela seta, só termina quando o programa se encerra</a:t>
            </a:r>
            <a:r>
              <a:rPr lang="pt-BR" sz="2400" dirty="0" smtClean="0">
                <a:latin typeface="+mn-lt"/>
              </a:rPr>
              <a:t>.</a:t>
            </a:r>
            <a:endParaRPr lang="pt-BR" sz="2400" dirty="0" smtClean="0">
              <a:latin typeface="+mn-lt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4348" y="1643050"/>
            <a:ext cx="7772400" cy="4572000"/>
          </a:xfrm>
        </p:spPr>
        <p:txBody>
          <a:bodyPr/>
          <a:lstStyle/>
          <a:p>
            <a:pPr algn="just"/>
            <a:r>
              <a:rPr lang="pt-BR" sz="2200" dirty="0" smtClean="0"/>
              <a:t>Registradores utilizados PC, IR, MBR,  </a:t>
            </a:r>
            <a:r>
              <a:rPr lang="pt-BR" sz="2200" dirty="0" smtClean="0"/>
              <a:t>MAR, 3 Memórias </a:t>
            </a:r>
            <a:r>
              <a:rPr lang="pt-BR" sz="2200" dirty="0" err="1" smtClean="0"/>
              <a:t>Cache</a:t>
            </a:r>
            <a:r>
              <a:rPr lang="pt-BR" sz="2200" dirty="0" smtClean="0"/>
              <a:t>, MMU.</a:t>
            </a:r>
            <a:endParaRPr lang="pt-BR" sz="2200" dirty="0" smtClean="0"/>
          </a:p>
          <a:p>
            <a:pPr algn="just"/>
            <a:r>
              <a:rPr lang="pt-BR" sz="2200" dirty="0" smtClean="0"/>
              <a:t>Para essa simulação foi gerado um programa com as funcionalidades de um satélite de comunicação genérico, ele tem 5 comandos (opções) .</a:t>
            </a:r>
          </a:p>
          <a:p>
            <a:pPr marL="457200" indent="-457200" algn="just">
              <a:buNone/>
            </a:pPr>
            <a:r>
              <a:rPr lang="pt-BR" sz="2200" dirty="0" smtClean="0"/>
              <a:t>0. Envia dados se já codificados(Esses dados tem que estar na </a:t>
            </a:r>
            <a:r>
              <a:rPr lang="pt-BR" sz="2200" dirty="0" err="1" smtClean="0"/>
              <a:t>frequência</a:t>
            </a:r>
            <a:r>
              <a:rPr lang="pt-BR" sz="2200" dirty="0" smtClean="0"/>
              <a:t> 10,700 a 12,500 GHZ ). </a:t>
            </a:r>
          </a:p>
          <a:p>
            <a:pPr marL="457200" indent="-457200" algn="just">
              <a:buNone/>
            </a:pPr>
            <a:r>
              <a:rPr lang="pt-BR" sz="2200" dirty="0" smtClean="0"/>
              <a:t>1. Busca novo dado no receptor(Pode ser um dado em qualquer </a:t>
            </a:r>
            <a:r>
              <a:rPr lang="pt-BR" sz="2200" dirty="0" err="1" smtClean="0"/>
              <a:t>frequência</a:t>
            </a:r>
            <a:r>
              <a:rPr lang="pt-BR" sz="2200" dirty="0" smtClean="0"/>
              <a:t> e guarda na memória).</a:t>
            </a:r>
          </a:p>
          <a:p>
            <a:pPr marL="457200" indent="-457200" algn="just">
              <a:buNone/>
            </a:pPr>
            <a:r>
              <a:rPr lang="pt-BR" sz="2200" dirty="0" smtClean="0"/>
              <a:t>2. Codifica dados e retorna para memória principal.</a:t>
            </a:r>
          </a:p>
          <a:p>
            <a:pPr marL="457200" indent="-457200" algn="just">
              <a:buNone/>
            </a:pPr>
            <a:r>
              <a:rPr lang="pt-BR" sz="2200" dirty="0" smtClean="0"/>
              <a:t>3.  Armazena dados codificados ou não em disco.</a:t>
            </a:r>
          </a:p>
          <a:p>
            <a:pPr marL="457200" indent="-457200" algn="just">
              <a:buNone/>
            </a:pPr>
            <a:r>
              <a:rPr lang="pt-BR" sz="2200" dirty="0" smtClean="0"/>
              <a:t>4.  Encerrar.</a:t>
            </a:r>
          </a:p>
          <a:p>
            <a:pPr marL="457200" indent="-457200" algn="just">
              <a:buNone/>
            </a:pPr>
            <a:endParaRPr lang="pt-BR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 para baixo 37"/>
          <p:cNvSpPr/>
          <p:nvPr/>
        </p:nvSpPr>
        <p:spPr>
          <a:xfrm>
            <a:off x="5715008" y="3857628"/>
            <a:ext cx="484632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142852"/>
            <a:ext cx="777240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7" name="Fluxograma: Processo 6"/>
          <p:cNvSpPr/>
          <p:nvPr/>
        </p:nvSpPr>
        <p:spPr>
          <a:xfrm>
            <a:off x="214282" y="1428736"/>
            <a:ext cx="2286016" cy="11430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MMU recebe o endereço da palavra a ser procurando</a:t>
            </a:r>
            <a:endParaRPr lang="pt-BR" dirty="0"/>
          </a:p>
        </p:txBody>
      </p:sp>
      <p:sp>
        <p:nvSpPr>
          <p:cNvPr id="8" name="Fluxograma: Preparação 7"/>
          <p:cNvSpPr/>
          <p:nvPr/>
        </p:nvSpPr>
        <p:spPr>
          <a:xfrm>
            <a:off x="142844" y="2857496"/>
            <a:ext cx="2428892" cy="92869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Bloco que pertence o endereço esta na </a:t>
            </a:r>
            <a:r>
              <a:rPr lang="pt-BR" sz="1600" dirty="0" err="1" smtClean="0"/>
              <a:t>Cache</a:t>
            </a:r>
            <a:r>
              <a:rPr lang="pt-BR" sz="1600" dirty="0" smtClean="0"/>
              <a:t>?</a:t>
            </a:r>
            <a:endParaRPr lang="pt-BR" sz="1600" dirty="0"/>
          </a:p>
        </p:txBody>
      </p:sp>
      <p:sp>
        <p:nvSpPr>
          <p:cNvPr id="9" name="Seta para baixo 8"/>
          <p:cNvSpPr/>
          <p:nvPr/>
        </p:nvSpPr>
        <p:spPr>
          <a:xfrm>
            <a:off x="1357290" y="114298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357290" y="2571744"/>
            <a:ext cx="142876" cy="264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1357290" y="3786190"/>
            <a:ext cx="14287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9987659">
            <a:off x="2410030" y="2671797"/>
            <a:ext cx="2379670" cy="1690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428860" y="278605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57224" y="378619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dirty="0" smtClean="0"/>
          </a:p>
        </p:txBody>
      </p:sp>
      <p:sp>
        <p:nvSpPr>
          <p:cNvPr id="25" name="Fluxograma: Processo 24"/>
          <p:cNvSpPr/>
          <p:nvPr/>
        </p:nvSpPr>
        <p:spPr>
          <a:xfrm>
            <a:off x="714348" y="4357694"/>
            <a:ext cx="1414466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 palavra  e </a:t>
            </a:r>
            <a:r>
              <a:rPr lang="pt-BR" sz="1400" dirty="0" smtClean="0"/>
              <a:t>entrega</a:t>
            </a:r>
            <a:r>
              <a:rPr lang="pt-BR" dirty="0" smtClean="0"/>
              <a:t> à MBR </a:t>
            </a:r>
            <a:endParaRPr lang="pt-BR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928662" y="785794"/>
            <a:ext cx="985838" cy="3731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27" name="Fluxograma: Processo 26"/>
          <p:cNvSpPr/>
          <p:nvPr/>
        </p:nvSpPr>
        <p:spPr>
          <a:xfrm>
            <a:off x="4714876" y="1428736"/>
            <a:ext cx="2286016" cy="12144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 RAM no bloco contendo a palavra</a:t>
            </a:r>
            <a:endParaRPr lang="pt-BR" dirty="0"/>
          </a:p>
        </p:txBody>
      </p:sp>
      <p:sp>
        <p:nvSpPr>
          <p:cNvPr id="28" name="Fluxograma: Processo 27"/>
          <p:cNvSpPr/>
          <p:nvPr/>
        </p:nvSpPr>
        <p:spPr>
          <a:xfrm>
            <a:off x="4786314" y="3000372"/>
            <a:ext cx="2214578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Aloca bloco da palavra na linha Associada</a:t>
            </a:r>
            <a:endParaRPr lang="pt-BR" dirty="0"/>
          </a:p>
        </p:txBody>
      </p:sp>
      <p:sp>
        <p:nvSpPr>
          <p:cNvPr id="29" name="Seta para baixo 28"/>
          <p:cNvSpPr/>
          <p:nvPr/>
        </p:nvSpPr>
        <p:spPr>
          <a:xfrm>
            <a:off x="5857884" y="2643182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Processo 29"/>
          <p:cNvSpPr/>
          <p:nvPr/>
        </p:nvSpPr>
        <p:spPr>
          <a:xfrm>
            <a:off x="3000364" y="4357694"/>
            <a:ext cx="2214578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Carrega bloco da RAM na linha da </a:t>
            </a:r>
            <a:r>
              <a:rPr lang="pt-BR" dirty="0" err="1" smtClean="0"/>
              <a:t>cache</a:t>
            </a:r>
            <a:endParaRPr lang="pt-BR" dirty="0"/>
          </a:p>
        </p:txBody>
      </p:sp>
      <p:sp>
        <p:nvSpPr>
          <p:cNvPr id="31" name="Fluxograma: Processo 30"/>
          <p:cNvSpPr/>
          <p:nvPr/>
        </p:nvSpPr>
        <p:spPr>
          <a:xfrm>
            <a:off x="6643702" y="4357694"/>
            <a:ext cx="2214578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 palavra a MBR</a:t>
            </a:r>
            <a:endParaRPr lang="pt-BR" dirty="0"/>
          </a:p>
        </p:txBody>
      </p:sp>
      <p:sp>
        <p:nvSpPr>
          <p:cNvPr id="32" name="Fluxograma: Terminação 31"/>
          <p:cNvSpPr/>
          <p:nvPr/>
        </p:nvSpPr>
        <p:spPr>
          <a:xfrm>
            <a:off x="857224" y="5786454"/>
            <a:ext cx="985838" cy="3731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sp>
        <p:nvSpPr>
          <p:cNvPr id="33" name="Seta para baixo 32"/>
          <p:cNvSpPr/>
          <p:nvPr/>
        </p:nvSpPr>
        <p:spPr>
          <a:xfrm>
            <a:off x="1357290" y="5286388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a esquerda e para a direita 36"/>
          <p:cNvSpPr/>
          <p:nvPr/>
        </p:nvSpPr>
        <p:spPr>
          <a:xfrm>
            <a:off x="5214942" y="4572008"/>
            <a:ext cx="1428760" cy="571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baixo 41"/>
          <p:cNvSpPr/>
          <p:nvPr/>
        </p:nvSpPr>
        <p:spPr>
          <a:xfrm>
            <a:off x="7643834" y="5214950"/>
            <a:ext cx="214314" cy="714380"/>
          </a:xfrm>
          <a:prstGeom prst="downArrow">
            <a:avLst>
              <a:gd name="adj1" fmla="val 215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baixo 42"/>
          <p:cNvSpPr/>
          <p:nvPr/>
        </p:nvSpPr>
        <p:spPr>
          <a:xfrm>
            <a:off x="4000496" y="5214950"/>
            <a:ext cx="214314" cy="714380"/>
          </a:xfrm>
          <a:prstGeom prst="downArrow">
            <a:avLst>
              <a:gd name="adj1" fmla="val 1829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esquerda 43"/>
          <p:cNvSpPr/>
          <p:nvPr/>
        </p:nvSpPr>
        <p:spPr>
          <a:xfrm>
            <a:off x="1857356" y="5857892"/>
            <a:ext cx="6143668" cy="214314"/>
          </a:xfrm>
          <a:prstGeom prst="leftArrow">
            <a:avLst>
              <a:gd name="adj1" fmla="val 50000"/>
              <a:gd name="adj2" fmla="val 48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programa proposto foi desenvolvido com sucesso, proporcionando o uso dos conhecimentos adquiridos até o momento do curso Organização de Computadores e Introdução a Programação. As dificuldades apresentadas durante o processo de desenvolvimento do trabalho prático foram sanadas com o auxilio do Prof. Dr. Joubert de Castro Lima, Aluno Bruno Santos, consulta em sites de fórum e através de tentativa e erro.</a:t>
            </a:r>
          </a:p>
          <a:p>
            <a:r>
              <a:rPr lang="pt-BR" dirty="0" smtClean="0"/>
              <a:t>Também foi muito gratificante ver nas simulações como a estrutura da </a:t>
            </a:r>
            <a:r>
              <a:rPr lang="pt-BR" dirty="0" err="1" smtClean="0"/>
              <a:t>cache</a:t>
            </a:r>
            <a:r>
              <a:rPr lang="pt-BR" dirty="0" smtClean="0"/>
              <a:t> é capaz de armazenar </a:t>
            </a:r>
            <a:r>
              <a:rPr lang="pt-BR" dirty="0" smtClean="0"/>
              <a:t>blocos, </a:t>
            </a:r>
            <a:r>
              <a:rPr lang="pt-BR" dirty="0" smtClean="0"/>
              <a:t>que se forem usados novamente não terá a necessidade de </a:t>
            </a:r>
            <a:r>
              <a:rPr lang="pt-BR" dirty="0" smtClean="0"/>
              <a:t>buscá-los numa </a:t>
            </a:r>
            <a:r>
              <a:rPr lang="pt-BR" dirty="0" smtClean="0"/>
              <a:t>utilização futura dependendo do mapeamento e algoritmo de substituição. Para os próximo trabalhos práticos, haverá a introdução proposta na correção do relatório do TP-1 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Site &lt; http://www.joubertlima.com.br &gt; Acesso em 07/06/2013.</a:t>
            </a:r>
          </a:p>
          <a:p>
            <a:pPr lvl="0"/>
            <a:r>
              <a:rPr lang="pt-BR" dirty="0" smtClean="0"/>
              <a:t>Site &lt; http://www.linguagemc.xpg.com.br/funcaoc.html &gt; Acesso em 07/06/2013.</a:t>
            </a:r>
          </a:p>
          <a:p>
            <a:pPr lvl="0"/>
            <a:r>
              <a:rPr lang="pt-BR" dirty="0" smtClean="0"/>
              <a:t>Site &lt; http://paginas.fe.up.pt/~mleitao/SRCO/Teoricas/SRCO_SAT.pdf &gt; Acesso em 07/06/2013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Site &lt; http://www.clubedohardware.com.br/artigos/Como-o-Cache-de-Memoria-Funciona/1410/8&gt; Acesso 13/07/13.</a:t>
            </a:r>
          </a:p>
          <a:p>
            <a:pPr lvl="0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ersonalizada 10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7D8524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0070C0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256</TotalTime>
  <Words>492</Words>
  <Application>Microsoft Office PowerPoint</Application>
  <PresentationFormat>Apresentação na tela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Patrimônio Líquido</vt:lpstr>
      <vt:lpstr>Universidade Federal de Ouro Preto – UFOP       Instituto de Ciências Exatas e Biológicas – ICEB         Departamento de Computação – DECOM          Disciplina: Organização de Computadores  - BCC266 </vt:lpstr>
      <vt:lpstr>INTRODUÇÃO</vt:lpstr>
      <vt:lpstr>OBJETIVO</vt:lpstr>
      <vt:lpstr>ABSTRAÇÃO DO FUNCIONAMENTO</vt:lpstr>
      <vt:lpstr>A MÁQUINA</vt:lpstr>
      <vt:lpstr>FUNCIONAMENTO</vt:lpstr>
      <vt:lpstr>CONCLUSÃO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32</cp:revision>
  <dcterms:created xsi:type="dcterms:W3CDTF">2013-06-10T21:33:12Z</dcterms:created>
  <dcterms:modified xsi:type="dcterms:W3CDTF">2013-07-16T04:45:36Z</dcterms:modified>
</cp:coreProperties>
</file>