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6F8C-3C94-442D-A934-65F627129396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C4D0F2D-2A6D-4B94-89E5-31FEDCA6C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6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6F8C-3C94-442D-A934-65F627129396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4D0F2D-2A6D-4B94-89E5-31FEDCA6C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34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6F8C-3C94-442D-A934-65F627129396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4D0F2D-2A6D-4B94-89E5-31FEDCA6C59F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610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6F8C-3C94-442D-A934-65F627129396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4D0F2D-2A6D-4B94-89E5-31FEDCA6C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345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6F8C-3C94-442D-A934-65F627129396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4D0F2D-2A6D-4B94-89E5-31FEDCA6C59F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242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6F8C-3C94-442D-A934-65F627129396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4D0F2D-2A6D-4B94-89E5-31FEDCA6C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792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6F8C-3C94-442D-A934-65F627129396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D0F2D-2A6D-4B94-89E5-31FEDCA6C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219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6F8C-3C94-442D-A934-65F627129396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D0F2D-2A6D-4B94-89E5-31FEDCA6C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41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6F8C-3C94-442D-A934-65F627129396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D0F2D-2A6D-4B94-89E5-31FEDCA6C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02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6F8C-3C94-442D-A934-65F627129396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4D0F2D-2A6D-4B94-89E5-31FEDCA6C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67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6F8C-3C94-442D-A934-65F627129396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4D0F2D-2A6D-4B94-89E5-31FEDCA6C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64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6F8C-3C94-442D-A934-65F627129396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4D0F2D-2A6D-4B94-89E5-31FEDCA6C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87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6F8C-3C94-442D-A934-65F627129396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D0F2D-2A6D-4B94-89E5-31FEDCA6C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52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6F8C-3C94-442D-A934-65F627129396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D0F2D-2A6D-4B94-89E5-31FEDCA6C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70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6F8C-3C94-442D-A934-65F627129396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D0F2D-2A6D-4B94-89E5-31FEDCA6C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8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6F8C-3C94-442D-A934-65F627129396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4D0F2D-2A6D-4B94-89E5-31FEDCA6C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00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96F8C-3C94-442D-A934-65F627129396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C4D0F2D-2A6D-4B94-89E5-31FEDCA6C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1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07334" y="2629552"/>
            <a:ext cx="8915399" cy="1200329"/>
          </a:xfr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pt-BR" sz="7200" b="1" dirty="0">
                <a:solidFill>
                  <a:srgbClr val="6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FF </a:t>
            </a:r>
            <a:r>
              <a:rPr lang="pt-BR" sz="7200" b="1" dirty="0" err="1">
                <a:solidFill>
                  <a:srgbClr val="6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Code</a:t>
            </a:r>
            <a:endParaRPr lang="pt-BR" sz="7200" b="1" dirty="0">
              <a:solidFill>
                <a:srgbClr val="6C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07334" y="5085053"/>
            <a:ext cx="8915399" cy="646331"/>
          </a:xfr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r" defTabSz="914400">
              <a:spcBef>
                <a:spcPct val="0"/>
              </a:spcBef>
            </a:pPr>
            <a:r>
              <a:rPr lang="pt-BR" dirty="0">
                <a:solidFill>
                  <a:srgbClr val="6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FAGNER DE OLIVEIRA BERNARDO</a:t>
            </a:r>
          </a:p>
          <a:p>
            <a:pPr algn="r" defTabSz="914400">
              <a:spcBef>
                <a:spcPct val="0"/>
              </a:spcBef>
            </a:pPr>
            <a:r>
              <a:rPr lang="pt-BR" dirty="0">
                <a:solidFill>
                  <a:srgbClr val="6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FELIPE FONTENELE DE ÁVILA MAGALHÃES</a:t>
            </a:r>
          </a:p>
        </p:txBody>
      </p:sp>
    </p:spTree>
    <p:extLst>
      <p:ext uri="{BB962C8B-B14F-4D97-AF65-F5344CB8AC3E}">
        <p14:creationId xmlns:p14="http://schemas.microsoft.com/office/powerpoint/2010/main" val="2289145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36033" y="636104"/>
            <a:ext cx="875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LÉXICOS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36032" y="1550504"/>
            <a:ext cx="87596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Comentários de linha</a:t>
            </a:r>
            <a:br>
              <a:rPr lang="pt-BR" b="0" dirty="0">
                <a:effectLst/>
              </a:rPr>
            </a:br>
            <a:r>
              <a:rPr lang="pt-BR" dirty="0"/>
              <a:t>A linguagem FF </a:t>
            </a:r>
            <a:r>
              <a:rPr lang="pt-BR" dirty="0" err="1"/>
              <a:t>Code</a:t>
            </a:r>
            <a:r>
              <a:rPr lang="pt-BR" dirty="0"/>
              <a:t> tem suporte para comentários de linha. Cada comentário a ser escrito deve ser precedido do símbolo &lt;FF&gt;.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br>
              <a:rPr lang="pt-BR" b="0" dirty="0">
                <a:effectLst/>
              </a:rPr>
            </a:br>
            <a:r>
              <a:rPr lang="pt-BR" b="1" dirty="0"/>
              <a:t>Comentários de bloco</a:t>
            </a:r>
            <a:br>
              <a:rPr lang="pt-BR" b="0" dirty="0">
                <a:effectLst/>
              </a:rPr>
            </a:br>
            <a:r>
              <a:rPr lang="pt-BR" dirty="0"/>
              <a:t>A linguagem FF </a:t>
            </a:r>
            <a:r>
              <a:rPr lang="pt-BR" dirty="0" err="1"/>
              <a:t>Code</a:t>
            </a:r>
            <a:r>
              <a:rPr lang="pt-BR" dirty="0"/>
              <a:t> tem suporte para comentários de bloco. Cada bloco de comentário a ser escrito deve possuir um símbolo &lt;F*&gt; no início do comentário e outro no final &lt;*F&gt;.</a:t>
            </a:r>
            <a:endParaRPr lang="pt-BR" u="sng" dirty="0">
              <a:solidFill>
                <a:srgbClr val="6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33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36033" y="636104"/>
            <a:ext cx="875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LÉXICOS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36032" y="1550504"/>
            <a:ext cx="875968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Literais inteiros</a:t>
            </a:r>
            <a:br>
              <a:rPr lang="pt-BR" b="0" dirty="0">
                <a:effectLst/>
              </a:rPr>
            </a:br>
            <a:r>
              <a:rPr lang="pt-BR" dirty="0"/>
              <a:t>Os literais inteiros suportados pela linguagem FF </a:t>
            </a:r>
            <a:r>
              <a:rPr lang="pt-BR" dirty="0" err="1"/>
              <a:t>Code</a:t>
            </a:r>
            <a:r>
              <a:rPr lang="pt-BR" dirty="0"/>
              <a:t> são formados por uma sequência de um ou mais dígitos decimais.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br>
              <a:rPr lang="pt-BR" b="0" dirty="0">
                <a:effectLst/>
              </a:rPr>
            </a:br>
            <a:r>
              <a:rPr lang="pt-BR" b="1" dirty="0"/>
              <a:t>Literais booleanos</a:t>
            </a:r>
            <a:br>
              <a:rPr lang="pt-BR" b="0" dirty="0">
                <a:effectLst/>
              </a:rPr>
            </a:br>
            <a:r>
              <a:rPr lang="pt-BR" dirty="0"/>
              <a:t>A linguagem FF </a:t>
            </a:r>
            <a:r>
              <a:rPr lang="pt-BR" dirty="0" err="1"/>
              <a:t>Code</a:t>
            </a:r>
            <a:r>
              <a:rPr lang="pt-BR" dirty="0"/>
              <a:t> suporta tipos booleanos, onde </a:t>
            </a:r>
            <a:r>
              <a:rPr lang="pt-BR" b="1" dirty="0"/>
              <a:t>TRUE</a:t>
            </a:r>
            <a:r>
              <a:rPr lang="pt-BR" dirty="0"/>
              <a:t> representa uma sentença verdadeira e </a:t>
            </a:r>
            <a:r>
              <a:rPr lang="pt-BR" b="1" dirty="0"/>
              <a:t>FALSE</a:t>
            </a:r>
            <a:r>
              <a:rPr lang="pt-BR" dirty="0"/>
              <a:t> representa uma sentença falsa.</a:t>
            </a:r>
            <a:endParaRPr lang="pt-B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707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36033" y="636104"/>
            <a:ext cx="875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LÉXICOS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36032" y="1550504"/>
            <a:ext cx="875968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Literais </a:t>
            </a:r>
            <a:r>
              <a:rPr lang="pt-BR" b="1" dirty="0" err="1"/>
              <a:t>string</a:t>
            </a:r>
            <a:br>
              <a:rPr lang="pt-BR" b="0" dirty="0">
                <a:effectLst/>
              </a:rPr>
            </a:br>
            <a:r>
              <a:rPr lang="pt-BR" dirty="0"/>
              <a:t>Os literais </a:t>
            </a:r>
            <a:r>
              <a:rPr lang="pt-BR" dirty="0" err="1"/>
              <a:t>string</a:t>
            </a:r>
            <a:r>
              <a:rPr lang="pt-BR" dirty="0"/>
              <a:t> são construídos a partir de uma cadeia de caracteres entre o símbolo de aspas duplas (") (Inicialmente não possui sequências de escape, como por exemplo \n).</a:t>
            </a:r>
          </a:p>
          <a:p>
            <a:pPr>
              <a:lnSpc>
                <a:spcPct val="150000"/>
              </a:lnSpc>
            </a:pP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pt-BR" b="1" dirty="0"/>
              <a:t>Identificadores</a:t>
            </a:r>
            <a:br>
              <a:rPr lang="pt-BR" b="0" dirty="0">
                <a:effectLst/>
              </a:rPr>
            </a:br>
            <a:r>
              <a:rPr lang="pt-BR" dirty="0"/>
              <a:t>São sequências de letras maiúsculas, minúsculas, dígitos decimais e sublinhados ( _ ), começando com uma letra. Letras maiúsculas e minúsculas são distintas em um identificador.</a:t>
            </a:r>
            <a:endParaRPr lang="pt-B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4409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36033" y="2822714"/>
            <a:ext cx="87596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6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6313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36033" y="636104"/>
            <a:ext cx="875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36032" y="1550504"/>
            <a:ext cx="87596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A linguagem FF </a:t>
            </a:r>
            <a:r>
              <a:rPr lang="pt-BR" dirty="0" err="1"/>
              <a:t>Code</a:t>
            </a:r>
            <a:r>
              <a:rPr lang="pt-BR" dirty="0"/>
              <a:t> é uma pequena linguagem de programação que foi idealizada para ser construída na disciplina Construção de Compiladores e para ser simples e intuitiva de se utilizar. Ela possui forte influência de algumas linguagens já consolidadas, como a linguagem C, C++ e a linguagem Torben, desenvolvida para fins didáticos.</a:t>
            </a:r>
            <a:endParaRPr lang="pt-BR" b="0" dirty="0">
              <a:effectLst/>
            </a:endParaRPr>
          </a:p>
          <a:p>
            <a:pPr algn="just">
              <a:lnSpc>
                <a:spcPct val="150000"/>
              </a:lnSpc>
            </a:pPr>
            <a:br>
              <a:rPr lang="pt-BR" b="0" dirty="0">
                <a:effectLst/>
              </a:rPr>
            </a:br>
            <a:r>
              <a:rPr lang="pt-BR" dirty="0"/>
              <a:t>Ela suporta o uso de comentários de linha, comentários de bloco, literais booleanos, literais </a:t>
            </a:r>
            <a:r>
              <a:rPr lang="pt-BR" dirty="0" err="1"/>
              <a:t>string</a:t>
            </a:r>
            <a:r>
              <a:rPr lang="pt-BR" dirty="0"/>
              <a:t>, literais inteiros, operadores aritméticos, operadores relacionais, operadores lógicos e atribuição. Cada especificação suportada possui uma descrição clara e objetiva.</a:t>
            </a:r>
            <a:endParaRPr lang="pt-BR" b="0" dirty="0">
              <a:effectLst/>
            </a:endParaRPr>
          </a:p>
          <a:p>
            <a:pPr algn="just">
              <a:lnSpc>
                <a:spcPct val="150000"/>
              </a:lnSpc>
            </a:pPr>
            <a:br>
              <a:rPr lang="pt-BR" dirty="0"/>
            </a:br>
            <a:endParaRPr lang="pt-BR" dirty="0">
              <a:solidFill>
                <a:srgbClr val="6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72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36033" y="636104"/>
            <a:ext cx="875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DA LINGUAGEM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36032" y="1550504"/>
            <a:ext cx="87596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just">
              <a:lnSpc>
                <a:spcPct val="150000"/>
              </a:lnSpc>
            </a:lvl1pPr>
          </a:lstStyle>
          <a:p>
            <a:r>
              <a:rPr lang="pt-BR" u="sng" dirty="0"/>
              <a:t>Operadores Aritméticos</a:t>
            </a:r>
            <a:r>
              <a:rPr lang="pt-BR" dirty="0"/>
              <a:t>: Os operadores aritméticos suportados pela linguagem são: </a:t>
            </a:r>
            <a:r>
              <a:rPr lang="pt-BR" b="1" dirty="0"/>
              <a:t>-</a:t>
            </a:r>
            <a:r>
              <a:rPr lang="pt-BR" dirty="0"/>
              <a:t> (subtração), </a:t>
            </a:r>
            <a:r>
              <a:rPr lang="pt-BR" b="1" dirty="0"/>
              <a:t>*</a:t>
            </a:r>
            <a:r>
              <a:rPr lang="pt-BR" dirty="0"/>
              <a:t> (multiplicação), </a:t>
            </a:r>
            <a:r>
              <a:rPr lang="pt-BR" b="1" dirty="0"/>
              <a:t>/</a:t>
            </a:r>
            <a:r>
              <a:rPr lang="pt-BR" dirty="0"/>
              <a:t> (divisão), </a:t>
            </a:r>
            <a:r>
              <a:rPr lang="pt-BR" b="1" dirty="0"/>
              <a:t>%</a:t>
            </a:r>
            <a:r>
              <a:rPr lang="pt-BR" dirty="0"/>
              <a:t> (resto da divisão inteira), </a:t>
            </a:r>
            <a:r>
              <a:rPr lang="pt-BR" b="1" dirty="0"/>
              <a:t>+</a:t>
            </a:r>
            <a:r>
              <a:rPr lang="pt-BR" dirty="0"/>
              <a:t> (soma).</a:t>
            </a:r>
          </a:p>
          <a:p>
            <a:endParaRPr lang="pt-BR" dirty="0"/>
          </a:p>
          <a:p>
            <a:r>
              <a:rPr lang="pt-BR" u="sng" dirty="0"/>
              <a:t>Operadores Relacionais</a:t>
            </a:r>
            <a:r>
              <a:rPr lang="pt-BR" dirty="0"/>
              <a:t>: Os operadores relacionais suportados pela linguagem são: </a:t>
            </a:r>
            <a:r>
              <a:rPr lang="pt-BR" b="1" dirty="0"/>
              <a:t>!=</a:t>
            </a:r>
            <a:r>
              <a:rPr lang="pt-BR" dirty="0"/>
              <a:t> (diferente), </a:t>
            </a:r>
            <a:r>
              <a:rPr lang="pt-BR" b="1" dirty="0"/>
              <a:t>&gt;</a:t>
            </a:r>
            <a:r>
              <a:rPr lang="pt-BR" dirty="0"/>
              <a:t> (maior que), </a:t>
            </a:r>
            <a:r>
              <a:rPr lang="pt-BR" b="1" dirty="0"/>
              <a:t>&gt;=</a:t>
            </a:r>
            <a:r>
              <a:rPr lang="pt-BR" dirty="0"/>
              <a:t> (maior ou igual que), </a:t>
            </a:r>
            <a:r>
              <a:rPr lang="pt-BR" b="1" dirty="0"/>
              <a:t>&lt;</a:t>
            </a:r>
            <a:r>
              <a:rPr lang="pt-BR" dirty="0"/>
              <a:t> (menor que), </a:t>
            </a:r>
            <a:r>
              <a:rPr lang="pt-BR" b="1" dirty="0"/>
              <a:t>&lt;=</a:t>
            </a:r>
            <a:r>
              <a:rPr lang="pt-BR" dirty="0"/>
              <a:t> (menor ou igual que), </a:t>
            </a:r>
            <a:r>
              <a:rPr lang="pt-BR" b="1" dirty="0"/>
              <a:t>==</a:t>
            </a:r>
            <a:r>
              <a:rPr lang="pt-BR" dirty="0"/>
              <a:t> (igualdade).</a:t>
            </a:r>
          </a:p>
          <a:p>
            <a:endParaRPr lang="pt-BR" dirty="0"/>
          </a:p>
          <a:p>
            <a:r>
              <a:rPr lang="pt-BR" u="sng" dirty="0"/>
              <a:t>Operadores Lógicos</a:t>
            </a:r>
            <a:r>
              <a:rPr lang="pt-BR" dirty="0"/>
              <a:t>: Os operadores lógicos suportados pela linguagem são: ! (negação lógica), </a:t>
            </a:r>
            <a:r>
              <a:rPr lang="pt-BR" b="1" dirty="0"/>
              <a:t>&amp;&amp;</a:t>
            </a:r>
            <a:r>
              <a:rPr lang="pt-BR" dirty="0"/>
              <a:t> (e lógico), </a:t>
            </a:r>
            <a:r>
              <a:rPr lang="pt-BR" b="1" dirty="0"/>
              <a:t>||</a:t>
            </a:r>
            <a:r>
              <a:rPr lang="pt-BR" dirty="0"/>
              <a:t> (ou lógico).</a:t>
            </a:r>
          </a:p>
        </p:txBody>
      </p:sp>
    </p:spTree>
    <p:extLst>
      <p:ext uri="{BB962C8B-B14F-4D97-AF65-F5344CB8AC3E}">
        <p14:creationId xmlns:p14="http://schemas.microsoft.com/office/powerpoint/2010/main" val="161526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36033" y="636104"/>
            <a:ext cx="875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GRAMÁTICA LIVRE DE CONTEXTO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36032" y="1550504"/>
            <a:ext cx="8759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A linguagem FF </a:t>
            </a:r>
            <a:r>
              <a:rPr lang="pt-BR" dirty="0" err="1"/>
              <a:t>Code</a:t>
            </a:r>
            <a:r>
              <a:rPr lang="pt-BR" dirty="0"/>
              <a:t> possui uma gramática livre de contexto que define a sintaxe de todas as construções permissíveis na linguagem. Os subtítulos em  negrito indicam a que aspectos da linguagem a gramática livre de contexto está associada.</a:t>
            </a:r>
            <a:endParaRPr lang="pt-BR" dirty="0">
              <a:solidFill>
                <a:srgbClr val="6C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29406" y="3491949"/>
            <a:ext cx="43533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just">
              <a:lnSpc>
                <a:spcPct val="150000"/>
              </a:lnSpc>
            </a:lvl1pPr>
          </a:lstStyle>
          <a:p>
            <a:r>
              <a:rPr lang="pt-BR" b="1" dirty="0"/>
              <a:t>Programa</a:t>
            </a:r>
          </a:p>
          <a:p>
            <a:r>
              <a:rPr lang="pt-BR" dirty="0" err="1"/>
              <a:t>Program</a:t>
            </a:r>
            <a:r>
              <a:rPr lang="pt-BR" dirty="0"/>
              <a:t> -&gt; </a:t>
            </a:r>
            <a:r>
              <a:rPr lang="pt-BR" dirty="0" err="1"/>
              <a:t>Funs</a:t>
            </a:r>
            <a:endParaRPr lang="pt-BR" dirty="0"/>
          </a:p>
          <a:p>
            <a:r>
              <a:rPr lang="pt-BR" dirty="0" err="1"/>
              <a:t>Funs</a:t>
            </a:r>
            <a:r>
              <a:rPr lang="pt-BR" dirty="0"/>
              <a:t> -&gt; </a:t>
            </a:r>
            <a:r>
              <a:rPr lang="pt-BR" dirty="0" err="1"/>
              <a:t>Fun</a:t>
            </a:r>
            <a:endParaRPr lang="pt-BR" dirty="0"/>
          </a:p>
          <a:p>
            <a:r>
              <a:rPr lang="pt-BR" dirty="0" err="1"/>
              <a:t>Funs</a:t>
            </a:r>
            <a:r>
              <a:rPr lang="pt-BR" dirty="0"/>
              <a:t> -&gt; </a:t>
            </a:r>
            <a:r>
              <a:rPr lang="pt-BR" dirty="0" err="1"/>
              <a:t>Fun</a:t>
            </a:r>
            <a:r>
              <a:rPr lang="pt-BR" dirty="0"/>
              <a:t> </a:t>
            </a:r>
            <a:r>
              <a:rPr lang="pt-BR" dirty="0" err="1"/>
              <a:t>Funs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Declaração de Funções</a:t>
            </a:r>
          </a:p>
          <a:p>
            <a:r>
              <a:rPr lang="pt-BR" dirty="0" err="1"/>
              <a:t>Fun</a:t>
            </a:r>
            <a:r>
              <a:rPr lang="pt-BR" dirty="0"/>
              <a:t> -&gt; </a:t>
            </a:r>
            <a:r>
              <a:rPr lang="pt-BR" dirty="0" err="1"/>
              <a:t>TypeId</a:t>
            </a:r>
            <a:r>
              <a:rPr lang="pt-BR" dirty="0"/>
              <a:t> (</a:t>
            </a:r>
            <a:r>
              <a:rPr lang="pt-BR" dirty="0" err="1"/>
              <a:t>TypeIds</a:t>
            </a:r>
            <a:r>
              <a:rPr lang="pt-BR" dirty="0"/>
              <a:t>) = </a:t>
            </a:r>
            <a:r>
              <a:rPr lang="pt-BR" dirty="0" err="1"/>
              <a:t>Exp</a:t>
            </a:r>
            <a:br>
              <a:rPr lang="pt-BR" dirty="0"/>
            </a:b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09258" y="3498577"/>
            <a:ext cx="435334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Tipo booleano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pt-BR" dirty="0" err="1"/>
              <a:t>TypeId</a:t>
            </a:r>
            <a:r>
              <a:rPr lang="pt-BR" dirty="0"/>
              <a:t> -&gt; </a:t>
            </a:r>
            <a:r>
              <a:rPr lang="pt-BR" dirty="0" err="1"/>
              <a:t>bool</a:t>
            </a:r>
            <a:r>
              <a:rPr lang="pt-BR" dirty="0"/>
              <a:t> id</a:t>
            </a:r>
          </a:p>
          <a:p>
            <a:pPr>
              <a:lnSpc>
                <a:spcPct val="150000"/>
              </a:lnSpc>
            </a:pP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sv-SE" b="1" dirty="0"/>
              <a:t>Tipo inteiro</a:t>
            </a:r>
            <a:endParaRPr lang="sv-SE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sv-SE" dirty="0"/>
              <a:t>TypeId -&gt; int id</a:t>
            </a:r>
            <a:endParaRPr lang="sv-SE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sv-SE" dirty="0"/>
              <a:t>Exp -&gt; litbool</a:t>
            </a:r>
            <a:endParaRPr lang="sv-SE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sv-SE" dirty="0"/>
              <a:t>Exp -&gt; litint</a:t>
            </a:r>
            <a:endParaRPr lang="pt-BR" dirty="0">
              <a:solidFill>
                <a:srgbClr val="6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07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36033" y="636104"/>
            <a:ext cx="875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GRAMÁTICA LIVRE DE CONTEXTO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29406" y="1530627"/>
            <a:ext cx="4353342" cy="461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b="1" dirty="0"/>
              <a:t>Literais</a:t>
            </a:r>
            <a:endParaRPr lang="sv-SE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sv-SE" dirty="0"/>
              <a:t>Exp -&gt; litboll</a:t>
            </a:r>
            <a:endParaRPr lang="sv-SE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sv-SE" dirty="0"/>
              <a:t>Exp -&gt; litint</a:t>
            </a:r>
            <a:endParaRPr lang="sv-SE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sv-SE" dirty="0"/>
              <a:t>Exp -&gt; litstring</a:t>
            </a:r>
            <a:endParaRPr lang="sv-SE" b="0" dirty="0">
              <a:effectLst/>
            </a:endParaRPr>
          </a:p>
          <a:p>
            <a:pPr>
              <a:lnSpc>
                <a:spcPct val="150000"/>
              </a:lnSpc>
            </a:pPr>
            <a:br>
              <a:rPr lang="sv-SE" b="0" dirty="0">
                <a:effectLst/>
              </a:rPr>
            </a:br>
            <a:r>
              <a:rPr lang="sv-SE" b="1" dirty="0"/>
              <a:t>Variável</a:t>
            </a:r>
            <a:endParaRPr lang="sv-SE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sv-SE" dirty="0"/>
              <a:t>Exp -&gt; id</a:t>
            </a:r>
            <a:endParaRPr lang="sv-SE" b="0" dirty="0">
              <a:effectLst/>
            </a:endParaRPr>
          </a:p>
          <a:p>
            <a:pPr>
              <a:lnSpc>
                <a:spcPct val="150000"/>
              </a:lnSpc>
            </a:pPr>
            <a:br>
              <a:rPr lang="sv-SE" b="0" dirty="0">
                <a:effectLst/>
              </a:rPr>
            </a:br>
            <a:r>
              <a:rPr lang="sv-SE" b="1" dirty="0"/>
              <a:t>Atribuição</a:t>
            </a:r>
            <a:endParaRPr lang="sv-SE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sv-SE" dirty="0"/>
              <a:t>Exp -&gt; id = Exp</a:t>
            </a:r>
            <a:br>
              <a:rPr lang="pt-BR" dirty="0"/>
            </a:br>
            <a:endParaRPr lang="pt-BR" dirty="0">
              <a:solidFill>
                <a:srgbClr val="6C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09258" y="1537255"/>
            <a:ext cx="4353342" cy="377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Operadores aritméticas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pt-BR" dirty="0" err="1"/>
              <a:t>Exp</a:t>
            </a:r>
            <a:r>
              <a:rPr lang="pt-BR" dirty="0"/>
              <a:t> -&gt; </a:t>
            </a:r>
            <a:r>
              <a:rPr lang="pt-BR" dirty="0" err="1"/>
              <a:t>Exp</a:t>
            </a:r>
            <a:r>
              <a:rPr lang="pt-BR" dirty="0"/>
              <a:t> + </a:t>
            </a:r>
            <a:r>
              <a:rPr lang="pt-BR" dirty="0" err="1"/>
              <a:t>Exp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pt-BR" dirty="0" err="1"/>
              <a:t>Exp</a:t>
            </a:r>
            <a:r>
              <a:rPr lang="pt-BR" dirty="0"/>
              <a:t> -&gt; </a:t>
            </a:r>
            <a:r>
              <a:rPr lang="pt-BR" dirty="0" err="1"/>
              <a:t>Exp</a:t>
            </a:r>
            <a:r>
              <a:rPr lang="pt-BR" dirty="0"/>
              <a:t> - </a:t>
            </a:r>
            <a:r>
              <a:rPr lang="pt-BR" dirty="0" err="1"/>
              <a:t>Exp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pt-BR" dirty="0" err="1"/>
              <a:t>Exp</a:t>
            </a:r>
            <a:r>
              <a:rPr lang="pt-BR" dirty="0"/>
              <a:t> -&gt; </a:t>
            </a:r>
            <a:r>
              <a:rPr lang="pt-BR" dirty="0" err="1"/>
              <a:t>Exp</a:t>
            </a:r>
            <a:r>
              <a:rPr lang="pt-BR" dirty="0"/>
              <a:t> * </a:t>
            </a:r>
            <a:r>
              <a:rPr lang="pt-BR" dirty="0" err="1"/>
              <a:t>Exp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pt-BR" dirty="0" err="1"/>
              <a:t>Exp</a:t>
            </a:r>
            <a:r>
              <a:rPr lang="pt-BR" dirty="0"/>
              <a:t> -&gt; </a:t>
            </a:r>
            <a:r>
              <a:rPr lang="pt-BR" dirty="0" err="1"/>
              <a:t>Exp</a:t>
            </a:r>
            <a:r>
              <a:rPr lang="pt-BR" dirty="0"/>
              <a:t> / </a:t>
            </a:r>
            <a:r>
              <a:rPr lang="pt-BR" dirty="0" err="1"/>
              <a:t>Exp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br>
              <a:rPr lang="pt-BR" b="0" dirty="0">
                <a:effectLst/>
              </a:rPr>
            </a:br>
            <a:r>
              <a:rPr lang="pt-BR" b="1" dirty="0"/>
              <a:t>Resto da divisão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pt-BR" dirty="0" err="1"/>
              <a:t>Exp</a:t>
            </a:r>
            <a:r>
              <a:rPr lang="pt-BR" dirty="0"/>
              <a:t> -&gt; </a:t>
            </a:r>
            <a:r>
              <a:rPr lang="pt-BR" dirty="0" err="1"/>
              <a:t>Exp</a:t>
            </a:r>
            <a:r>
              <a:rPr lang="pt-BR" dirty="0"/>
              <a:t> % </a:t>
            </a:r>
            <a:r>
              <a:rPr lang="pt-BR" dirty="0" err="1"/>
              <a:t>Exp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pt-BR" dirty="0" err="1"/>
              <a:t>Exp</a:t>
            </a:r>
            <a:r>
              <a:rPr lang="pt-BR" dirty="0"/>
              <a:t> -&gt; -</a:t>
            </a:r>
            <a:r>
              <a:rPr lang="pt-BR" dirty="0" err="1"/>
              <a:t>Exp</a:t>
            </a:r>
            <a:endParaRPr lang="pt-B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207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36033" y="636104"/>
            <a:ext cx="875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GRAMÁTICA LIVRE DE CONTEXTO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29406" y="1530627"/>
            <a:ext cx="43533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Operadores relacionais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pt-BR" dirty="0" err="1"/>
              <a:t>Exp</a:t>
            </a:r>
            <a:r>
              <a:rPr lang="pt-BR" dirty="0"/>
              <a:t> -&gt; </a:t>
            </a:r>
            <a:r>
              <a:rPr lang="pt-BR" dirty="0" err="1"/>
              <a:t>Exp</a:t>
            </a:r>
            <a:r>
              <a:rPr lang="pt-BR" dirty="0"/>
              <a:t> == </a:t>
            </a:r>
            <a:r>
              <a:rPr lang="pt-BR" dirty="0" err="1"/>
              <a:t>Exp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pt-BR" dirty="0" err="1"/>
              <a:t>Exp</a:t>
            </a:r>
            <a:r>
              <a:rPr lang="pt-BR" dirty="0"/>
              <a:t> -&gt; </a:t>
            </a:r>
            <a:r>
              <a:rPr lang="pt-BR" dirty="0" err="1"/>
              <a:t>Exp</a:t>
            </a:r>
            <a:r>
              <a:rPr lang="pt-BR" dirty="0"/>
              <a:t> != </a:t>
            </a:r>
            <a:r>
              <a:rPr lang="pt-BR" dirty="0" err="1"/>
              <a:t>Exp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pt-BR" dirty="0" err="1"/>
              <a:t>Exp</a:t>
            </a:r>
            <a:r>
              <a:rPr lang="pt-BR" dirty="0"/>
              <a:t> -&gt; </a:t>
            </a:r>
            <a:r>
              <a:rPr lang="pt-BR" dirty="0" err="1"/>
              <a:t>Exp</a:t>
            </a:r>
            <a:r>
              <a:rPr lang="pt-BR" dirty="0"/>
              <a:t> &gt; </a:t>
            </a:r>
            <a:r>
              <a:rPr lang="pt-BR" dirty="0" err="1"/>
              <a:t>Exp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pt-BR" dirty="0" err="1"/>
              <a:t>Exp</a:t>
            </a:r>
            <a:r>
              <a:rPr lang="pt-BR" dirty="0"/>
              <a:t> -&gt; </a:t>
            </a:r>
            <a:r>
              <a:rPr lang="pt-BR" dirty="0" err="1"/>
              <a:t>Exp</a:t>
            </a:r>
            <a:r>
              <a:rPr lang="pt-BR" dirty="0"/>
              <a:t> &gt;= </a:t>
            </a:r>
            <a:r>
              <a:rPr lang="pt-BR" dirty="0" err="1"/>
              <a:t>Exp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pt-BR" dirty="0" err="1"/>
              <a:t>Exp</a:t>
            </a:r>
            <a:r>
              <a:rPr lang="pt-BR" dirty="0"/>
              <a:t> -&gt; </a:t>
            </a:r>
            <a:r>
              <a:rPr lang="pt-BR" dirty="0" err="1"/>
              <a:t>Exp</a:t>
            </a:r>
            <a:r>
              <a:rPr lang="pt-BR" dirty="0"/>
              <a:t> &lt; </a:t>
            </a:r>
            <a:r>
              <a:rPr lang="pt-BR" dirty="0" err="1"/>
              <a:t>Exp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pt-BR" dirty="0" err="1"/>
              <a:t>Exp</a:t>
            </a:r>
            <a:r>
              <a:rPr lang="pt-BR" dirty="0"/>
              <a:t> -&gt; </a:t>
            </a:r>
            <a:r>
              <a:rPr lang="pt-BR" dirty="0" err="1"/>
              <a:t>Exp</a:t>
            </a:r>
            <a:r>
              <a:rPr lang="pt-BR" dirty="0"/>
              <a:t> &lt;= </a:t>
            </a:r>
            <a:r>
              <a:rPr lang="pt-BR" dirty="0" err="1"/>
              <a:t>Exp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br>
              <a:rPr lang="pt-BR" b="0" dirty="0">
                <a:effectLst/>
              </a:rPr>
            </a:br>
            <a:r>
              <a:rPr lang="pt-BR" b="1" dirty="0"/>
              <a:t>Operadores lógicos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pt-BR" dirty="0" err="1"/>
              <a:t>Exp</a:t>
            </a:r>
            <a:r>
              <a:rPr lang="pt-BR" dirty="0"/>
              <a:t> -&gt; </a:t>
            </a:r>
            <a:r>
              <a:rPr lang="pt-BR" dirty="0" err="1"/>
              <a:t>Exp</a:t>
            </a:r>
            <a:r>
              <a:rPr lang="pt-BR" dirty="0"/>
              <a:t> &amp;&amp; </a:t>
            </a:r>
            <a:r>
              <a:rPr lang="pt-BR" dirty="0" err="1"/>
              <a:t>Exp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pt-BR" dirty="0" err="1"/>
              <a:t>Exp</a:t>
            </a:r>
            <a:r>
              <a:rPr lang="pt-BR" dirty="0"/>
              <a:t> -&gt; </a:t>
            </a:r>
            <a:r>
              <a:rPr lang="pt-BR" dirty="0" err="1"/>
              <a:t>Exp</a:t>
            </a:r>
            <a:r>
              <a:rPr lang="pt-BR" dirty="0"/>
              <a:t> || </a:t>
            </a:r>
            <a:r>
              <a:rPr lang="pt-BR" dirty="0" err="1"/>
              <a:t>Exp</a:t>
            </a:r>
            <a:br>
              <a:rPr lang="pt-BR" dirty="0"/>
            </a:br>
            <a:endParaRPr lang="pt-BR" dirty="0">
              <a:solidFill>
                <a:srgbClr val="6C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09258" y="1537255"/>
            <a:ext cx="4353342" cy="4609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Expressão Condicional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pt-BR" dirty="0" err="1"/>
              <a:t>Exp</a:t>
            </a:r>
            <a:r>
              <a:rPr lang="pt-BR" dirty="0"/>
              <a:t> -&gt; </a:t>
            </a:r>
            <a:r>
              <a:rPr lang="pt-BR" b="1" dirty="0" err="1"/>
              <a:t>if</a:t>
            </a:r>
            <a:r>
              <a:rPr lang="pt-BR" dirty="0"/>
              <a:t> </a:t>
            </a:r>
            <a:r>
              <a:rPr lang="pt-BR" dirty="0" err="1"/>
              <a:t>Exp</a:t>
            </a:r>
            <a:r>
              <a:rPr lang="pt-BR" dirty="0"/>
              <a:t> </a:t>
            </a:r>
            <a:r>
              <a:rPr lang="pt-BR" b="1" dirty="0"/>
              <a:t>do</a:t>
            </a:r>
            <a:r>
              <a:rPr lang="pt-BR" dirty="0"/>
              <a:t> </a:t>
            </a:r>
            <a:r>
              <a:rPr lang="pt-BR" dirty="0" err="1"/>
              <a:t>Exp</a:t>
            </a:r>
            <a:r>
              <a:rPr lang="pt-BR" dirty="0"/>
              <a:t> </a:t>
            </a:r>
            <a:r>
              <a:rPr lang="pt-BR" b="1" dirty="0" err="1"/>
              <a:t>else</a:t>
            </a:r>
            <a:r>
              <a:rPr lang="pt-BR" dirty="0"/>
              <a:t> </a:t>
            </a:r>
            <a:r>
              <a:rPr lang="pt-BR" dirty="0" err="1"/>
              <a:t>Exp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br>
              <a:rPr lang="pt-BR" b="0" dirty="0">
                <a:effectLst/>
              </a:rPr>
            </a:br>
            <a:r>
              <a:rPr lang="pt-BR" b="1" dirty="0"/>
              <a:t>Expressão de Repetição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pt-BR" dirty="0" err="1"/>
              <a:t>Exp</a:t>
            </a:r>
            <a:r>
              <a:rPr lang="pt-BR" dirty="0"/>
              <a:t> -&gt; </a:t>
            </a:r>
            <a:r>
              <a:rPr lang="pt-BR" b="1" dirty="0" err="1"/>
              <a:t>while</a:t>
            </a:r>
            <a:r>
              <a:rPr lang="pt-BR" dirty="0"/>
              <a:t> </a:t>
            </a:r>
            <a:r>
              <a:rPr lang="pt-BR" dirty="0" err="1"/>
              <a:t>Exp</a:t>
            </a:r>
            <a:r>
              <a:rPr lang="pt-BR" dirty="0"/>
              <a:t> </a:t>
            </a:r>
            <a:r>
              <a:rPr lang="pt-BR" b="1" dirty="0"/>
              <a:t>do</a:t>
            </a:r>
            <a:r>
              <a:rPr lang="pt-BR" dirty="0"/>
              <a:t> </a:t>
            </a:r>
            <a:r>
              <a:rPr lang="pt-BR" dirty="0" err="1"/>
              <a:t>Exp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br>
              <a:rPr lang="pt-BR" b="0" dirty="0">
                <a:effectLst/>
              </a:rPr>
            </a:br>
            <a:r>
              <a:rPr lang="pt-BR" b="1" dirty="0"/>
              <a:t>Chamada de função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pt-BR" dirty="0" err="1"/>
              <a:t>Exp</a:t>
            </a:r>
            <a:r>
              <a:rPr lang="pt-BR" dirty="0"/>
              <a:t> -&gt; id (</a:t>
            </a:r>
            <a:r>
              <a:rPr lang="pt-BR" dirty="0" err="1"/>
              <a:t>Exps</a:t>
            </a:r>
            <a:r>
              <a:rPr lang="pt-BR" dirty="0"/>
              <a:t>)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br>
              <a:rPr lang="pt-BR" b="0" dirty="0">
                <a:effectLst/>
              </a:rPr>
            </a:br>
            <a:r>
              <a:rPr lang="pt-BR" b="1" dirty="0"/>
              <a:t>Expressão de declaração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pt-BR" dirty="0" err="1"/>
              <a:t>Exp</a:t>
            </a:r>
            <a:r>
              <a:rPr lang="pt-BR" dirty="0"/>
              <a:t> -&gt; </a:t>
            </a:r>
            <a:r>
              <a:rPr lang="pt-BR" b="1" dirty="0" err="1"/>
              <a:t>let</a:t>
            </a:r>
            <a:r>
              <a:rPr lang="pt-BR" dirty="0"/>
              <a:t> id = </a:t>
            </a:r>
            <a:r>
              <a:rPr lang="pt-BR" dirty="0" err="1"/>
              <a:t>Exp</a:t>
            </a:r>
            <a:r>
              <a:rPr lang="pt-BR" dirty="0"/>
              <a:t> </a:t>
            </a:r>
            <a:r>
              <a:rPr lang="pt-BR" b="1" dirty="0"/>
              <a:t>in</a:t>
            </a:r>
            <a:r>
              <a:rPr lang="pt-BR" dirty="0"/>
              <a:t> </a:t>
            </a:r>
            <a:r>
              <a:rPr lang="pt-BR" dirty="0" err="1"/>
              <a:t>Exp</a:t>
            </a:r>
            <a:endParaRPr lang="pt-B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689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36033" y="636104"/>
            <a:ext cx="875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GRAMÁTICA LIVRE DE CONTEXTO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36033" y="1908819"/>
            <a:ext cx="435334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err="1"/>
              <a:t>Exp</a:t>
            </a:r>
            <a:r>
              <a:rPr lang="pt-BR" dirty="0"/>
              <a:t> -&gt; (</a:t>
            </a:r>
            <a:r>
              <a:rPr lang="pt-BR" dirty="0" err="1"/>
              <a:t>Exps</a:t>
            </a:r>
            <a:r>
              <a:rPr lang="pt-BR" dirty="0"/>
              <a:t>)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Exps</a:t>
            </a:r>
            <a:r>
              <a:rPr lang="pt-BR" dirty="0"/>
              <a:t> -&gt; 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Exps</a:t>
            </a:r>
            <a:r>
              <a:rPr lang="pt-BR" dirty="0"/>
              <a:t> -&gt; </a:t>
            </a:r>
            <a:r>
              <a:rPr lang="pt-BR" dirty="0" err="1"/>
              <a:t>Exp</a:t>
            </a:r>
            <a:r>
              <a:rPr lang="pt-BR" dirty="0"/>
              <a:t> </a:t>
            </a:r>
            <a:r>
              <a:rPr lang="pt-BR" dirty="0" err="1"/>
              <a:t>ExpRest</a:t>
            </a:r>
            <a:endParaRPr lang="pt-BR" dirty="0">
              <a:solidFill>
                <a:srgbClr val="6C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36033" y="3400284"/>
            <a:ext cx="875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PALAVRAS RESERVADAS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36033" y="4108172"/>
            <a:ext cx="875968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just">
              <a:lnSpc>
                <a:spcPct val="150000"/>
              </a:lnSpc>
            </a:lvl1pPr>
          </a:lstStyle>
          <a:p>
            <a:r>
              <a:rPr lang="pt-BR" dirty="0"/>
              <a:t>As palavras reservadas da linguagem são aquelas que não podem ser utilizadas como identificador, pois está associada à gramática da linguagem. Inicialmente, FF </a:t>
            </a:r>
            <a:r>
              <a:rPr lang="pt-BR" dirty="0" err="1"/>
              <a:t>Code</a:t>
            </a:r>
            <a:r>
              <a:rPr lang="pt-BR" dirty="0"/>
              <a:t> possui as seguintes palavras reservadas:</a:t>
            </a:r>
          </a:p>
          <a:p>
            <a:endParaRPr lang="pt-BR" dirty="0"/>
          </a:p>
          <a:p>
            <a:r>
              <a:rPr lang="pt-BR" dirty="0" err="1"/>
              <a:t>if</a:t>
            </a:r>
            <a:r>
              <a:rPr lang="pt-BR" dirty="0"/>
              <a:t>, do, </a:t>
            </a:r>
            <a:r>
              <a:rPr lang="pt-BR" dirty="0" err="1"/>
              <a:t>else</a:t>
            </a:r>
            <a:r>
              <a:rPr lang="pt-BR" dirty="0"/>
              <a:t>, </a:t>
            </a:r>
            <a:r>
              <a:rPr lang="pt-BR" dirty="0" err="1"/>
              <a:t>let</a:t>
            </a:r>
            <a:r>
              <a:rPr lang="pt-BR" dirty="0"/>
              <a:t>, in, </a:t>
            </a:r>
            <a:r>
              <a:rPr lang="pt-BR" dirty="0" err="1"/>
              <a:t>while</a:t>
            </a:r>
            <a:r>
              <a:rPr lang="pt-BR" dirty="0"/>
              <a:t>.</a:t>
            </a:r>
            <a:endParaRPr lang="pt-BR" b="0" dirty="0">
              <a:effectLst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5E2522B-6C7D-4336-A87B-EAEFFD8F9EB5}"/>
              </a:ext>
            </a:extLst>
          </p:cNvPr>
          <p:cNvSpPr txBox="1"/>
          <p:nvPr/>
        </p:nvSpPr>
        <p:spPr>
          <a:xfrm>
            <a:off x="5321787" y="1953733"/>
            <a:ext cx="4353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err="1"/>
              <a:t>ExpRest</a:t>
            </a:r>
            <a:r>
              <a:rPr lang="pt-BR" dirty="0"/>
              <a:t> -&gt;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ExpRest</a:t>
            </a:r>
            <a:r>
              <a:rPr lang="pt-BR" dirty="0"/>
              <a:t> -&gt; , </a:t>
            </a:r>
            <a:r>
              <a:rPr lang="pt-BR" dirty="0" err="1"/>
              <a:t>Exp</a:t>
            </a:r>
            <a:r>
              <a:rPr lang="pt-BR" dirty="0"/>
              <a:t> </a:t>
            </a:r>
            <a:r>
              <a:rPr lang="pt-BR" dirty="0" err="1"/>
              <a:t>ExpRest</a:t>
            </a:r>
            <a:endParaRPr lang="pt-BR" dirty="0">
              <a:solidFill>
                <a:srgbClr val="6C00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1EF141-9317-435F-A388-B4FC2C9A939F}"/>
              </a:ext>
            </a:extLst>
          </p:cNvPr>
          <p:cNvSpPr txBox="1"/>
          <p:nvPr/>
        </p:nvSpPr>
        <p:spPr>
          <a:xfrm>
            <a:off x="1736033" y="1544083"/>
            <a:ext cx="717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Expressões Sequência</a:t>
            </a:r>
          </a:p>
        </p:txBody>
      </p:sp>
    </p:spTree>
    <p:extLst>
      <p:ext uri="{BB962C8B-B14F-4D97-AF65-F5344CB8AC3E}">
        <p14:creationId xmlns:p14="http://schemas.microsoft.com/office/powerpoint/2010/main" val="156804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36033" y="636104"/>
            <a:ext cx="875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PRECEDÊNCIA DOS OPERADORES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438397" y="1550504"/>
            <a:ext cx="87596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Operador</a:t>
            </a:r>
            <a:r>
              <a:rPr lang="pt-BR" dirty="0"/>
              <a:t> 		</a:t>
            </a:r>
            <a:r>
              <a:rPr lang="pt-BR" b="1" dirty="0"/>
              <a:t>-&gt;	</a:t>
            </a:r>
            <a:r>
              <a:rPr lang="pt-BR" dirty="0"/>
              <a:t> </a:t>
            </a:r>
            <a:r>
              <a:rPr lang="pt-BR" b="1" dirty="0"/>
              <a:t>associatividade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br>
              <a:rPr lang="pt-BR" b="0" dirty="0">
                <a:effectLst/>
              </a:rPr>
            </a:br>
            <a:r>
              <a:rPr lang="pt-BR" dirty="0"/>
              <a:t>-(unário) 		-&gt; 	NA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pt-BR" dirty="0"/>
              <a:t>*, \, % 			-&gt; 	esquerda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pt-BR" dirty="0"/>
              <a:t>+, -, (binário) 		-&gt; 	esquerda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pt-BR" dirty="0"/>
              <a:t>==, !=, &gt;, &gt;=, &lt;, &lt;=	-&gt;	NA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pt-BR" dirty="0"/>
              <a:t>&amp;&amp; 			-&gt; 	esquerda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pt-BR" dirty="0"/>
              <a:t>||			-&gt; 	esquerda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pt-BR" dirty="0"/>
              <a:t>= 			-&gt;	direita</a:t>
            </a:r>
            <a:endParaRPr lang="pt-BR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pt-BR" dirty="0"/>
              <a:t>do, </a:t>
            </a:r>
            <a:r>
              <a:rPr lang="pt-BR" dirty="0" err="1"/>
              <a:t>else</a:t>
            </a:r>
            <a:r>
              <a:rPr lang="pt-BR" dirty="0"/>
              <a:t> 		-&gt;	direita </a:t>
            </a:r>
            <a:endParaRPr lang="pt-BR" u="sng" dirty="0">
              <a:solidFill>
                <a:srgbClr val="6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79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36033" y="636104"/>
            <a:ext cx="875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LÉXICOS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36032" y="1550504"/>
            <a:ext cx="8759688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Inicialmente é importante explicitar que, a ocorrência de caracteres brancos (espaços, tabulações horizontais e nova linha) e comentários entre símbolos léxicos são ignorados, tendo utilidade única de separação de símbolos léxicos.</a:t>
            </a:r>
            <a:endParaRPr lang="pt-BR" u="sng" dirty="0">
              <a:solidFill>
                <a:srgbClr val="6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32594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</TotalTime>
  <Words>456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Cacho</vt:lpstr>
      <vt:lpstr>FF Code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 Code</dc:title>
  <dc:creator>Fagner</dc:creator>
  <cp:lastModifiedBy>Felipe Fontenele</cp:lastModifiedBy>
  <cp:revision>26</cp:revision>
  <dcterms:created xsi:type="dcterms:W3CDTF">2018-03-26T11:43:26Z</dcterms:created>
  <dcterms:modified xsi:type="dcterms:W3CDTF">2018-03-28T17:10:41Z</dcterms:modified>
</cp:coreProperties>
</file>