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aleway"/>
      <p:regular r:id="rId51"/>
      <p:bold r:id="rId52"/>
      <p:italic r:id="rId53"/>
      <p:boldItalic r:id="rId54"/>
    </p:embeddedFont>
    <p:embeddedFont>
      <p:font typeface="Roboto"/>
      <p:regular r:id="rId55"/>
      <p:bold r:id="rId56"/>
      <p:italic r:id="rId57"/>
      <p:boldItalic r:id="rId58"/>
    </p:embeddedFont>
    <p:embeddedFont>
      <p:font typeface="Lato"/>
      <p:regular r:id="rId59"/>
      <p:bold r:id="rId60"/>
      <p:italic r:id="rId61"/>
      <p:boldItalic r:id="rId62"/>
    </p:embeddedFont>
    <p:embeddedFont>
      <p:font typeface="Roboto Mono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boldItalic.fntdata"/><Relationship Id="rId61" Type="http://schemas.openxmlformats.org/officeDocument/2006/relationships/font" Target="fonts/Lato-italic.fntdata"/><Relationship Id="rId20" Type="http://schemas.openxmlformats.org/officeDocument/2006/relationships/slide" Target="slides/slide15.xml"/><Relationship Id="rId64" Type="http://schemas.openxmlformats.org/officeDocument/2006/relationships/font" Target="fonts/RobotoMono-bold.fntdata"/><Relationship Id="rId63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66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65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regular.fntdata"/><Relationship Id="rId50" Type="http://schemas.openxmlformats.org/officeDocument/2006/relationships/slide" Target="slides/slide45.xml"/><Relationship Id="rId53" Type="http://schemas.openxmlformats.org/officeDocument/2006/relationships/font" Target="fonts/Raleway-italic.fntdata"/><Relationship Id="rId52" Type="http://schemas.openxmlformats.org/officeDocument/2006/relationships/font" Target="fonts/Raleway-bold.fntdata"/><Relationship Id="rId11" Type="http://schemas.openxmlformats.org/officeDocument/2006/relationships/slide" Target="slides/slide6.xml"/><Relationship Id="rId55" Type="http://schemas.openxmlformats.org/officeDocument/2006/relationships/font" Target="fonts/Roboto-regular.fntdata"/><Relationship Id="rId10" Type="http://schemas.openxmlformats.org/officeDocument/2006/relationships/slide" Target="slides/slide5.xml"/><Relationship Id="rId54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57" Type="http://schemas.openxmlformats.org/officeDocument/2006/relationships/font" Target="fonts/Roboto-italic.fntdata"/><Relationship Id="rId12" Type="http://schemas.openxmlformats.org/officeDocument/2006/relationships/slide" Target="slides/slide7.xml"/><Relationship Id="rId56" Type="http://schemas.openxmlformats.org/officeDocument/2006/relationships/font" Target="fonts/Roboto-bold.fntdata"/><Relationship Id="rId15" Type="http://schemas.openxmlformats.org/officeDocument/2006/relationships/slide" Target="slides/slide10.xml"/><Relationship Id="rId59" Type="http://schemas.openxmlformats.org/officeDocument/2006/relationships/font" Target="fonts/Lato-regular.fntdata"/><Relationship Id="rId14" Type="http://schemas.openxmlformats.org/officeDocument/2006/relationships/slide" Target="slides/slide9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660efe00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6660efe00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6660efe00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6660efe00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660efe0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6660efe0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6660efe0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6660efe0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6660efe0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6660efe0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6660efe0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6660efe0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6660efe0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6660efe0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6660efe0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6660efe0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6660efe00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6660efe0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6660efe00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6660efe00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fbdcd3cc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fbdcd3cc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6660efe00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6660efe00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 título aparece na aba.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Pode apenas texto dentro dele.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6660efe0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6660efe0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6660efe00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6660efe00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6660efe00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6660efe00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6660efe00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6660efe00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Implementar a tag &lt;h1&gt; como exemplo.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fcf3001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fcf3001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fcf30014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fcf30014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fcf30014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fcf30014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Apresentar o https://www.lipsum.com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fcf3001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fcf3001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6660efe00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6660efe00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fbdcd3cc5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fbdcd3cc5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cfcf30014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cfcf30014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6660efe00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06660efe00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fcf3001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cfcf3001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6660efe00_5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6660efe00_5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 src é obrigatório. Pode informar tanto um local na máquina quanto um link da web.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cfcf30014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cfcf30014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fcf30014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cfcf30014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fcf300146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cfcf300146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cfcf30014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cfcf30014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fcf30014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fcf30014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fcf300146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cfcf300146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fbdcd3cc5_0_2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fbdcd3cc5_0_2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cfcf30014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cfcf30014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Desafio: O botão de limpar deve apagar os campos preenchidos.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cfcf300146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cfcf300146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fcf300146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fcf300146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cfcf300146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cfcf300146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cfcf300146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cfcf300146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Postar uma print da tabela criada no Discord para compartilhar com a turma.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fcf300146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cfcf300146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bdcd3cc5_0_3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fbdcd3cc5_0_3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Fazer uma poll para essa pergunta com os alunos antes da resposta.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fbdcd3cc5_0_2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fbdcd3cc5_0_2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fbdcd3cc5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fbdcd3cc5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Usar o YouTube como site para mostrar o Inspetor de Elementos e introduzir o HTML, CSS e JS.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fbdcd3cc5_5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fbdcd3cc5_5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fbdcd3cc5_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fbdcd3cc5_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10" Type="http://schemas.openxmlformats.org/officeDocument/2006/relationships/image" Target="../media/image28.png"/><Relationship Id="rId9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Relationship Id="rId7" Type="http://schemas.openxmlformats.org/officeDocument/2006/relationships/image" Target="../media/image29.png"/><Relationship Id="rId8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493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Imersão Desenvolvimento Web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4054275"/>
            <a:ext cx="76881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Taylane Brandão 			Renan Verissimo 			Laion Luiz</a:t>
            </a:r>
            <a:endParaRPr sz="1800"/>
          </a:p>
        </p:txBody>
      </p:sp>
      <p:sp>
        <p:nvSpPr>
          <p:cNvPr id="88" name="Google Shape;88;p13"/>
          <p:cNvSpPr txBox="1"/>
          <p:nvPr/>
        </p:nvSpPr>
        <p:spPr>
          <a:xfrm>
            <a:off x="2635650" y="3014050"/>
            <a:ext cx="387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Modulo I - Dia 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727800" y="973200"/>
            <a:ext cx="7688400" cy="3197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3983"/>
            </a:br>
            <a:r>
              <a:rPr lang="en" sz="4650"/>
              <a:t>O que é um HTML?</a:t>
            </a:r>
            <a:br>
              <a:rPr lang="en" sz="4650"/>
            </a:br>
            <a:r>
              <a:rPr lang="en" sz="4650"/>
              <a:t>Onde vivem?</a:t>
            </a:r>
            <a:endParaRPr sz="4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/>
              <a:t>Do que são feitos?</a:t>
            </a:r>
            <a:endParaRPr sz="4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856075" y="1563575"/>
            <a:ext cx="7560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É a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base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para a criação um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documento web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É formado por um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conjunto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de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tags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com diversas finalidades.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Cada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tag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possui seu formato: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&lt;tag&gt;&lt;/tag&gt;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&lt;tag&gt;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e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&lt;tag/&gt;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Uma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tag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pode ter diversos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atributos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Um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atributo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dá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características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adicionais a uma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tag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6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tag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atributo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valor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9075" y="-28300"/>
            <a:ext cx="1026125" cy="10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1950" y="3925626"/>
            <a:ext cx="988024" cy="98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Hora de Template</a:t>
            </a:r>
            <a:endParaRPr/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856075" y="1563575"/>
            <a:ext cx="7560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Abram 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VS Code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Criem um arquivo HTML.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Digitem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html:5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e deem um enter.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650" y="3840400"/>
            <a:ext cx="835028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561" y="4028288"/>
            <a:ext cx="899199" cy="45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4347" y="3801425"/>
            <a:ext cx="835024" cy="90925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/>
          <p:nvPr/>
        </p:nvSpPr>
        <p:spPr>
          <a:xfrm>
            <a:off x="7251563" y="1563575"/>
            <a:ext cx="1164780" cy="33415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1575" y="577375"/>
            <a:ext cx="1002700" cy="13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Hora de Template</a:t>
            </a:r>
            <a:endParaRPr/>
          </a:p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856075" y="1563575"/>
            <a:ext cx="7560300" cy="308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&lt;!DOCTYPE html&gt;</a:t>
            </a:r>
            <a:endParaRPr b="1"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4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html </a:t>
            </a:r>
            <a:r>
              <a:rPr b="1" lang="en" sz="14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lang</a:t>
            </a: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en</a:t>
            </a: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b="1"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4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b="1" lang="en" sz="14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meta </a:t>
            </a:r>
            <a:r>
              <a:rPr b="1" lang="en" sz="14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charset</a:t>
            </a: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UTF-8</a:t>
            </a: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b="1"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b="1" lang="en" sz="14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meta </a:t>
            </a:r>
            <a:r>
              <a:rPr b="1" lang="en" sz="14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http-equiv</a:t>
            </a: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X-UA-Compatible</a:t>
            </a: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IE=edge</a:t>
            </a: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b="1"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b="1" lang="en" sz="14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meta </a:t>
            </a:r>
            <a:r>
              <a:rPr b="1" lang="en" sz="14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viewport</a:t>
            </a: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width=device-width, initial-scale=1.0</a:t>
            </a: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b="1"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b="1" lang="en" sz="14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&gt;Document&lt;/</a:t>
            </a:r>
            <a:r>
              <a:rPr b="1" lang="en" sz="14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14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4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b="1"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14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14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b="1" lang="en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45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850" y="3634225"/>
            <a:ext cx="1015450" cy="10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Doctype</a:t>
            </a:r>
            <a:endParaRPr/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791850" y="1903025"/>
            <a:ext cx="7560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Declaração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para informar a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versão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do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para o navegador.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Esta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declaração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é referente ao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HTML5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Garante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que o documento vai ser interpretado da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mesma forma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independente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do navegador.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É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necessário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estar no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código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791850" y="1261500"/>
            <a:ext cx="774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&lt;!DOCTYPE html&gt;</a:t>
            </a:r>
            <a:endParaRPr b="1"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791850" y="1856175"/>
            <a:ext cx="762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É a tag responsável pelas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informações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do documento: os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metadados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Tags que costumam estar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dentro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dele: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meta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e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link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791850" y="1238075"/>
            <a:ext cx="75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</a:t>
            </a:r>
            <a:endParaRPr/>
          </a:p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791850" y="1856175"/>
            <a:ext cx="76245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São as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informações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voltadas para as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máquinas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entenderem: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ecanismos de pesquisa;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Navegadores;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Ciborgues;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791850" y="1238075"/>
            <a:ext cx="75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875" y="2359700"/>
            <a:ext cx="1824250" cy="23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</a:t>
            </a:r>
            <a:endParaRPr/>
          </a:p>
        </p:txBody>
      </p:sp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791850" y="1856175"/>
            <a:ext cx="762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Indicam 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conjunto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de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caracteres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do idioma.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ocidente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normalmente usa o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UTF-8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, enquanto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línguas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orientais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utilizam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outros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charsets que possuem os seus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símbolos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791850" y="1238075"/>
            <a:ext cx="75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meta </a:t>
            </a:r>
            <a:r>
              <a:rPr b="1" lang="en" sz="2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charset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2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UTF-8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b="1"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525" y="4044975"/>
            <a:ext cx="704876" cy="70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175" y="3498950"/>
            <a:ext cx="704876" cy="70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763" y="4083825"/>
            <a:ext cx="704876" cy="70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925" y="3498950"/>
            <a:ext cx="986651" cy="12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9762" y="3504222"/>
            <a:ext cx="776538" cy="1181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2825" y="639613"/>
            <a:ext cx="1689525" cy="16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</a:t>
            </a:r>
            <a:endParaRPr/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0"/>
          <p:cNvSpPr txBox="1"/>
          <p:nvPr/>
        </p:nvSpPr>
        <p:spPr>
          <a:xfrm>
            <a:off x="791850" y="1856175"/>
            <a:ext cx="762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Tag de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compatibilidade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com as versões antigas do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Internet Explorer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Está caindo em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desuso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com a chegada do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Edge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791850" y="1238075"/>
            <a:ext cx="756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meta </a:t>
            </a:r>
            <a:r>
              <a:rPr b="1"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http-equiv</a:t>
            </a:r>
            <a:r>
              <a:rPr b="1"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X-UA-Compatible</a:t>
            </a:r>
            <a:r>
              <a:rPr b="1"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b="1"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IE=edge</a:t>
            </a:r>
            <a:r>
              <a:rPr b="1"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b="1"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3132125"/>
            <a:ext cx="1508399" cy="150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4025" y="3398200"/>
            <a:ext cx="1242324" cy="124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</a:t>
            </a:r>
            <a:endParaRPr/>
          </a:p>
        </p:txBody>
      </p:sp>
      <p:sp>
        <p:nvSpPr>
          <p:cNvPr id="257" name="Google Shape;257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791850" y="1856175"/>
            <a:ext cx="76245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Tag para informar 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tamanho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e 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formato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do </a:t>
            </a:r>
            <a:r>
              <a:rPr b="1" i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viewport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i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Viewport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é parte do documento que está sendo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exibida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na tela.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Linha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padrão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para otimização de sites para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mobile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791850" y="1238075"/>
            <a:ext cx="756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meta </a:t>
            </a:r>
            <a:r>
              <a:rPr b="1"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viewport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width=device-width, initial-scale=1.0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b="1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300" y="3043950"/>
            <a:ext cx="3964975" cy="39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22450"/>
            <a:ext cx="69354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Intro Web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HTML I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HTML II</a:t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388800"/>
            <a:ext cx="69354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Indice: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pic>
        <p:nvPicPr>
          <p:cNvPr id="266" name="Google Shape;266;p32"/>
          <p:cNvPicPr preferRelativeResize="0"/>
          <p:nvPr/>
        </p:nvPicPr>
        <p:blipFill rotWithShape="1">
          <a:blip r:embed="rId3">
            <a:alphaModFix/>
          </a:blip>
          <a:srcRect b="18457" l="12807" r="12815" t="14884"/>
          <a:stretch/>
        </p:blipFill>
        <p:spPr>
          <a:xfrm>
            <a:off x="0" y="65375"/>
            <a:ext cx="9085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2"/>
          <p:cNvSpPr txBox="1"/>
          <p:nvPr/>
        </p:nvSpPr>
        <p:spPr>
          <a:xfrm>
            <a:off x="791850" y="2325450"/>
            <a:ext cx="75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&gt;Define o título do documento&lt;/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1540150" y="140850"/>
            <a:ext cx="41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Título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</a:t>
            </a:r>
            <a:endParaRPr/>
          </a:p>
        </p:txBody>
      </p:sp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3"/>
          <p:cNvSpPr txBox="1"/>
          <p:nvPr/>
        </p:nvSpPr>
        <p:spPr>
          <a:xfrm>
            <a:off x="856075" y="1792175"/>
            <a:ext cx="75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É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dentro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desta tag onde fica todo o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conteúdo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do documento.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791850" y="1299575"/>
            <a:ext cx="75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791850" y="2253875"/>
            <a:ext cx="75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900" y="0"/>
            <a:ext cx="964625" cy="9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Textuais</a:t>
            </a:r>
            <a:endParaRPr/>
          </a:p>
        </p:txBody>
      </p:sp>
      <p:sp>
        <p:nvSpPr>
          <p:cNvPr id="285" name="Google Shape;285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791850" y="1856175"/>
            <a:ext cx="762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As principais tags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textuais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são: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&lt;h1&gt;-&lt;h6&gt;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&lt;p&gt;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&lt;span&gt;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 existe a tag mais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brasileira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do HTML: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&lt;br&gt;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, famosa quebra-tudo.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791850" y="1238075"/>
            <a:ext cx="75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&gt;Texto é aqui mesmo.&lt;/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Cabeçalho</a:t>
            </a:r>
            <a:endParaRPr/>
          </a:p>
        </p:txBody>
      </p:sp>
      <p:sp>
        <p:nvSpPr>
          <p:cNvPr id="293" name="Google Shape;293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791850" y="1856175"/>
            <a:ext cx="762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Ele descreve de forma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rápida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o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tema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da seção em que ele faz parte.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São divididos em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6 níveis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de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importância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 (1 ao 6)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791850" y="1238075"/>
            <a:ext cx="75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&gt;Lugar de texto importante&lt;/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727800" y="1575925"/>
            <a:ext cx="7688400" cy="995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/>
              <a:t>É hora de codar!</a:t>
            </a:r>
            <a:endParaRPr/>
          </a:p>
        </p:txBody>
      </p:sp>
      <p:sp>
        <p:nvSpPr>
          <p:cNvPr id="301" name="Google Shape;301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36"/>
          <p:cNvSpPr txBox="1"/>
          <p:nvPr/>
        </p:nvSpPr>
        <p:spPr>
          <a:xfrm>
            <a:off x="727800" y="2752150"/>
            <a:ext cx="76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Implemente do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&lt;h1&gt;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ao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&lt;h6&gt;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no seu código e 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ompare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diferenças entre cada um.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3" name="Google Shape;3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250" y="1549025"/>
            <a:ext cx="1002700" cy="13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Parágrafo</a:t>
            </a:r>
            <a:endParaRPr/>
          </a:p>
        </p:txBody>
      </p:sp>
      <p:sp>
        <p:nvSpPr>
          <p:cNvPr id="309" name="Google Shape;309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37"/>
          <p:cNvSpPr txBox="1"/>
          <p:nvPr/>
        </p:nvSpPr>
        <p:spPr>
          <a:xfrm>
            <a:off x="791850" y="1856175"/>
            <a:ext cx="762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Representa um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parágrafo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É a tag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mais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usada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para exibir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textos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(que não sejam títulos) em um documento.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791850" y="1238075"/>
            <a:ext cx="75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&gt;Parágrafo lançado!&lt;/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Quebra de linha</a:t>
            </a:r>
            <a:endParaRPr/>
          </a:p>
        </p:txBody>
      </p:sp>
      <p:sp>
        <p:nvSpPr>
          <p:cNvPr id="317" name="Google Shape;317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38"/>
          <p:cNvSpPr txBox="1"/>
          <p:nvPr/>
        </p:nvSpPr>
        <p:spPr>
          <a:xfrm>
            <a:off x="791850" y="1856175"/>
            <a:ext cx="762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Cria um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quebra linha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dentro de um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texto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Usado em situações onde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terminar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uma linha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antes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é importante, como ao indicar um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endereço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791850" y="1238075"/>
            <a:ext cx="75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br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>
            <p:ph type="title"/>
          </p:nvPr>
        </p:nvSpPr>
        <p:spPr>
          <a:xfrm>
            <a:off x="727800" y="1575925"/>
            <a:ext cx="7688400" cy="995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/>
              <a:t>É hora de codar!</a:t>
            </a:r>
            <a:endParaRPr/>
          </a:p>
        </p:txBody>
      </p:sp>
      <p:sp>
        <p:nvSpPr>
          <p:cNvPr id="325" name="Google Shape;325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39"/>
          <p:cNvSpPr txBox="1"/>
          <p:nvPr/>
        </p:nvSpPr>
        <p:spPr>
          <a:xfrm>
            <a:off x="727800" y="2752150"/>
            <a:ext cx="7688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Crie alguns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parágrafos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no seu código para ver como o 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&lt;p&gt;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funciona. 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Utilize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tag 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&lt;br&gt;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para quebrar algumas linhas e ver o resultado.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250" y="1549025"/>
            <a:ext cx="1002700" cy="13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</a:t>
            </a:r>
            <a:endParaRPr/>
          </a:p>
        </p:txBody>
      </p:sp>
      <p:sp>
        <p:nvSpPr>
          <p:cNvPr id="333" name="Google Shape;333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40"/>
          <p:cNvSpPr txBox="1"/>
          <p:nvPr/>
        </p:nvSpPr>
        <p:spPr>
          <a:xfrm>
            <a:off x="791850" y="1856175"/>
            <a:ext cx="762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Funciona como um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agrupador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de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texto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Sozinho,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não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possui efeito visual. Mas junto do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CSS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, se torna responsável em criar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conjuntos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de texto. (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Voltaremos aqui depois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40"/>
          <p:cNvSpPr txBox="1"/>
          <p:nvPr/>
        </p:nvSpPr>
        <p:spPr>
          <a:xfrm>
            <a:off x="791850" y="1238075"/>
            <a:ext cx="75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span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&gt;Agrupado e preparado.&lt;/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span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</a:t>
            </a:r>
            <a:endParaRPr/>
          </a:p>
        </p:txBody>
      </p:sp>
      <p:sp>
        <p:nvSpPr>
          <p:cNvPr id="341" name="Google Shape;341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41"/>
          <p:cNvSpPr txBox="1"/>
          <p:nvPr/>
        </p:nvSpPr>
        <p:spPr>
          <a:xfrm>
            <a:off x="791850" y="1856175"/>
            <a:ext cx="762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Funciona como um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separador</a:t>
            </a:r>
            <a:r>
              <a:rPr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de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conteúdo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Sozinho,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não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possui efeito visual. Mas junto do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CSS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, se torna responsável em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agrupar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contextos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 (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Voltaremos aqui depois x2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41"/>
          <p:cNvSpPr txBox="1"/>
          <p:nvPr/>
        </p:nvSpPr>
        <p:spPr>
          <a:xfrm>
            <a:off x="791850" y="1238075"/>
            <a:ext cx="75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061400" y="871375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Web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Parte I</a:t>
            </a:r>
            <a:endParaRPr b="0" sz="1200"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type="title"/>
          </p:nvPr>
        </p:nvSpPr>
        <p:spPr>
          <a:xfrm>
            <a:off x="727800" y="1575925"/>
            <a:ext cx="7688400" cy="995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/>
              <a:t>É hora de codar!</a:t>
            </a:r>
            <a:endParaRPr/>
          </a:p>
        </p:txBody>
      </p:sp>
      <p:sp>
        <p:nvSpPr>
          <p:cNvPr id="349" name="Google Shape;349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42"/>
          <p:cNvSpPr txBox="1"/>
          <p:nvPr/>
        </p:nvSpPr>
        <p:spPr>
          <a:xfrm>
            <a:off x="727800" y="2752150"/>
            <a:ext cx="7688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Criar uma &lt;div&gt;. 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Adicionar um &lt;p&gt; dentro da &lt;div&gt;. 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adicionar um &lt;span&gt; dentro do &lt;p&gt;, e observar o comportamento.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1" name="Google Shape;3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250" y="1549025"/>
            <a:ext cx="1002700" cy="13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type="title"/>
          </p:nvPr>
        </p:nvSpPr>
        <p:spPr>
          <a:xfrm>
            <a:off x="1061400" y="857225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Parte III</a:t>
            </a:r>
            <a:endParaRPr b="0" sz="1200"/>
          </a:p>
        </p:txBody>
      </p:sp>
      <p:sp>
        <p:nvSpPr>
          <p:cNvPr id="357" name="Google Shape;357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&amp; Footer</a:t>
            </a:r>
            <a:endParaRPr/>
          </a:p>
        </p:txBody>
      </p:sp>
      <p:sp>
        <p:nvSpPr>
          <p:cNvPr id="363" name="Google Shape;363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44"/>
          <p:cNvSpPr txBox="1"/>
          <p:nvPr/>
        </p:nvSpPr>
        <p:spPr>
          <a:xfrm>
            <a:off x="759751" y="3571317"/>
            <a:ext cx="762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Agrupa as informações do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rodapé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do documento.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É normal ter informações de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direitos autorais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, links relacionados e redes sociais.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44"/>
          <p:cNvSpPr txBox="1"/>
          <p:nvPr/>
        </p:nvSpPr>
        <p:spPr>
          <a:xfrm>
            <a:off x="791851" y="3023967"/>
            <a:ext cx="75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footer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footer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6" name="Google Shape;366;p44"/>
          <p:cNvSpPr txBox="1"/>
          <p:nvPr/>
        </p:nvSpPr>
        <p:spPr>
          <a:xfrm>
            <a:off x="759750" y="1730675"/>
            <a:ext cx="762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Agrupa as informações do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cabeçalho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do documento.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É comum ter logos, títulos, seções e links dentro dele.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44"/>
          <p:cNvSpPr txBox="1"/>
          <p:nvPr/>
        </p:nvSpPr>
        <p:spPr>
          <a:xfrm>
            <a:off x="791850" y="1238075"/>
            <a:ext cx="75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header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header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Imagem</a:t>
            </a:r>
            <a:endParaRPr/>
          </a:p>
        </p:txBody>
      </p:sp>
      <p:sp>
        <p:nvSpPr>
          <p:cNvPr id="373" name="Google Shape;373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45"/>
          <p:cNvSpPr txBox="1"/>
          <p:nvPr/>
        </p:nvSpPr>
        <p:spPr>
          <a:xfrm>
            <a:off x="2616600" y="1272400"/>
            <a:ext cx="39108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img </a:t>
            </a:r>
            <a:b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nome_do_arquivo.jpg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alt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Nome da Imagem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b="1"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500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600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b="1"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45"/>
          <p:cNvSpPr txBox="1"/>
          <p:nvPr/>
        </p:nvSpPr>
        <p:spPr>
          <a:xfrm>
            <a:off x="3072000" y="1272400"/>
            <a:ext cx="300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727650" y="2659175"/>
            <a:ext cx="780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Insere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uma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imagem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na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página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src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indica o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local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da imagem.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alt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indica um texto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alternativo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width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e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height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indicam a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largura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e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altura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em pixels respectivamente.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7" name="Google Shape;3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152350" y="2571750"/>
            <a:ext cx="2264000" cy="16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/>
          <p:nvPr>
            <p:ph type="title"/>
          </p:nvPr>
        </p:nvSpPr>
        <p:spPr>
          <a:xfrm>
            <a:off x="727800" y="1575925"/>
            <a:ext cx="7688400" cy="995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/>
              <a:t>É hora de codar!</a:t>
            </a:r>
            <a:endParaRPr/>
          </a:p>
        </p:txBody>
      </p:sp>
      <p:sp>
        <p:nvSpPr>
          <p:cNvPr id="383" name="Google Shape;383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46"/>
          <p:cNvSpPr txBox="1"/>
          <p:nvPr/>
        </p:nvSpPr>
        <p:spPr>
          <a:xfrm>
            <a:off x="727800" y="2752150"/>
            <a:ext cx="7688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Criar um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&lt;header&gt;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 um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&lt;footer&gt;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Adicionar um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&lt;h1&gt;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&lt;img&gt;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dentro do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&lt;header&gt;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Adicionar um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&lt;p&gt;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no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&lt;footer&gt;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5" name="Google Shape;3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250" y="1549025"/>
            <a:ext cx="1002700" cy="13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</a:t>
            </a:r>
            <a:endParaRPr/>
          </a:p>
        </p:txBody>
      </p:sp>
      <p:sp>
        <p:nvSpPr>
          <p:cNvPr id="391" name="Google Shape;391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47"/>
          <p:cNvSpPr txBox="1"/>
          <p:nvPr/>
        </p:nvSpPr>
        <p:spPr>
          <a:xfrm>
            <a:off x="3072000" y="1272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form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b="1" lang="en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form</a:t>
            </a:r>
            <a:r>
              <a:rPr b="1" lang="en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2000"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47"/>
          <p:cNvSpPr txBox="1"/>
          <p:nvPr/>
        </p:nvSpPr>
        <p:spPr>
          <a:xfrm>
            <a:off x="667650" y="1924813"/>
            <a:ext cx="7808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Um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formulário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é uma forma de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obter dados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usuário.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 tag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&lt;form&gt;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representa a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estrutura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utilizada para tal.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Funciona como um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agrupador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das tags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&lt;label&gt;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&lt;input&gt;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e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&lt;button&gt;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4" name="Google Shape;3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700" y="3824625"/>
            <a:ext cx="960600" cy="9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8"/>
          <p:cNvSpPr txBox="1"/>
          <p:nvPr/>
        </p:nvSpPr>
        <p:spPr>
          <a:xfrm>
            <a:off x="727650" y="1247775"/>
            <a:ext cx="7688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label </a:t>
            </a:r>
            <a:r>
              <a:rPr b="1" lang="en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idElemento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"&gt;Rotulo&lt;/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1" name="Google Shape;401;p48"/>
          <p:cNvSpPr txBox="1"/>
          <p:nvPr/>
        </p:nvSpPr>
        <p:spPr>
          <a:xfrm>
            <a:off x="727650" y="1909575"/>
            <a:ext cx="768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Define a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legenda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de um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elemento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(normalmente 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&lt;input&gt;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).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É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associada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a outro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elemento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através do atributo </a:t>
            </a:r>
            <a:r>
              <a:rPr b="1" lang="en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6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9"/>
          <p:cNvSpPr txBox="1"/>
          <p:nvPr/>
        </p:nvSpPr>
        <p:spPr>
          <a:xfrm>
            <a:off x="727650" y="1247775"/>
            <a:ext cx="7688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input </a:t>
            </a:r>
            <a:r>
              <a:rPr b="1" lang="en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idElemento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 </a:t>
            </a:r>
            <a:r>
              <a:rPr b="1" lang="en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b="1"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8" name="Google Shape;408;p49"/>
          <p:cNvSpPr txBox="1"/>
          <p:nvPr/>
        </p:nvSpPr>
        <p:spPr>
          <a:xfrm>
            <a:off x="727650" y="1909575"/>
            <a:ext cx="76887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Um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elemento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que permite que 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usuário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insira dados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É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associada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ao elemento 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através do atributo </a:t>
            </a:r>
            <a:r>
              <a:rPr b="1" lang="en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6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5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Roboto Mon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 atributo </a:t>
            </a:r>
            <a:r>
              <a:rPr b="1" lang="en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muda 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objetivo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do input.</a:t>
            </a:r>
            <a:endParaRPr sz="165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09" name="Google Shape;40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150" y="3456374"/>
            <a:ext cx="5125676" cy="13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 txBox="1"/>
          <p:nvPr/>
        </p:nvSpPr>
        <p:spPr>
          <a:xfrm>
            <a:off x="4608850" y="1578125"/>
            <a:ext cx="38445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input </a:t>
            </a:r>
            <a:r>
              <a:rPr b="1" lang="en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file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	</a:t>
            </a:r>
            <a:b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input </a:t>
            </a:r>
            <a:r>
              <a:rPr b="1" lang="en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	</a:t>
            </a:r>
            <a:b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input </a:t>
            </a:r>
            <a:r>
              <a:rPr b="1" lang="en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	</a:t>
            </a:r>
            <a:b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input </a:t>
            </a:r>
            <a:r>
              <a:rPr b="1" lang="en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radio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	</a:t>
            </a:r>
            <a:endParaRPr b="1" sz="1050"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50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Input</a:t>
            </a:r>
            <a:endParaRPr/>
          </a:p>
        </p:txBody>
      </p:sp>
      <p:sp>
        <p:nvSpPr>
          <p:cNvPr id="416" name="Google Shape;416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50"/>
          <p:cNvSpPr txBox="1"/>
          <p:nvPr/>
        </p:nvSpPr>
        <p:spPr>
          <a:xfrm>
            <a:off x="727500" y="1578125"/>
            <a:ext cx="3844500" cy="41559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input </a:t>
            </a:r>
            <a:r>
              <a:rPr b="1" lang="en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	</a:t>
            </a:r>
            <a:b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input </a:t>
            </a:r>
            <a:r>
              <a:rPr b="1" lang="en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checkbox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b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1"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input </a:t>
            </a:r>
            <a:r>
              <a:rPr b="1" lang="en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	</a:t>
            </a:r>
            <a:b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input </a:t>
            </a:r>
            <a:r>
              <a:rPr b="1" lang="en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	</a:t>
            </a:r>
            <a:b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1"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8" name="Google Shape;41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250" y="39625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775" y="24480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7775" y="31971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7775" y="39271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7250" y="168486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57250" y="24433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57250" y="31971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27775" y="1683687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 txBox="1"/>
          <p:nvPr/>
        </p:nvSpPr>
        <p:spPr>
          <a:xfrm>
            <a:off x="727650" y="1298775"/>
            <a:ext cx="78087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65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b="1" lang="en" sz="165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563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51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</a:t>
            </a:r>
            <a:endParaRPr/>
          </a:p>
        </p:txBody>
      </p:sp>
      <p:sp>
        <p:nvSpPr>
          <p:cNvPr id="432" name="Google Shape;432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51"/>
          <p:cNvSpPr txBox="1"/>
          <p:nvPr/>
        </p:nvSpPr>
        <p:spPr>
          <a:xfrm>
            <a:off x="727650" y="1819325"/>
            <a:ext cx="7808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Um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tipo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de input que representa uma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área clicável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no documento.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É uma forma de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realizar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uma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ação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Existem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diferentes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tipos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para diferentes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propósitos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4" name="Google Shape;43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575" y="3530978"/>
            <a:ext cx="3280850" cy="12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Navegadores 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200" y="1240850"/>
            <a:ext cx="6933602" cy="39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2"/>
          <p:cNvSpPr txBox="1"/>
          <p:nvPr>
            <p:ph type="title"/>
          </p:nvPr>
        </p:nvSpPr>
        <p:spPr>
          <a:xfrm>
            <a:off x="727800" y="1575925"/>
            <a:ext cx="7688400" cy="995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/>
              <a:t>É hora de codar!</a:t>
            </a:r>
            <a:endParaRPr/>
          </a:p>
        </p:txBody>
      </p:sp>
      <p:sp>
        <p:nvSpPr>
          <p:cNvPr id="440" name="Google Shape;440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52"/>
          <p:cNvSpPr txBox="1"/>
          <p:nvPr/>
        </p:nvSpPr>
        <p:spPr>
          <a:xfrm>
            <a:off x="727800" y="2758900"/>
            <a:ext cx="7688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Criar um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&lt;form&gt;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 ter os campos de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nome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email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senha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 ter dois botões: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salvar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limpar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2" name="Google Shape;44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250" y="1549025"/>
            <a:ext cx="1002700" cy="13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3"/>
          <p:cNvSpPr txBox="1"/>
          <p:nvPr/>
        </p:nvSpPr>
        <p:spPr>
          <a:xfrm>
            <a:off x="727650" y="1247775"/>
            <a:ext cx="7688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9" name="Google Shape;449;p53"/>
          <p:cNvSpPr txBox="1"/>
          <p:nvPr/>
        </p:nvSpPr>
        <p:spPr>
          <a:xfrm>
            <a:off x="727650" y="1909575"/>
            <a:ext cx="768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Uma forma de exibir dados em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linhas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e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colunas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50" name="Google Shape;45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38" y="2468625"/>
            <a:ext cx="8258917" cy="24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4"/>
          <p:cNvSpPr txBox="1"/>
          <p:nvPr/>
        </p:nvSpPr>
        <p:spPr>
          <a:xfrm>
            <a:off x="727650" y="1299550"/>
            <a:ext cx="38445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1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1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b="1" lang="en" sz="11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</a:t>
            </a: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1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b="1" lang="en" sz="11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</a:t>
            </a: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&gt;Coluna 1&lt;/</a:t>
            </a:r>
            <a:r>
              <a:rPr b="1" lang="en" sz="11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</a:t>
            </a: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1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b="1" lang="en" sz="11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</a:t>
            </a: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&gt;Coluna 2&lt;/</a:t>
            </a:r>
            <a:r>
              <a:rPr b="1" lang="en" sz="11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</a:t>
            </a: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1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b="1" lang="en" sz="11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</a:t>
            </a: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1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b="1" lang="en" sz="11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</a:t>
            </a: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1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b="1" lang="en" sz="11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td</a:t>
            </a: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&gt;Célula 1&lt;/</a:t>
            </a:r>
            <a:r>
              <a:rPr b="1" lang="en" sz="11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td</a:t>
            </a: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1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b="1" lang="en" sz="11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td</a:t>
            </a: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&gt;Célula 2&lt;/</a:t>
            </a:r>
            <a:r>
              <a:rPr b="1" lang="en" sz="11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td</a:t>
            </a: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1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b="1" lang="en" sz="11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</a:t>
            </a: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1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b="1" lang="en" sz="11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</a:t>
            </a: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1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b="1" lang="en" sz="11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td</a:t>
            </a: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&gt;Célula 1&lt;/</a:t>
            </a:r>
            <a:r>
              <a:rPr b="1" lang="en" sz="11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td</a:t>
            </a: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1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b="1" lang="en" sz="11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td</a:t>
            </a: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&gt;Célula 2&lt;/</a:t>
            </a:r>
            <a:r>
              <a:rPr b="1" lang="en" sz="11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td</a:t>
            </a: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1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b="1" lang="en" sz="11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</a:t>
            </a: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1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11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b="1" lang="en" sz="11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1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57" name="Google Shape;45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250" y="1112563"/>
            <a:ext cx="4236249" cy="3726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5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5"/>
          <p:cNvSpPr txBox="1"/>
          <p:nvPr/>
        </p:nvSpPr>
        <p:spPr>
          <a:xfrm>
            <a:off x="727650" y="1200500"/>
            <a:ext cx="38445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4" name="Google Shape;464;p55"/>
          <p:cNvSpPr txBox="1"/>
          <p:nvPr/>
        </p:nvSpPr>
        <p:spPr>
          <a:xfrm>
            <a:off x="5143975" y="3720825"/>
            <a:ext cx="300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td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td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/>
          </a:p>
        </p:txBody>
      </p:sp>
      <p:sp>
        <p:nvSpPr>
          <p:cNvPr id="465" name="Google Shape;465;p55"/>
          <p:cNvSpPr txBox="1"/>
          <p:nvPr/>
        </p:nvSpPr>
        <p:spPr>
          <a:xfrm>
            <a:off x="5143975" y="1581500"/>
            <a:ext cx="300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6" name="Google Shape;466;p55"/>
          <p:cNvSpPr txBox="1"/>
          <p:nvPr/>
        </p:nvSpPr>
        <p:spPr>
          <a:xfrm>
            <a:off x="727650" y="3720825"/>
            <a:ext cx="300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7" name="Google Shape;467;p55"/>
          <p:cNvSpPr txBox="1"/>
          <p:nvPr/>
        </p:nvSpPr>
        <p:spPr>
          <a:xfrm>
            <a:off x="727650" y="1581500"/>
            <a:ext cx="300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8" name="Google Shape;468;p55"/>
          <p:cNvSpPr txBox="1"/>
          <p:nvPr/>
        </p:nvSpPr>
        <p:spPr>
          <a:xfrm>
            <a:off x="727650" y="2020100"/>
            <a:ext cx="38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Tag que estrutura a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tabela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" name="Google Shape;469;p55"/>
          <p:cNvSpPr txBox="1"/>
          <p:nvPr/>
        </p:nvSpPr>
        <p:spPr>
          <a:xfrm>
            <a:off x="727650" y="4159425"/>
            <a:ext cx="38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Tag que define a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linha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55"/>
          <p:cNvSpPr txBox="1"/>
          <p:nvPr/>
        </p:nvSpPr>
        <p:spPr>
          <a:xfrm>
            <a:off x="5143975" y="2110050"/>
            <a:ext cx="38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Tag que define a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coluna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1" name="Google Shape;471;p55"/>
          <p:cNvSpPr txBox="1"/>
          <p:nvPr/>
        </p:nvSpPr>
        <p:spPr>
          <a:xfrm>
            <a:off x="5143975" y="4159425"/>
            <a:ext cx="38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Tag que define a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célula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6"/>
          <p:cNvSpPr txBox="1"/>
          <p:nvPr>
            <p:ph type="title"/>
          </p:nvPr>
        </p:nvSpPr>
        <p:spPr>
          <a:xfrm>
            <a:off x="727800" y="1575925"/>
            <a:ext cx="7688400" cy="995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/>
              <a:t>É hora de codar!</a:t>
            </a:r>
            <a:endParaRPr/>
          </a:p>
        </p:txBody>
      </p:sp>
      <p:sp>
        <p:nvSpPr>
          <p:cNvPr id="477" name="Google Shape;477;p5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56"/>
          <p:cNvSpPr txBox="1"/>
          <p:nvPr/>
        </p:nvSpPr>
        <p:spPr>
          <a:xfrm>
            <a:off x="727800" y="2758900"/>
            <a:ext cx="7688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Criar uma</a:t>
            </a:r>
            <a:r>
              <a:rPr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&lt;table&gt;</a:t>
            </a:r>
            <a:r>
              <a:rPr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 seu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top 3 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séries/animes favoritos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Cada um deve ter sua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nota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9" name="Google Shape;47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250" y="1549025"/>
            <a:ext cx="1002700" cy="13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014" y="293625"/>
            <a:ext cx="625397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800" y="1575925"/>
            <a:ext cx="7688400" cy="2109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4650"/>
            </a:br>
            <a:r>
              <a:rPr lang="en" sz="4650"/>
              <a:t>O que é um Browser?</a:t>
            </a:r>
            <a:endParaRPr sz="4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5275" y="573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que é feito um site ?</a:t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" name="Google Shape;122;p18"/>
          <p:cNvGrpSpPr/>
          <p:nvPr/>
        </p:nvGrpSpPr>
        <p:grpSpPr>
          <a:xfrm>
            <a:off x="323513" y="2217600"/>
            <a:ext cx="2952125" cy="1289700"/>
            <a:chOff x="323513" y="1986800"/>
            <a:chExt cx="2952125" cy="1289700"/>
          </a:xfrm>
        </p:grpSpPr>
        <p:sp>
          <p:nvSpPr>
            <p:cNvPr id="123" name="Google Shape;123;p1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HTML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Corpo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4" name="Google Shape;124;p1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25" name="Google Shape;125;p18"/>
          <p:cNvGrpSpPr/>
          <p:nvPr/>
        </p:nvGrpSpPr>
        <p:grpSpPr>
          <a:xfrm>
            <a:off x="5209838" y="1291150"/>
            <a:ext cx="3610650" cy="1289700"/>
            <a:chOff x="5209838" y="1060350"/>
            <a:chExt cx="3610650" cy="1289700"/>
          </a:xfrm>
        </p:grpSpPr>
        <p:sp>
          <p:nvSpPr>
            <p:cNvPr id="126" name="Google Shape;126;p1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JavaScript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Cérebro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7" name="Google Shape;127;p1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28" name="Google Shape;128;p18"/>
          <p:cNvGrpSpPr/>
          <p:nvPr/>
        </p:nvGrpSpPr>
        <p:grpSpPr>
          <a:xfrm>
            <a:off x="5209838" y="3251250"/>
            <a:ext cx="3610650" cy="1289700"/>
            <a:chOff x="5209838" y="3020450"/>
            <a:chExt cx="3610650" cy="1289700"/>
          </a:xfrm>
        </p:grpSpPr>
        <p:sp>
          <p:nvSpPr>
            <p:cNvPr id="129" name="Google Shape;129;p1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CSS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Alma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0" name="Google Shape;130;p1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31" name="Google Shape;131;p18"/>
          <p:cNvGrpSpPr/>
          <p:nvPr/>
        </p:nvGrpSpPr>
        <p:grpSpPr>
          <a:xfrm>
            <a:off x="2662213" y="959263"/>
            <a:ext cx="3814835" cy="3790597"/>
            <a:chOff x="2662213" y="676344"/>
            <a:chExt cx="3814835" cy="3790597"/>
          </a:xfrm>
        </p:grpSpPr>
        <p:sp>
          <p:nvSpPr>
            <p:cNvPr id="132" name="Google Shape;132;p1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1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36" name="Google Shape;136;p1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1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39" name="Google Shape;139;p1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" name="Google Shape;141;p1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42" name="Google Shape;142;p1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" name="Google Shape;144;p1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499" y="2557862"/>
            <a:ext cx="489350" cy="4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2260" y="1622849"/>
            <a:ext cx="1114041" cy="6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9825" y="3598438"/>
            <a:ext cx="595325" cy="5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727800" y="1575925"/>
            <a:ext cx="7688400" cy="2109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4650"/>
            </a:br>
            <a:r>
              <a:rPr lang="en" sz="4650"/>
              <a:t>Inspetor de Elementos</a:t>
            </a:r>
            <a:endParaRPr sz="4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727650" y="56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vs Desktop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100" y="1229175"/>
            <a:ext cx="4667805" cy="373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1061400" y="87845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Parte II</a:t>
            </a:r>
            <a:endParaRPr b="0" sz="1200"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koni Theme">
  <a:themeElements>
    <a:clrScheme name="Streamline">
      <a:dk1>
        <a:srgbClr val="3F3F3F"/>
      </a:dk1>
      <a:lt1>
        <a:srgbClr val="FFFFFF"/>
      </a:lt1>
      <a:dk2>
        <a:srgbClr val="1A1A1A"/>
      </a:dk2>
      <a:lt2>
        <a:srgbClr val="CCCCCC"/>
      </a:lt2>
      <a:accent1>
        <a:srgbClr val="595959"/>
      </a:accent1>
      <a:accent2>
        <a:srgbClr val="388E3C"/>
      </a:accent2>
      <a:accent3>
        <a:srgbClr val="FF7150"/>
      </a:accent3>
      <a:accent4>
        <a:srgbClr val="3F51B5"/>
      </a:accent4>
      <a:accent5>
        <a:srgbClr val="BC143C"/>
      </a:accent5>
      <a:accent6>
        <a:srgbClr val="D6503A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