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3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67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79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70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36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26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05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5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65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351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39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C04E-06DD-4C41-B0DF-62C7A454DA56}" type="datetimeFigureOut">
              <a:rPr lang="es-MX" smtClean="0"/>
              <a:t>10/11/2016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AA29-7F60-40EE-8940-60C8F757D25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09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46177"/>
            <a:ext cx="10515600" cy="1325563"/>
          </a:xfrm>
        </p:spPr>
        <p:txBody>
          <a:bodyPr>
            <a:noAutofit/>
          </a:bodyPr>
          <a:lstStyle/>
          <a:p>
            <a:r>
              <a:rPr lang="es-MX" sz="6000" dirty="0" err="1" smtClean="0"/>
              <a:t>Convolution</a:t>
            </a:r>
            <a:r>
              <a:rPr lang="es-MX" sz="6000" dirty="0" smtClean="0"/>
              <a:t> as </a:t>
            </a:r>
            <a:r>
              <a:rPr lang="es-MX" sz="6000" dirty="0" err="1" smtClean="0"/>
              <a:t>matrix</a:t>
            </a:r>
            <a:r>
              <a:rPr lang="es-MX" sz="6000" dirty="0" smtClean="0"/>
              <a:t> </a:t>
            </a:r>
            <a:r>
              <a:rPr lang="es-MX" sz="6000" dirty="0" err="1" smtClean="0"/>
              <a:t>multiplication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721531"/>
            <a:ext cx="10515600" cy="455432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Edwin Efraín Jiménez Lepe</a:t>
            </a:r>
            <a:endParaRPr lang="es-MX" dirty="0"/>
          </a:p>
        </p:txBody>
      </p:sp>
      <p:pic>
        <p:nvPicPr>
          <p:cNvPr id="1026" name="Picture 2" descr="Resultado de imagen para cinvesta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2719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2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multi-channel example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92745"/>
              </p:ext>
            </p:extLst>
          </p:nvPr>
        </p:nvGraphicFramePr>
        <p:xfrm>
          <a:off x="503645" y="1453714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62000" y="51509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29078"/>
              </p:ext>
            </p:extLst>
          </p:nvPr>
        </p:nvGraphicFramePr>
        <p:xfrm>
          <a:off x="503641" y="2673840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60994"/>
              </p:ext>
            </p:extLst>
          </p:nvPr>
        </p:nvGraphicFramePr>
        <p:xfrm>
          <a:off x="503641" y="3912396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26592"/>
              </p:ext>
            </p:extLst>
          </p:nvPr>
        </p:nvGraphicFramePr>
        <p:xfrm>
          <a:off x="2557102" y="169863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92474"/>
              </p:ext>
            </p:extLst>
          </p:nvPr>
        </p:nvGraphicFramePr>
        <p:xfrm>
          <a:off x="2554069" y="287511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592562" y="4966286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89862" y="4966286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020"/>
              </p:ext>
            </p:extLst>
          </p:nvPr>
        </p:nvGraphicFramePr>
        <p:xfrm>
          <a:off x="2555771" y="404762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29354"/>
              </p:ext>
            </p:extLst>
          </p:nvPr>
        </p:nvGraphicFramePr>
        <p:xfrm>
          <a:off x="3846573" y="169863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41554"/>
              </p:ext>
            </p:extLst>
          </p:nvPr>
        </p:nvGraphicFramePr>
        <p:xfrm>
          <a:off x="3843540" y="2875113"/>
          <a:ext cx="904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52006"/>
              </p:ext>
            </p:extLst>
          </p:nvPr>
        </p:nvGraphicFramePr>
        <p:xfrm>
          <a:off x="3845242" y="404762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54598" y="55202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(3,3,3)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40482" y="55312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(2,3,2,2)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57649" y="5393523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Output= (2,2,2)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5053707" y="303443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07" y="3034433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87395"/>
              </p:ext>
            </p:extLst>
          </p:nvPr>
        </p:nvGraphicFramePr>
        <p:xfrm>
          <a:off x="5657649" y="2504273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5954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20989"/>
              </p:ext>
            </p:extLst>
          </p:nvPr>
        </p:nvGraphicFramePr>
        <p:xfrm>
          <a:off x="5657649" y="3463194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13042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13575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11023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4" name="CuadroTexto 23"/>
          <p:cNvSpPr txBox="1"/>
          <p:nvPr/>
        </p:nvSpPr>
        <p:spPr>
          <a:xfrm>
            <a:off x="5657649" y="1535932"/>
            <a:ext cx="433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Applying </a:t>
            </a:r>
            <a:r>
              <a:rPr lang="en-US" dirty="0" err="1" smtClean="0"/>
              <a:t>theano</a:t>
            </a:r>
            <a:r>
              <a:rPr lang="en-US" dirty="0" smtClean="0"/>
              <a:t> convolution (which rotates </a:t>
            </a:r>
          </a:p>
          <a:p>
            <a:r>
              <a:rPr lang="en-US" dirty="0" smtClean="0"/>
              <a:t>Automatically the filters)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multi-channel example (</a:t>
            </a:r>
            <a:r>
              <a:rPr lang="en-US" dirty="0" err="1" smtClean="0"/>
              <a:t>vectorized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92745"/>
              </p:ext>
            </p:extLst>
          </p:nvPr>
        </p:nvGraphicFramePr>
        <p:xfrm>
          <a:off x="503645" y="1453714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762000" y="51509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29078"/>
              </p:ext>
            </p:extLst>
          </p:nvPr>
        </p:nvGraphicFramePr>
        <p:xfrm>
          <a:off x="503641" y="2673840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60994"/>
              </p:ext>
            </p:extLst>
          </p:nvPr>
        </p:nvGraphicFramePr>
        <p:xfrm>
          <a:off x="503641" y="3912396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26592"/>
              </p:ext>
            </p:extLst>
          </p:nvPr>
        </p:nvGraphicFramePr>
        <p:xfrm>
          <a:off x="2557102" y="169863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92474"/>
              </p:ext>
            </p:extLst>
          </p:nvPr>
        </p:nvGraphicFramePr>
        <p:xfrm>
          <a:off x="2554069" y="287511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2592562" y="4966286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789862" y="4966286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020"/>
              </p:ext>
            </p:extLst>
          </p:nvPr>
        </p:nvGraphicFramePr>
        <p:xfrm>
          <a:off x="2555771" y="404762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29354"/>
              </p:ext>
            </p:extLst>
          </p:nvPr>
        </p:nvGraphicFramePr>
        <p:xfrm>
          <a:off x="3846573" y="169863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41554"/>
              </p:ext>
            </p:extLst>
          </p:nvPr>
        </p:nvGraphicFramePr>
        <p:xfrm>
          <a:off x="3843540" y="2875113"/>
          <a:ext cx="904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52006"/>
              </p:ext>
            </p:extLst>
          </p:nvPr>
        </p:nvGraphicFramePr>
        <p:xfrm>
          <a:off x="3845242" y="404762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54598" y="55202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(3,3,3)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240482" y="55312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(2,3,2,2)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5053707" y="3034433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707" y="3034433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16457"/>
              </p:ext>
            </p:extLst>
          </p:nvPr>
        </p:nvGraphicFramePr>
        <p:xfrm>
          <a:off x="5770191" y="1440584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34449"/>
              </p:ext>
            </p:extLst>
          </p:nvPr>
        </p:nvGraphicFramePr>
        <p:xfrm>
          <a:off x="5770191" y="2921033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43475"/>
              </p:ext>
            </p:extLst>
          </p:nvPr>
        </p:nvGraphicFramePr>
        <p:xfrm>
          <a:off x="5770191" y="4417266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39216"/>
              </p:ext>
            </p:extLst>
          </p:nvPr>
        </p:nvGraphicFramePr>
        <p:xfrm>
          <a:off x="9022523" y="1440584"/>
          <a:ext cx="874684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9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8638387" y="3601694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x</a:t>
            </a:r>
            <a:endParaRPr lang="es-MX" sz="24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8409932" y="12690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2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multi-channel example (</a:t>
            </a:r>
            <a:r>
              <a:rPr lang="en-US" dirty="0" err="1" smtClean="0"/>
              <a:t>vectorized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67220"/>
              </p:ext>
            </p:extLst>
          </p:nvPr>
        </p:nvGraphicFramePr>
        <p:xfrm>
          <a:off x="705822" y="1690688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57754"/>
              </p:ext>
            </p:extLst>
          </p:nvPr>
        </p:nvGraphicFramePr>
        <p:xfrm>
          <a:off x="705822" y="3171137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5199"/>
              </p:ext>
            </p:extLst>
          </p:nvPr>
        </p:nvGraphicFramePr>
        <p:xfrm>
          <a:off x="705822" y="4667370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574018" y="3851798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x</a:t>
            </a:r>
            <a:endParaRPr lang="es-MX" sz="24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998966" y="3851798"/>
            <a:ext cx="3813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/>
              <a:t>=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3360186" y="15365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93742"/>
              </p:ext>
            </p:extLst>
          </p:nvPr>
        </p:nvGraphicFramePr>
        <p:xfrm>
          <a:off x="3823190" y="1721250"/>
          <a:ext cx="874684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9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26520"/>
              </p:ext>
            </p:extLst>
          </p:nvPr>
        </p:nvGraphicFramePr>
        <p:xfrm>
          <a:off x="5681452" y="3294784"/>
          <a:ext cx="183069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48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15348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13042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5954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11023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13575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5534788" y="489325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Channel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4" name="CuadroTexto 33"/>
          <p:cNvSpPr txBox="1"/>
          <p:nvPr/>
        </p:nvSpPr>
        <p:spPr>
          <a:xfrm>
            <a:off x="6456108" y="286789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Channel</a:t>
            </a:r>
            <a:r>
              <a:rPr lang="es-MX" dirty="0" smtClean="0"/>
              <a:t> 2</a:t>
            </a:r>
            <a:endParaRPr lang="es-MX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7680960" y="4036464"/>
            <a:ext cx="97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80960" y="4036464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Rearrange</a:t>
            </a:r>
            <a:endParaRPr lang="es-MX" dirty="0"/>
          </a:p>
        </p:txBody>
      </p: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10454"/>
              </p:ext>
            </p:extLst>
          </p:nvPr>
        </p:nvGraphicFramePr>
        <p:xfrm>
          <a:off x="8823132" y="3294784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2170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5954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59769"/>
              </p:ext>
            </p:extLst>
          </p:nvPr>
        </p:nvGraphicFramePr>
        <p:xfrm>
          <a:off x="8823132" y="4253705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13042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13575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11023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11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35255"/>
              </p:ext>
            </p:extLst>
          </p:nvPr>
        </p:nvGraphicFramePr>
        <p:xfrm>
          <a:off x="950741" y="2380005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7" name="Tab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03783"/>
              </p:ext>
            </p:extLst>
          </p:nvPr>
        </p:nvGraphicFramePr>
        <p:xfrm>
          <a:off x="950741" y="3338926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697523" y="1533066"/>
            <a:ext cx="29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Imagine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got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next</a:t>
            </a:r>
            <a:r>
              <a:rPr lang="es-MX" dirty="0" smtClean="0"/>
              <a:t> error</a:t>
            </a:r>
          </a:p>
          <a:p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up-</a:t>
            </a:r>
            <a:r>
              <a:rPr lang="es-MX" dirty="0" err="1" smtClean="0"/>
              <a:t>layer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198034" y="1533066"/>
            <a:ext cx="4535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And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want</a:t>
            </a:r>
            <a:r>
              <a:rPr lang="es-MX" dirty="0" smtClean="0"/>
              <a:t> to </a:t>
            </a:r>
            <a:r>
              <a:rPr lang="es-MX" dirty="0" err="1" smtClean="0"/>
              <a:t>propagate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to </a:t>
            </a:r>
          </a:p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correspondent</a:t>
            </a:r>
            <a:r>
              <a:rPr lang="es-MX" dirty="0" smtClean="0"/>
              <a:t> </a:t>
            </a:r>
            <a:r>
              <a:rPr lang="es-MX" dirty="0" err="1" smtClean="0"/>
              <a:t>layer</a:t>
            </a:r>
            <a:r>
              <a:rPr lang="es-MX" dirty="0" smtClean="0"/>
              <a:t> (input of </a:t>
            </a:r>
            <a:r>
              <a:rPr lang="es-MX" dirty="0" err="1" smtClean="0"/>
              <a:t>convolution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198033" y="2692595"/>
            <a:ext cx="5634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compute 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/>
              <a:t>(without rotation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is a ‘full’ convolution, so we add 1 zero padding to </a:t>
            </a:r>
            <a:r>
              <a:rPr lang="en-US" dirty="0" err="1" smtClean="0"/>
              <a:t>d_y</a:t>
            </a:r>
            <a:endParaRPr lang="en-US" dirty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685368"/>
              </p:ext>
            </p:extLst>
          </p:nvPr>
        </p:nvGraphicFramePr>
        <p:xfrm>
          <a:off x="4966276" y="3531576"/>
          <a:ext cx="22594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4263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520915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8054"/>
              </p:ext>
            </p:extLst>
          </p:nvPr>
        </p:nvGraphicFramePr>
        <p:xfrm>
          <a:off x="4966275" y="5207586"/>
          <a:ext cx="22594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4263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520915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23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253110" y="764430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d_y-1=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/>
              <a:t>(without </a:t>
            </a:r>
            <a:r>
              <a:rPr lang="en-US" dirty="0" smtClean="0"/>
              <a:t>rotation</a:t>
            </a:r>
            <a:r>
              <a:rPr lang="en-US" dirty="0"/>
              <a:t>)</a:t>
            </a:r>
            <a:endParaRPr lang="en-US" dirty="0" smtClean="0"/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234034"/>
              </p:ext>
            </p:extLst>
          </p:nvPr>
        </p:nvGraphicFramePr>
        <p:xfrm>
          <a:off x="422411" y="1548031"/>
          <a:ext cx="22594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4263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520915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89657"/>
              </p:ext>
            </p:extLst>
          </p:nvPr>
        </p:nvGraphicFramePr>
        <p:xfrm>
          <a:off x="422410" y="3224041"/>
          <a:ext cx="225944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83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4263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520915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cxnSp>
        <p:nvCxnSpPr>
          <p:cNvPr id="4" name="Conector recto de flecha 3"/>
          <p:cNvCxnSpPr/>
          <p:nvPr/>
        </p:nvCxnSpPr>
        <p:spPr>
          <a:xfrm>
            <a:off x="2869810" y="3094499"/>
            <a:ext cx="99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869810" y="3094499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im2col</a:t>
            </a:r>
            <a:endParaRPr lang="en-US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11759"/>
              </p:ext>
            </p:extLst>
          </p:nvPr>
        </p:nvGraphicFramePr>
        <p:xfrm>
          <a:off x="4093699" y="1533067"/>
          <a:ext cx="63298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416688917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469862760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377856488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220290659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12109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.1678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09708"/>
              </p:ext>
            </p:extLst>
          </p:nvPr>
        </p:nvGraphicFramePr>
        <p:xfrm>
          <a:off x="4093699" y="3279165"/>
          <a:ext cx="63298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416688917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469862760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377856488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220290659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12109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55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253110" y="764430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d_y-1=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 smtClean="0"/>
              <a:t>(without rotation)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401948"/>
              </p:ext>
            </p:extLst>
          </p:nvPr>
        </p:nvGraphicFramePr>
        <p:xfrm>
          <a:off x="618979" y="1690688"/>
          <a:ext cx="63298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416688917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469862760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377856488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220290659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12109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.1678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641262"/>
              </p:ext>
            </p:extLst>
          </p:nvPr>
        </p:nvGraphicFramePr>
        <p:xfrm>
          <a:off x="618979" y="3174048"/>
          <a:ext cx="632984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314906554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340730576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1416688917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469862760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377856488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2220290659"/>
                    </a:ext>
                  </a:extLst>
                </a:gridCol>
                <a:gridCol w="666474">
                  <a:extLst>
                    <a:ext uri="{9D8B030D-6E8A-4147-A177-3AD203B41FA5}">
                      <a16:colId xmlns:a16="http://schemas.microsoft.com/office/drawing/2014/main" val="121092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3840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6871172" y="147080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81962" y="4903608"/>
            <a:ext cx="476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Notice, every channel of delta is multiplied </a:t>
            </a:r>
          </a:p>
          <a:p>
            <a:r>
              <a:rPr lang="en-US" sz="2000" dirty="0" smtClean="0"/>
              <a:t>by the correspondent filter that generates it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1146"/>
              </p:ext>
            </p:extLst>
          </p:nvPr>
        </p:nvGraphicFramePr>
        <p:xfrm>
          <a:off x="7429939" y="1690688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0652"/>
              </p:ext>
            </p:extLst>
          </p:nvPr>
        </p:nvGraphicFramePr>
        <p:xfrm>
          <a:off x="7867831" y="1687954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72350"/>
              </p:ext>
            </p:extLst>
          </p:nvPr>
        </p:nvGraphicFramePr>
        <p:xfrm>
          <a:off x="8324211" y="1687954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35202"/>
              </p:ext>
            </p:extLst>
          </p:nvPr>
        </p:nvGraphicFramePr>
        <p:xfrm>
          <a:off x="7426266" y="3180745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03083"/>
              </p:ext>
            </p:extLst>
          </p:nvPr>
        </p:nvGraphicFramePr>
        <p:xfrm>
          <a:off x="7864158" y="3178011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96839"/>
              </p:ext>
            </p:extLst>
          </p:nvPr>
        </p:nvGraphicFramePr>
        <p:xfrm>
          <a:off x="8320538" y="3178011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7101714" y="2986648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x</a:t>
            </a:r>
            <a:endParaRPr lang="es-MX" sz="24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895380" y="3050916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87090"/>
              </p:ext>
            </p:extLst>
          </p:nvPr>
        </p:nvGraphicFramePr>
        <p:xfrm>
          <a:off x="9077687" y="1326545"/>
          <a:ext cx="297589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87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5587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1064138">
                  <a:extLst>
                    <a:ext uri="{9D8B030D-6E8A-4147-A177-3AD203B41FA5}">
                      <a16:colId xmlns:a16="http://schemas.microsoft.com/office/drawing/2014/main" val="169130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18.339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41.6848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28.7678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11.3634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37.8224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6.722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1.476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4.336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51.0322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47.6112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98.3552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64.376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44.7626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99.7084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19.61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8.981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35.284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14.642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31.212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56.622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22.528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38.992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73.295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8.766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11.693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19.962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9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14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253110" y="764430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d_y-1=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/>
              <a:t>(without </a:t>
            </a:r>
            <a:r>
              <a:rPr lang="en-US" dirty="0" smtClean="0"/>
              <a:t>rotation</a:t>
            </a:r>
            <a:r>
              <a:rPr lang="en-US" dirty="0"/>
              <a:t>)</a:t>
            </a:r>
            <a:endParaRPr lang="en-US" dirty="0" smtClean="0"/>
          </a:p>
        </p:txBody>
      </p:sp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58726"/>
              </p:ext>
            </p:extLst>
          </p:nvPr>
        </p:nvGraphicFramePr>
        <p:xfrm>
          <a:off x="1101305" y="1690688"/>
          <a:ext cx="297589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87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5587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1064138">
                  <a:extLst>
                    <a:ext uri="{9D8B030D-6E8A-4147-A177-3AD203B41FA5}">
                      <a16:colId xmlns:a16="http://schemas.microsoft.com/office/drawing/2014/main" val="169130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18.339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41.6848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28.7678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11.3634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37.8224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6.722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1.476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4.336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51.0322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47.6112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98.3552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64.376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44.7626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99.7084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19.61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8.981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35.284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14.642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31.212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56.622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22.528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38.992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73.295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8.766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11.693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19.962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894739"/>
                  </a:ext>
                </a:extLst>
              </a:tr>
            </a:tbl>
          </a:graphicData>
        </a:graphic>
      </p:graphicFrame>
      <p:cxnSp>
        <p:nvCxnSpPr>
          <p:cNvPr id="21" name="Conector recto de flecha 20"/>
          <p:cNvCxnSpPr/>
          <p:nvPr/>
        </p:nvCxnSpPr>
        <p:spPr>
          <a:xfrm>
            <a:off x="4206241" y="3174802"/>
            <a:ext cx="99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206241" y="3174802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rearrange</a:t>
            </a:r>
            <a:endParaRPr lang="en-US" dirty="0" smtClean="0"/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18055"/>
              </p:ext>
            </p:extLst>
          </p:nvPr>
        </p:nvGraphicFramePr>
        <p:xfrm>
          <a:off x="5433597" y="1690688"/>
          <a:ext cx="284207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51.0322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14.642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28.7678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64.376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22.528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6.722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19.61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8.766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748"/>
              </p:ext>
            </p:extLst>
          </p:nvPr>
        </p:nvGraphicFramePr>
        <p:xfrm>
          <a:off x="5433594" y="2910814"/>
          <a:ext cx="280697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831495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18.339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47.6112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31.212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11.3634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44.7626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38.992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1.476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8.981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11.693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18880"/>
              </p:ext>
            </p:extLst>
          </p:nvPr>
        </p:nvGraphicFramePr>
        <p:xfrm>
          <a:off x="5433595" y="4149370"/>
          <a:ext cx="289876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923283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41.6848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98.3552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56.622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37.8224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99.7084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73.295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4.336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35.284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19.962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6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(no </a:t>
            </a:r>
            <a:r>
              <a:rPr lang="en-US" dirty="0" err="1" smtClean="0"/>
              <a:t>vectorized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275676" y="1190493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d_y-1=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/>
              <a:t>(without </a:t>
            </a:r>
            <a:r>
              <a:rPr lang="en-US" dirty="0" smtClean="0"/>
              <a:t>rotation</a:t>
            </a:r>
            <a:r>
              <a:rPr lang="en-US" dirty="0"/>
              <a:t>)</a:t>
            </a:r>
            <a:endParaRPr lang="en-US" dirty="0" smtClean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01762"/>
              </p:ext>
            </p:extLst>
          </p:nvPr>
        </p:nvGraphicFramePr>
        <p:xfrm>
          <a:off x="950741" y="2380005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2690"/>
              </p:ext>
            </p:extLst>
          </p:nvPr>
        </p:nvGraphicFramePr>
        <p:xfrm>
          <a:off x="950741" y="3338926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403008" y="411318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(2,2,2)</a:t>
            </a:r>
            <a:endParaRPr lang="en-US" dirty="0" smtClean="0"/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10196"/>
              </p:ext>
            </p:extLst>
          </p:nvPr>
        </p:nvGraphicFramePr>
        <p:xfrm>
          <a:off x="3369902" y="1945202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18925"/>
              </p:ext>
            </p:extLst>
          </p:nvPr>
        </p:nvGraphicFramePr>
        <p:xfrm>
          <a:off x="3366869" y="3121685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3405362" y="521285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602662" y="521285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806888" y="3340434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888" y="3340434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77030"/>
              </p:ext>
            </p:extLst>
          </p:nvPr>
        </p:nvGraphicFramePr>
        <p:xfrm>
          <a:off x="3368571" y="429419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28107"/>
              </p:ext>
            </p:extLst>
          </p:nvPr>
        </p:nvGraphicFramePr>
        <p:xfrm>
          <a:off x="4659373" y="1945202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02880"/>
              </p:ext>
            </p:extLst>
          </p:nvPr>
        </p:nvGraphicFramePr>
        <p:xfrm>
          <a:off x="4656340" y="3121685"/>
          <a:ext cx="904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272"/>
              </p:ext>
            </p:extLst>
          </p:nvPr>
        </p:nvGraphicFramePr>
        <p:xfrm>
          <a:off x="4658042" y="429419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5" name="CuadroTexto 24"/>
          <p:cNvSpPr txBox="1"/>
          <p:nvPr/>
        </p:nvSpPr>
        <p:spPr>
          <a:xfrm>
            <a:off x="4053282" y="577781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(2,3,2,2)</a:t>
            </a:r>
            <a:endParaRPr lang="es-MX" dirty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5704114" y="3338926"/>
            <a:ext cx="103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5704114" y="3364919"/>
            <a:ext cx="1309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Transpose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dimensions</a:t>
            </a:r>
            <a:r>
              <a:rPr lang="es-MX" dirty="0" smtClean="0"/>
              <a:t> </a:t>
            </a:r>
          </a:p>
          <a:p>
            <a:r>
              <a:rPr lang="es-MX" dirty="0" smtClean="0"/>
              <a:t>0 and 1</a:t>
            </a:r>
            <a:endParaRPr lang="en-US" dirty="0" smtClean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9611"/>
              </p:ext>
            </p:extLst>
          </p:nvPr>
        </p:nvGraphicFramePr>
        <p:xfrm>
          <a:off x="6961147" y="2374061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70752"/>
              </p:ext>
            </p:extLst>
          </p:nvPr>
        </p:nvGraphicFramePr>
        <p:xfrm>
          <a:off x="6961147" y="3332982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7413414" y="410723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(2,2,2)</a:t>
            </a:r>
            <a:endParaRPr lang="en-US" dirty="0" smtClean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67681"/>
              </p:ext>
            </p:extLst>
          </p:nvPr>
        </p:nvGraphicFramePr>
        <p:xfrm>
          <a:off x="9210293" y="234659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18914"/>
              </p:ext>
            </p:extLst>
          </p:nvPr>
        </p:nvGraphicFramePr>
        <p:xfrm>
          <a:off x="10251959" y="2339574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9210293" y="4089008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7" name="CuadroTexto 36"/>
          <p:cNvSpPr txBox="1"/>
          <p:nvPr/>
        </p:nvSpPr>
        <p:spPr>
          <a:xfrm>
            <a:off x="10271205" y="4103583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8828010" y="3144900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10" y="3144900"/>
                <a:ext cx="218008" cy="369332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61270"/>
              </p:ext>
            </p:extLst>
          </p:nvPr>
        </p:nvGraphicFramePr>
        <p:xfrm>
          <a:off x="11293625" y="233628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20034"/>
              </p:ext>
            </p:extLst>
          </p:nvPr>
        </p:nvGraphicFramePr>
        <p:xfrm>
          <a:off x="9210293" y="3297337"/>
          <a:ext cx="874684" cy="76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9142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23110"/>
              </p:ext>
            </p:extLst>
          </p:nvPr>
        </p:nvGraphicFramePr>
        <p:xfrm>
          <a:off x="10222259" y="3314042"/>
          <a:ext cx="904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89582"/>
              </p:ext>
            </p:extLst>
          </p:nvPr>
        </p:nvGraphicFramePr>
        <p:xfrm>
          <a:off x="11317316" y="3325547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10190985" y="485120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(3,2,2,2)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1336562" y="4130147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796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Backpropagation (no </a:t>
            </a:r>
            <a:r>
              <a:rPr lang="en-US" dirty="0" err="1" smtClean="0"/>
              <a:t>vectorized</a:t>
            </a:r>
            <a:r>
              <a:rPr lang="en-US" dirty="0" smtClean="0"/>
              <a:t>, full convolution)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275676" y="1340491"/>
            <a:ext cx="32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d_y-1=</a:t>
            </a:r>
            <a:r>
              <a:rPr lang="es-MX" dirty="0" err="1" smtClean="0"/>
              <a:t>d_y</a:t>
            </a:r>
            <a:r>
              <a:rPr lang="es-MX" dirty="0" smtClean="0"/>
              <a:t> * w </a:t>
            </a:r>
            <a:r>
              <a:rPr lang="en-US" dirty="0"/>
              <a:t>(without </a:t>
            </a:r>
            <a:r>
              <a:rPr lang="en-US" dirty="0" smtClean="0"/>
              <a:t>rotation</a:t>
            </a:r>
            <a:r>
              <a:rPr lang="en-US" dirty="0"/>
              <a:t>)</a:t>
            </a:r>
            <a:endParaRPr lang="en-US" dirty="0" smtClean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7495"/>
              </p:ext>
            </p:extLst>
          </p:nvPr>
        </p:nvGraphicFramePr>
        <p:xfrm>
          <a:off x="487776" y="2098290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863256"/>
              </p:ext>
            </p:extLst>
          </p:nvPr>
        </p:nvGraphicFramePr>
        <p:xfrm>
          <a:off x="487776" y="3057211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940043" y="383146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(2,2,2)</a:t>
            </a:r>
            <a:endParaRPr lang="en-US" dirty="0" smtClean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54524"/>
              </p:ext>
            </p:extLst>
          </p:nvPr>
        </p:nvGraphicFramePr>
        <p:xfrm>
          <a:off x="2736922" y="2070819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94864"/>
              </p:ext>
            </p:extLst>
          </p:nvPr>
        </p:nvGraphicFramePr>
        <p:xfrm>
          <a:off x="3778588" y="206380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6" name="CuadroTexto 35"/>
          <p:cNvSpPr txBox="1"/>
          <p:nvPr/>
        </p:nvSpPr>
        <p:spPr>
          <a:xfrm>
            <a:off x="2736922" y="3813237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7" name="CuadroTexto 36"/>
          <p:cNvSpPr txBox="1"/>
          <p:nvPr/>
        </p:nvSpPr>
        <p:spPr>
          <a:xfrm>
            <a:off x="3797834" y="3827812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2354639" y="2869129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639" y="2869129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79877"/>
              </p:ext>
            </p:extLst>
          </p:nvPr>
        </p:nvGraphicFramePr>
        <p:xfrm>
          <a:off x="4820254" y="2060510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0" name="Tab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62585"/>
              </p:ext>
            </p:extLst>
          </p:nvPr>
        </p:nvGraphicFramePr>
        <p:xfrm>
          <a:off x="2736922" y="3021566"/>
          <a:ext cx="874684" cy="76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9142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20724"/>
              </p:ext>
            </p:extLst>
          </p:nvPr>
        </p:nvGraphicFramePr>
        <p:xfrm>
          <a:off x="3748888" y="3038271"/>
          <a:ext cx="9043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78451"/>
              </p:ext>
            </p:extLst>
          </p:nvPr>
        </p:nvGraphicFramePr>
        <p:xfrm>
          <a:off x="4843945" y="3049776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3717614" y="457543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(3,2,2,2)</a:t>
            </a:r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863191" y="3854376"/>
            <a:ext cx="83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Filter</a:t>
            </a:r>
            <a:r>
              <a:rPr lang="es-MX" dirty="0" smtClean="0"/>
              <a:t> 3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>
                <a:off x="5986996" y="2853605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996" y="2853605"/>
                <a:ext cx="298159" cy="369332"/>
              </a:xfrm>
              <a:prstGeom prst="rect">
                <a:avLst/>
              </a:prstGeom>
              <a:blipFill>
                <a:blip r:embed="rId3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49512"/>
              </p:ext>
            </p:extLst>
          </p:nvPr>
        </p:nvGraphicFramePr>
        <p:xfrm>
          <a:off x="6553522" y="1756609"/>
          <a:ext cx="284207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51.0322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14.642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28.7678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64.376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22.528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6.722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19.61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8.766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78721"/>
              </p:ext>
            </p:extLst>
          </p:nvPr>
        </p:nvGraphicFramePr>
        <p:xfrm>
          <a:off x="6553519" y="2976735"/>
          <a:ext cx="280697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831495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18.339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47.6112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31.212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11.3634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44.7626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38.992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1.476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8.981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11.693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67407"/>
              </p:ext>
            </p:extLst>
          </p:nvPr>
        </p:nvGraphicFramePr>
        <p:xfrm>
          <a:off x="6553520" y="4215291"/>
          <a:ext cx="289876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923283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41.6848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98.3552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56.622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37.8224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99.7084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73.295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4.336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35.284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19.962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011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275846" y="1392388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d_w</a:t>
            </a:r>
            <a:r>
              <a:rPr lang="es-MX" sz="2400" dirty="0" smtClean="0"/>
              <a:t>=input * </a:t>
            </a:r>
            <a:r>
              <a:rPr lang="es-MX" sz="2400" dirty="0" err="1" smtClean="0"/>
              <a:t>d_y</a:t>
            </a:r>
            <a:endParaRPr lang="en-US" sz="2400" dirty="0" smtClean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5015"/>
              </p:ext>
            </p:extLst>
          </p:nvPr>
        </p:nvGraphicFramePr>
        <p:xfrm>
          <a:off x="503645" y="1453714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762000" y="51509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21093"/>
              </p:ext>
            </p:extLst>
          </p:nvPr>
        </p:nvGraphicFramePr>
        <p:xfrm>
          <a:off x="503641" y="2673840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0889"/>
              </p:ext>
            </p:extLst>
          </p:nvPr>
        </p:nvGraphicFramePr>
        <p:xfrm>
          <a:off x="503641" y="3912396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654598" y="55202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(3,3,3)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5465"/>
              </p:ext>
            </p:extLst>
          </p:nvPr>
        </p:nvGraphicFramePr>
        <p:xfrm>
          <a:off x="2392827" y="2456599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49171"/>
              </p:ext>
            </p:extLst>
          </p:nvPr>
        </p:nvGraphicFramePr>
        <p:xfrm>
          <a:off x="2392827" y="3415520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4270298" y="3093862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898795" y="41897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765745" y="446865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(2,2,2)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106590" y="4998288"/>
            <a:ext cx="4265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Dimensions</a:t>
            </a:r>
            <a:r>
              <a:rPr lang="es-MX" dirty="0" smtClean="0"/>
              <a:t> do </a:t>
            </a:r>
            <a:r>
              <a:rPr lang="es-MX" dirty="0" err="1" smtClean="0"/>
              <a:t>not</a:t>
            </a:r>
            <a:r>
              <a:rPr lang="es-MX" dirty="0" smtClean="0"/>
              <a:t> match,</a:t>
            </a:r>
          </a:p>
          <a:p>
            <a:r>
              <a:rPr lang="es-MX" dirty="0" smtClean="0"/>
              <a:t>So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telling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</a:t>
            </a:r>
          </a:p>
          <a:p>
            <a:r>
              <a:rPr lang="es-MX" dirty="0" err="1" smtClean="0"/>
              <a:t>Apply</a:t>
            </a:r>
            <a:r>
              <a:rPr lang="es-MX" dirty="0" smtClean="0"/>
              <a:t>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filters</a:t>
            </a:r>
            <a:r>
              <a:rPr lang="es-MX" dirty="0" smtClean="0"/>
              <a:t> to </a:t>
            </a:r>
            <a:r>
              <a:rPr lang="es-MX" dirty="0" err="1" smtClean="0"/>
              <a:t>any</a:t>
            </a:r>
            <a:r>
              <a:rPr lang="es-MX" dirty="0" smtClean="0"/>
              <a:t> cannel of </a:t>
            </a:r>
            <a:r>
              <a:rPr lang="es-MX" dirty="0" err="1" smtClean="0"/>
              <a:t>the</a:t>
            </a:r>
            <a:r>
              <a:rPr lang="es-MX" dirty="0" smtClean="0"/>
              <a:t> input</a:t>
            </a:r>
            <a:endParaRPr lang="es-MX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17781"/>
              </p:ext>
            </p:extLst>
          </p:nvPr>
        </p:nvGraphicFramePr>
        <p:xfrm>
          <a:off x="4869204" y="331932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>
                <a:off x="6395037" y="655643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37" y="655643"/>
                <a:ext cx="218008" cy="369332"/>
              </a:xfrm>
              <a:prstGeom prst="rect">
                <a:avLst/>
              </a:prstGeom>
              <a:blipFill>
                <a:blip r:embed="rId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248270"/>
              </p:ext>
            </p:extLst>
          </p:nvPr>
        </p:nvGraphicFramePr>
        <p:xfrm>
          <a:off x="6829162" y="94303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25137"/>
              </p:ext>
            </p:extLst>
          </p:nvPr>
        </p:nvGraphicFramePr>
        <p:xfrm>
          <a:off x="6829162" y="920661"/>
          <a:ext cx="169674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8725381" y="703526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79388"/>
              </p:ext>
            </p:extLst>
          </p:nvPr>
        </p:nvGraphicFramePr>
        <p:xfrm>
          <a:off x="9054272" y="86773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9.5588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13.5952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12.7386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7.8064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04268"/>
              </p:ext>
            </p:extLst>
          </p:nvPr>
        </p:nvGraphicFramePr>
        <p:xfrm>
          <a:off x="9054272" y="913131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42.716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49.882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55.684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33.323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85476"/>
              </p:ext>
            </p:extLst>
          </p:nvPr>
        </p:nvGraphicFramePr>
        <p:xfrm>
          <a:off x="4939976" y="2091847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/>
              <p:cNvSpPr txBox="1"/>
              <p:nvPr/>
            </p:nvSpPr>
            <p:spPr>
              <a:xfrm>
                <a:off x="6430423" y="2511869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7" name="Cuadro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23" y="2511869"/>
                <a:ext cx="218008" cy="369332"/>
              </a:xfrm>
              <a:prstGeom prst="rect">
                <a:avLst/>
              </a:prstGeom>
              <a:blipFill>
                <a:blip r:embed="rId4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7983"/>
              </p:ext>
            </p:extLst>
          </p:nvPr>
        </p:nvGraphicFramePr>
        <p:xfrm>
          <a:off x="6829162" y="1874606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39592"/>
              </p:ext>
            </p:extLst>
          </p:nvPr>
        </p:nvGraphicFramePr>
        <p:xfrm>
          <a:off x="6829162" y="2833527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40" name="CuadroTexto 39"/>
          <p:cNvSpPr txBox="1"/>
          <p:nvPr/>
        </p:nvSpPr>
        <p:spPr>
          <a:xfrm>
            <a:off x="8614053" y="2547742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83302"/>
              </p:ext>
            </p:extLst>
          </p:nvPr>
        </p:nvGraphicFramePr>
        <p:xfrm>
          <a:off x="8942944" y="1930989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15.1628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16.7726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8.7952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9.3958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2" name="Tab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4787"/>
              </p:ext>
            </p:extLst>
          </p:nvPr>
        </p:nvGraphicFramePr>
        <p:xfrm>
          <a:off x="8942944" y="2757347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66.457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67.564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31.847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30.103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/>
              <p:cNvSpPr txBox="1"/>
              <p:nvPr/>
            </p:nvSpPr>
            <p:spPr>
              <a:xfrm>
                <a:off x="6430423" y="4516330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43" name="Cuadro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23" y="4516330"/>
                <a:ext cx="218008" cy="369332"/>
              </a:xfrm>
              <a:prstGeom prst="rect">
                <a:avLst/>
              </a:prstGeom>
              <a:blipFill>
                <a:blip r:embed="rId5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12531"/>
              </p:ext>
            </p:extLst>
          </p:nvPr>
        </p:nvGraphicFramePr>
        <p:xfrm>
          <a:off x="6829162" y="3879067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17031"/>
              </p:ext>
            </p:extLst>
          </p:nvPr>
        </p:nvGraphicFramePr>
        <p:xfrm>
          <a:off x="6829162" y="4837988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46" name="CuadroTexto 45"/>
          <p:cNvSpPr txBox="1"/>
          <p:nvPr/>
        </p:nvSpPr>
        <p:spPr>
          <a:xfrm>
            <a:off x="8614053" y="4552203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97205"/>
              </p:ext>
            </p:extLst>
          </p:nvPr>
        </p:nvGraphicFramePr>
        <p:xfrm>
          <a:off x="8942944" y="3935450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9.1104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12.9086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6.8332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5.4248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8" name="Tab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70654"/>
              </p:ext>
            </p:extLst>
          </p:nvPr>
        </p:nvGraphicFramePr>
        <p:xfrm>
          <a:off x="8942944" y="4761808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44.252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44.674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33.744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21.991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49" name="Tabla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2054"/>
              </p:ext>
            </p:extLst>
          </p:nvPr>
        </p:nvGraphicFramePr>
        <p:xfrm>
          <a:off x="5094725" y="4080251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1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01606"/>
              </p:ext>
            </p:extLst>
          </p:nvPr>
        </p:nvGraphicFramePr>
        <p:xfrm>
          <a:off x="503645" y="288592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16101" y="14011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0013"/>
              </p:ext>
            </p:extLst>
          </p:nvPr>
        </p:nvGraphicFramePr>
        <p:xfrm>
          <a:off x="2793076" y="288592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7576"/>
              </p:ext>
            </p:extLst>
          </p:nvPr>
        </p:nvGraphicFramePr>
        <p:xfrm>
          <a:off x="2793076" y="1770444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976983" y="121644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976983" y="26355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230062" y="1077946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062" y="1077946"/>
                <a:ext cx="165110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245616" y="1262612"/>
                <a:ext cx="189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16" y="1262612"/>
                <a:ext cx="189411" cy="276999"/>
              </a:xfrm>
              <a:prstGeom prst="rect">
                <a:avLst/>
              </a:prstGeom>
              <a:blipFill>
                <a:blip r:embed="rId3"/>
                <a:stretch>
                  <a:fillRect l="-21875" r="-18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83548"/>
              </p:ext>
            </p:extLst>
          </p:nvPr>
        </p:nvGraphicFramePr>
        <p:xfrm>
          <a:off x="4846140" y="336266"/>
          <a:ext cx="22526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5823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167827" y="2023944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Im2col (input)</a:t>
            </a:r>
            <a:endParaRPr lang="es-MX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19090"/>
              </p:ext>
            </p:extLst>
          </p:nvPr>
        </p:nvGraphicFramePr>
        <p:xfrm>
          <a:off x="7704833" y="336266"/>
          <a:ext cx="11263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7165041" y="13306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704833" y="19376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77165" y="1941017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9247793" y="1288810"/>
                <a:ext cx="189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793" y="1288810"/>
                <a:ext cx="189411" cy="276999"/>
              </a:xfrm>
              <a:prstGeom prst="rect">
                <a:avLst/>
              </a:prstGeom>
              <a:blipFill>
                <a:blip r:embed="rId4"/>
                <a:stretch>
                  <a:fillRect l="-22581" r="-225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28661"/>
              </p:ext>
            </p:extLst>
          </p:nvPr>
        </p:nvGraphicFramePr>
        <p:xfrm>
          <a:off x="10146784" y="352902"/>
          <a:ext cx="11263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10709945" y="2024743"/>
            <a:ext cx="0" cy="203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709945" y="2343196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Rearrange</a:t>
            </a:r>
            <a:endParaRPr lang="en-US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9054"/>
              </p:ext>
            </p:extLst>
          </p:nvPr>
        </p:nvGraphicFramePr>
        <p:xfrm>
          <a:off x="10272603" y="4222701"/>
          <a:ext cx="12096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24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04824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2901"/>
              </p:ext>
            </p:extLst>
          </p:nvPr>
        </p:nvGraphicFramePr>
        <p:xfrm>
          <a:off x="10272603" y="5131064"/>
          <a:ext cx="11411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56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57056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u="none" dirty="0" smtClean="0"/>
                        <a:t>248</a:t>
                      </a:r>
                      <a:endParaRPr lang="es-MX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6" name="CuadroTexto 25"/>
          <p:cNvSpPr txBox="1"/>
          <p:nvPr/>
        </p:nvSpPr>
        <p:spPr>
          <a:xfrm>
            <a:off x="54836" y="6150114"/>
            <a:ext cx="292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FeedForward</a:t>
            </a:r>
            <a:endParaRPr lang="es-MX" sz="4000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165041" y="2306963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Applying kernel 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9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5527046" y="64378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d_w</a:t>
            </a:r>
            <a:r>
              <a:rPr lang="es-MX" dirty="0" smtClean="0"/>
              <a:t>=input * </a:t>
            </a:r>
            <a:r>
              <a:rPr lang="es-MX" dirty="0" err="1" smtClean="0"/>
              <a:t>d_y</a:t>
            </a:r>
            <a:endParaRPr lang="en-US" dirty="0" smtClean="0"/>
          </a:p>
        </p:txBody>
      </p:sp>
      <p:sp>
        <p:nvSpPr>
          <p:cNvPr id="52" name="CuadroTexto 51"/>
          <p:cNvSpPr txBox="1"/>
          <p:nvPr/>
        </p:nvSpPr>
        <p:spPr>
          <a:xfrm>
            <a:off x="3651930" y="3657847"/>
            <a:ext cx="4265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68134"/>
              </p:ext>
            </p:extLst>
          </p:nvPr>
        </p:nvGraphicFramePr>
        <p:xfrm>
          <a:off x="4078513" y="3200821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33.832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43.2764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28.367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22.627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54" name="Tab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13776"/>
              </p:ext>
            </p:extLst>
          </p:nvPr>
        </p:nvGraphicFramePr>
        <p:xfrm>
          <a:off x="4078513" y="4027179"/>
          <a:ext cx="195553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153.425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162.12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121.275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85.417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55" name="CuadroTexto 54"/>
          <p:cNvSpPr txBox="1"/>
          <p:nvPr/>
        </p:nvSpPr>
        <p:spPr>
          <a:xfrm>
            <a:off x="3651930" y="5205282"/>
            <a:ext cx="4456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Error </a:t>
            </a:r>
            <a:r>
              <a:rPr lang="es-MX" dirty="0" err="1" smtClean="0"/>
              <a:t>associated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rotated</a:t>
            </a:r>
            <a:r>
              <a:rPr lang="es-MX" dirty="0" smtClean="0"/>
              <a:t> </a:t>
            </a:r>
            <a:r>
              <a:rPr lang="es-MX" dirty="0" err="1" smtClean="0"/>
              <a:t>kernel</a:t>
            </a:r>
            <a:r>
              <a:rPr lang="es-MX" dirty="0" smtClean="0"/>
              <a:t>,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means</a:t>
            </a:r>
            <a:endParaRPr lang="es-MX" dirty="0" smtClean="0"/>
          </a:p>
          <a:p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 </a:t>
            </a:r>
            <a:r>
              <a:rPr lang="es-MX" dirty="0" err="1" smtClean="0"/>
              <a:t>rotate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result</a:t>
            </a:r>
            <a:r>
              <a:rPr lang="es-MX" dirty="0" smtClean="0"/>
              <a:t> to </a:t>
            </a:r>
            <a:r>
              <a:rPr lang="es-MX" dirty="0" err="1" smtClean="0"/>
              <a:t>update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</a:p>
          <a:p>
            <a:r>
              <a:rPr lang="es-MX" dirty="0" err="1" smtClean="0"/>
              <a:t>unrotated</a:t>
            </a:r>
            <a:r>
              <a:rPr lang="es-MX" dirty="0" smtClean="0"/>
              <a:t> </a:t>
            </a:r>
            <a:r>
              <a:rPr lang="es-MX" dirty="0" err="1" smtClean="0"/>
              <a:t>kernel</a:t>
            </a:r>
            <a:endParaRPr lang="en-US" dirty="0" smtClean="0"/>
          </a:p>
        </p:txBody>
      </p: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21162"/>
              </p:ext>
            </p:extLst>
          </p:nvPr>
        </p:nvGraphicFramePr>
        <p:xfrm>
          <a:off x="1332672" y="1356605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9.5588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13.5952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12.7386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7.8064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1010"/>
              </p:ext>
            </p:extLst>
          </p:nvPr>
        </p:nvGraphicFramePr>
        <p:xfrm>
          <a:off x="1332672" y="2182963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42.716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49.882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55.684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33.323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26132"/>
              </p:ext>
            </p:extLst>
          </p:nvPr>
        </p:nvGraphicFramePr>
        <p:xfrm>
          <a:off x="1221344" y="3200821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15.1628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16.7726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8.7952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9.3958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01053"/>
              </p:ext>
            </p:extLst>
          </p:nvPr>
        </p:nvGraphicFramePr>
        <p:xfrm>
          <a:off x="1221344" y="4027179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66.457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67.564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31.847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30.103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60" name="Tab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89261"/>
              </p:ext>
            </p:extLst>
          </p:nvPr>
        </p:nvGraphicFramePr>
        <p:xfrm>
          <a:off x="1221344" y="5205282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9.1104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12.9086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6.8332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5.4248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19092"/>
              </p:ext>
            </p:extLst>
          </p:nvPr>
        </p:nvGraphicFramePr>
        <p:xfrm>
          <a:off x="1221344" y="6031640"/>
          <a:ext cx="1839647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44.252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44.674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33.744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21.991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62" name="CuadroTexto 61"/>
          <p:cNvSpPr txBox="1"/>
          <p:nvPr/>
        </p:nvSpPr>
        <p:spPr>
          <a:xfrm>
            <a:off x="2103471" y="4741044"/>
            <a:ext cx="4265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+</a:t>
            </a:r>
            <a:endParaRPr lang="es-MX" sz="2400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179670" y="2861037"/>
            <a:ext cx="27418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+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3666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r>
              <a:rPr lang="en-US" dirty="0" err="1" smtClean="0"/>
              <a:t>vectorized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282355" y="712167"/>
            <a:ext cx="48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d_w</a:t>
            </a:r>
            <a:r>
              <a:rPr lang="es-MX" sz="2400" dirty="0" smtClean="0"/>
              <a:t>=input * </a:t>
            </a:r>
            <a:r>
              <a:rPr lang="es-MX" sz="2400" dirty="0" err="1" smtClean="0"/>
              <a:t>d_y</a:t>
            </a:r>
            <a:r>
              <a:rPr lang="es-MX" sz="2400" dirty="0" smtClean="0"/>
              <a:t> (</a:t>
            </a:r>
            <a:r>
              <a:rPr lang="es-MX" sz="2400" dirty="0" err="1" smtClean="0"/>
              <a:t>without</a:t>
            </a:r>
            <a:r>
              <a:rPr lang="es-MX" sz="2400" dirty="0" smtClean="0"/>
              <a:t> </a:t>
            </a:r>
            <a:r>
              <a:rPr lang="es-MX" sz="2400" dirty="0" err="1" smtClean="0"/>
              <a:t>rotate</a:t>
            </a:r>
            <a:r>
              <a:rPr lang="es-MX" sz="2400" dirty="0" smtClean="0"/>
              <a:t> </a:t>
            </a:r>
            <a:r>
              <a:rPr lang="es-MX" sz="2400" dirty="0" err="1" smtClean="0"/>
              <a:t>d_y</a:t>
            </a:r>
            <a:r>
              <a:rPr lang="es-MX" sz="2400" dirty="0" smtClean="0"/>
              <a:t>)</a:t>
            </a:r>
            <a:endParaRPr lang="en-US" sz="2400" dirty="0" smtClean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05015"/>
              </p:ext>
            </p:extLst>
          </p:nvPr>
        </p:nvGraphicFramePr>
        <p:xfrm>
          <a:off x="503645" y="1453714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762000" y="515095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21093"/>
              </p:ext>
            </p:extLst>
          </p:nvPr>
        </p:nvGraphicFramePr>
        <p:xfrm>
          <a:off x="503641" y="2673840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0889"/>
              </p:ext>
            </p:extLst>
          </p:nvPr>
        </p:nvGraphicFramePr>
        <p:xfrm>
          <a:off x="503641" y="3912396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654598" y="552028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(3,3,3)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088" y="3093862"/>
                <a:ext cx="218008" cy="369332"/>
              </a:xfrm>
              <a:prstGeom prst="rect">
                <a:avLst/>
              </a:prstGeom>
              <a:blipFill>
                <a:blip r:embed="rId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5465"/>
              </p:ext>
            </p:extLst>
          </p:nvPr>
        </p:nvGraphicFramePr>
        <p:xfrm>
          <a:off x="2392827" y="2456599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49171"/>
              </p:ext>
            </p:extLst>
          </p:nvPr>
        </p:nvGraphicFramePr>
        <p:xfrm>
          <a:off x="2392827" y="3415520"/>
          <a:ext cx="16967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470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78127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4270298" y="3093862"/>
            <a:ext cx="264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898795" y="41897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765745" y="446865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(2,2,2)</a:t>
            </a:r>
            <a:endParaRPr lang="es-MX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659075" y="5353105"/>
            <a:ext cx="4265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Dimensions</a:t>
            </a:r>
            <a:r>
              <a:rPr lang="es-MX" dirty="0" smtClean="0"/>
              <a:t> do </a:t>
            </a:r>
            <a:r>
              <a:rPr lang="es-MX" dirty="0" err="1" smtClean="0"/>
              <a:t>not</a:t>
            </a:r>
            <a:r>
              <a:rPr lang="es-MX" dirty="0" smtClean="0"/>
              <a:t> match,</a:t>
            </a:r>
          </a:p>
          <a:p>
            <a:r>
              <a:rPr lang="es-MX" dirty="0" smtClean="0"/>
              <a:t>So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telling</a:t>
            </a:r>
            <a:r>
              <a:rPr lang="es-MX" dirty="0" smtClean="0"/>
              <a:t> </a:t>
            </a:r>
            <a:r>
              <a:rPr lang="es-MX" dirty="0" err="1" smtClean="0"/>
              <a:t>us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to</a:t>
            </a:r>
          </a:p>
          <a:p>
            <a:r>
              <a:rPr lang="es-MX" dirty="0" err="1" smtClean="0"/>
              <a:t>Apply</a:t>
            </a:r>
            <a:r>
              <a:rPr lang="es-MX" dirty="0" smtClean="0"/>
              <a:t> </a:t>
            </a:r>
            <a:r>
              <a:rPr lang="es-MX" dirty="0" err="1" smtClean="0"/>
              <a:t>both</a:t>
            </a:r>
            <a:r>
              <a:rPr lang="es-MX" dirty="0" smtClean="0"/>
              <a:t> </a:t>
            </a:r>
            <a:r>
              <a:rPr lang="es-MX" dirty="0" err="1" smtClean="0"/>
              <a:t>filters</a:t>
            </a:r>
            <a:r>
              <a:rPr lang="es-MX" dirty="0" smtClean="0"/>
              <a:t> to </a:t>
            </a:r>
            <a:r>
              <a:rPr lang="es-MX" dirty="0" err="1" smtClean="0"/>
              <a:t>any</a:t>
            </a:r>
            <a:r>
              <a:rPr lang="es-MX" dirty="0" smtClean="0"/>
              <a:t> cannel of </a:t>
            </a:r>
            <a:r>
              <a:rPr lang="es-MX" dirty="0" err="1" smtClean="0"/>
              <a:t>the</a:t>
            </a:r>
            <a:r>
              <a:rPr lang="es-MX" dirty="0" smtClean="0"/>
              <a:t> input</a:t>
            </a:r>
            <a:endParaRPr lang="es-MX" dirty="0"/>
          </a:p>
        </p:txBody>
      </p: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88335"/>
              </p:ext>
            </p:extLst>
          </p:nvPr>
        </p:nvGraphicFramePr>
        <p:xfrm>
          <a:off x="5770191" y="1440584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55568"/>
              </p:ext>
            </p:extLst>
          </p:nvPr>
        </p:nvGraphicFramePr>
        <p:xfrm>
          <a:off x="5770191" y="2921033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26070"/>
              </p:ext>
            </p:extLst>
          </p:nvPr>
        </p:nvGraphicFramePr>
        <p:xfrm>
          <a:off x="5770191" y="4417266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sp>
        <p:nvSpPr>
          <p:cNvPr id="53" name="CuadroTexto 52"/>
          <p:cNvSpPr txBox="1"/>
          <p:nvPr/>
        </p:nvSpPr>
        <p:spPr>
          <a:xfrm>
            <a:off x="8409932" y="12690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54" name="CuadroTexto 53"/>
          <p:cNvSpPr txBox="1"/>
          <p:nvPr/>
        </p:nvSpPr>
        <p:spPr>
          <a:xfrm>
            <a:off x="8558370" y="3432297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x</a:t>
            </a:r>
            <a:endParaRPr lang="es-MX" sz="24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17018"/>
              </p:ext>
            </p:extLst>
          </p:nvPr>
        </p:nvGraphicFramePr>
        <p:xfrm>
          <a:off x="8801472" y="1440584"/>
          <a:ext cx="1591167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83519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9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6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 </a:t>
            </a:r>
            <a:r>
              <a:rPr lang="en-US" dirty="0" err="1" smtClean="0"/>
              <a:t>vectorized</a:t>
            </a:r>
            <a:endParaRPr lang="en-U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282355" y="712167"/>
            <a:ext cx="48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err="1" smtClean="0"/>
              <a:t>d_w</a:t>
            </a:r>
            <a:r>
              <a:rPr lang="es-MX" sz="2400" dirty="0" smtClean="0"/>
              <a:t>=input * </a:t>
            </a:r>
            <a:r>
              <a:rPr lang="es-MX" sz="2400" dirty="0" err="1" smtClean="0"/>
              <a:t>d_y</a:t>
            </a:r>
            <a:r>
              <a:rPr lang="es-MX" sz="2400" dirty="0" smtClean="0"/>
              <a:t> (</a:t>
            </a:r>
            <a:r>
              <a:rPr lang="es-MX" sz="2400" dirty="0" err="1" smtClean="0"/>
              <a:t>without</a:t>
            </a:r>
            <a:r>
              <a:rPr lang="es-MX" sz="2400" dirty="0" smtClean="0"/>
              <a:t> </a:t>
            </a:r>
            <a:r>
              <a:rPr lang="es-MX" sz="2400" dirty="0" err="1" smtClean="0"/>
              <a:t>rotate</a:t>
            </a:r>
            <a:r>
              <a:rPr lang="es-MX" sz="2400" dirty="0" smtClean="0"/>
              <a:t> </a:t>
            </a:r>
            <a:r>
              <a:rPr lang="es-MX" sz="2400" dirty="0" err="1" smtClean="0"/>
              <a:t>d_y</a:t>
            </a:r>
            <a:r>
              <a:rPr lang="es-MX" sz="2400" dirty="0" smtClean="0"/>
              <a:t>)</a:t>
            </a:r>
            <a:endParaRPr lang="en-US" sz="2400" dirty="0" smtClean="0"/>
          </a:p>
        </p:txBody>
      </p:sp>
      <p:graphicFrame>
        <p:nvGraphicFramePr>
          <p:cNvPr id="50" name="Tab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43049"/>
              </p:ext>
            </p:extLst>
          </p:nvPr>
        </p:nvGraphicFramePr>
        <p:xfrm>
          <a:off x="428934" y="1862224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01192"/>
              </p:ext>
            </p:extLst>
          </p:nvPr>
        </p:nvGraphicFramePr>
        <p:xfrm>
          <a:off x="428934" y="3342673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graphicFrame>
        <p:nvGraphicFramePr>
          <p:cNvPr id="52" name="Tab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59542"/>
              </p:ext>
            </p:extLst>
          </p:nvPr>
        </p:nvGraphicFramePr>
        <p:xfrm>
          <a:off x="428934" y="4838906"/>
          <a:ext cx="267042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7606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667606">
                  <a:extLst>
                    <a:ext uri="{9D8B030D-6E8A-4147-A177-3AD203B41FA5}">
                      <a16:colId xmlns:a16="http://schemas.microsoft.com/office/drawing/2014/main" val="248015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1119966"/>
                  </a:ext>
                </a:extLst>
              </a:tr>
            </a:tbl>
          </a:graphicData>
        </a:graphic>
      </p:graphicFrame>
      <p:sp>
        <p:nvSpPr>
          <p:cNvPr id="53" name="CuadroTexto 52"/>
          <p:cNvSpPr txBox="1"/>
          <p:nvPr/>
        </p:nvSpPr>
        <p:spPr>
          <a:xfrm>
            <a:off x="3068675" y="169068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217113" y="3853937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 smtClean="0"/>
              <a:t>x</a:t>
            </a:r>
            <a:endParaRPr lang="es-MX" sz="2400" dirty="0"/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41336"/>
              </p:ext>
            </p:extLst>
          </p:nvPr>
        </p:nvGraphicFramePr>
        <p:xfrm>
          <a:off x="3460215" y="1862224"/>
          <a:ext cx="1591167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83519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2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4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8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.1678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.002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0.21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9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.098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30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.246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0.487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5194231" y="3899687"/>
            <a:ext cx="2180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MX" sz="2400" dirty="0"/>
              <a:t>=</a:t>
            </a:r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8761"/>
              </p:ext>
            </p:extLst>
          </p:nvPr>
        </p:nvGraphicFramePr>
        <p:xfrm>
          <a:off x="5593223" y="3158007"/>
          <a:ext cx="25928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863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360971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33.832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153.425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28.367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121.275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43.2764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162.12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7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22.627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85.417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9044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09370"/>
              </p:ext>
            </p:extLst>
          </p:nvPr>
        </p:nvGraphicFramePr>
        <p:xfrm>
          <a:off x="9622970" y="3096745"/>
          <a:ext cx="196818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80440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33.832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43.2764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28.367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22.627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15614"/>
              </p:ext>
            </p:extLst>
          </p:nvPr>
        </p:nvGraphicFramePr>
        <p:xfrm>
          <a:off x="9622970" y="3923103"/>
          <a:ext cx="195553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96779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4369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153.425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162.12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121.275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85.417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cxnSp>
        <p:nvCxnSpPr>
          <p:cNvPr id="30" name="Conector recto de flecha 29"/>
          <p:cNvCxnSpPr/>
          <p:nvPr/>
        </p:nvCxnSpPr>
        <p:spPr>
          <a:xfrm>
            <a:off x="8381966" y="3838425"/>
            <a:ext cx="99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8381966" y="383842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rearrange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64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01606"/>
              </p:ext>
            </p:extLst>
          </p:nvPr>
        </p:nvGraphicFramePr>
        <p:xfrm>
          <a:off x="503645" y="288592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16101" y="14011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0013"/>
              </p:ext>
            </p:extLst>
          </p:nvPr>
        </p:nvGraphicFramePr>
        <p:xfrm>
          <a:off x="2793076" y="288592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7576"/>
              </p:ext>
            </p:extLst>
          </p:nvPr>
        </p:nvGraphicFramePr>
        <p:xfrm>
          <a:off x="2793076" y="1770444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976983" y="121644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976983" y="26355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2230062" y="1077946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062" y="1077946"/>
                <a:ext cx="165110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245616" y="1262612"/>
                <a:ext cx="189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616" y="1262612"/>
                <a:ext cx="189411" cy="276999"/>
              </a:xfrm>
              <a:prstGeom prst="rect">
                <a:avLst/>
              </a:prstGeom>
              <a:blipFill>
                <a:blip r:embed="rId3"/>
                <a:stretch>
                  <a:fillRect l="-21875" r="-187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23366"/>
              </p:ext>
            </p:extLst>
          </p:nvPr>
        </p:nvGraphicFramePr>
        <p:xfrm>
          <a:off x="4477172" y="332898"/>
          <a:ext cx="22526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5823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167827" y="2023944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Im2col (input)</a:t>
            </a:r>
            <a:endParaRPr lang="es-MX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69618"/>
              </p:ext>
            </p:extLst>
          </p:nvPr>
        </p:nvGraphicFramePr>
        <p:xfrm>
          <a:off x="7704833" y="109880"/>
          <a:ext cx="11263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7439396" y="1031779"/>
            <a:ext cx="53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704833" y="208132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277165" y="2084710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/>
              <p:cNvSpPr txBox="1"/>
              <p:nvPr/>
            </p:nvSpPr>
            <p:spPr>
              <a:xfrm>
                <a:off x="9247793" y="1288810"/>
                <a:ext cx="1894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793" y="1288810"/>
                <a:ext cx="189411" cy="276999"/>
              </a:xfrm>
              <a:prstGeom prst="rect">
                <a:avLst/>
              </a:prstGeom>
              <a:blipFill>
                <a:blip r:embed="rId4"/>
                <a:stretch>
                  <a:fillRect l="-22581" r="-225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28661"/>
              </p:ext>
            </p:extLst>
          </p:nvPr>
        </p:nvGraphicFramePr>
        <p:xfrm>
          <a:off x="10146784" y="352902"/>
          <a:ext cx="11263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10709945" y="2024743"/>
            <a:ext cx="0" cy="203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0709945" y="2343196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Rearrange</a:t>
            </a:r>
            <a:endParaRPr lang="es-MX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77159"/>
              </p:ext>
            </p:extLst>
          </p:nvPr>
        </p:nvGraphicFramePr>
        <p:xfrm>
          <a:off x="10272603" y="4222701"/>
          <a:ext cx="12096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24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604824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22901"/>
              </p:ext>
            </p:extLst>
          </p:nvPr>
        </p:nvGraphicFramePr>
        <p:xfrm>
          <a:off x="10272603" y="5131064"/>
          <a:ext cx="114113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56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570569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354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535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u="none" dirty="0" smtClean="0"/>
                        <a:t>248</a:t>
                      </a:r>
                      <a:endParaRPr lang="es-MX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398456" y="3760224"/>
            <a:ext cx="1663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 smtClean="0"/>
              <a:t>Now</a:t>
            </a:r>
            <a:r>
              <a:rPr lang="es-MX" sz="2000" dirty="0" smtClean="0"/>
              <a:t> </a:t>
            </a:r>
            <a:r>
              <a:rPr lang="es-MX" sz="2000" dirty="0" err="1" smtClean="0"/>
              <a:t>with</a:t>
            </a:r>
            <a:r>
              <a:rPr lang="es-MX" sz="2000" dirty="0" smtClean="0"/>
              <a:t> </a:t>
            </a:r>
            <a:r>
              <a:rPr lang="es-MX" sz="2000" dirty="0" err="1" smtClean="0"/>
              <a:t>bias</a:t>
            </a:r>
            <a:endParaRPr lang="es-MX" sz="2000" dirty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12609"/>
              </p:ext>
            </p:extLst>
          </p:nvPr>
        </p:nvGraphicFramePr>
        <p:xfrm>
          <a:off x="6786983" y="329549"/>
          <a:ext cx="563161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86195"/>
              </p:ext>
            </p:extLst>
          </p:nvPr>
        </p:nvGraphicFramePr>
        <p:xfrm>
          <a:off x="7685494" y="1676080"/>
          <a:ext cx="11263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</a:tbl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54836" y="6150114"/>
            <a:ext cx="2922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FeedForward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77897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01606"/>
              </p:ext>
            </p:extLst>
          </p:nvPr>
        </p:nvGraphicFramePr>
        <p:xfrm>
          <a:off x="503645" y="288592"/>
          <a:ext cx="13097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572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436572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816101" y="15658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Input</a:t>
            </a:r>
            <a:endParaRPr lang="es-MX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56221"/>
              </p:ext>
            </p:extLst>
          </p:nvPr>
        </p:nvGraphicFramePr>
        <p:xfrm>
          <a:off x="2087203" y="130059"/>
          <a:ext cx="2195663" cy="81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246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-2.94504954e-05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885524" y="20318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842557" y="908218"/>
                <a:ext cx="1651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57" y="908218"/>
                <a:ext cx="165110" cy="276999"/>
              </a:xfrm>
              <a:prstGeom prst="rect">
                <a:avLst/>
              </a:prstGeom>
              <a:blipFill>
                <a:blip r:embed="rId2"/>
                <a:stretch>
                  <a:fillRect l="-18519" r="-148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457438" y="993278"/>
                <a:ext cx="1565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438" y="993278"/>
                <a:ext cx="156567" cy="276999"/>
              </a:xfrm>
              <a:prstGeom prst="rect">
                <a:avLst/>
              </a:prstGeom>
              <a:blipFill>
                <a:blip r:embed="rId3"/>
                <a:stretch>
                  <a:fillRect l="-30769" r="-423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25802"/>
              </p:ext>
            </p:extLst>
          </p:nvPr>
        </p:nvGraphicFramePr>
        <p:xfrm>
          <a:off x="4679898" y="305037"/>
          <a:ext cx="225264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1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  <a:gridCol w="563161">
                  <a:extLst>
                    <a:ext uri="{9D8B030D-6E8A-4147-A177-3AD203B41FA5}">
                      <a16:colId xmlns:a16="http://schemas.microsoft.com/office/drawing/2014/main" val="258239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47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167827" y="2023944"/>
            <a:ext cx="15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Im2col (input)</a:t>
            </a:r>
            <a:endParaRPr lang="es-MX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54184"/>
              </p:ext>
            </p:extLst>
          </p:nvPr>
        </p:nvGraphicFramePr>
        <p:xfrm>
          <a:off x="7404333" y="271706"/>
          <a:ext cx="164996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980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824980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6e-06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6979941" y="1002955"/>
            <a:ext cx="53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519733" y="1935141"/>
            <a:ext cx="145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Im2col(</a:t>
            </a:r>
            <a:r>
              <a:rPr lang="es-MX" dirty="0" err="1" smtClean="0"/>
              <a:t>d_y</a:t>
            </a:r>
            <a:r>
              <a:rPr lang="es-MX" dirty="0" smtClean="0"/>
              <a:t>)</a:t>
            </a:r>
            <a:endParaRPr lang="es-MX" dirty="0"/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36958"/>
              </p:ext>
            </p:extLst>
          </p:nvPr>
        </p:nvGraphicFramePr>
        <p:xfrm>
          <a:off x="8969895" y="2419630"/>
          <a:ext cx="3222105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568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1348537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-1.38417328e-03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3.00583533e-04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-2.00263369e-03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4.34886814e-04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-5.30108917e-04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1.15117098e-04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-3.53405945e-04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7.67447318e-05</a:t>
                      </a:r>
                    </a:p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924899"/>
                  </a:ext>
                </a:extLst>
              </a:tr>
            </a:tbl>
          </a:graphicData>
        </a:graphic>
      </p:graphicFrame>
      <p:sp>
        <p:nvSpPr>
          <p:cNvPr id="23" name="CuadroTexto 22"/>
          <p:cNvSpPr txBox="1"/>
          <p:nvPr/>
        </p:nvSpPr>
        <p:spPr>
          <a:xfrm>
            <a:off x="7556615" y="4348405"/>
            <a:ext cx="11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Rearrange</a:t>
            </a:r>
            <a:endParaRPr lang="es-MX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24446"/>
              </p:ext>
            </p:extLst>
          </p:nvPr>
        </p:nvGraphicFramePr>
        <p:xfrm>
          <a:off x="3411630" y="2804859"/>
          <a:ext cx="3878577" cy="74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0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068868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7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-1.38417328e-03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-5.30108917e-04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159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-2.00263369e-03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3.53405945e-04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234030" y="4341105"/>
            <a:ext cx="32941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d_w</a:t>
            </a:r>
            <a:r>
              <a:rPr lang="en-US" sz="2000" dirty="0" smtClean="0"/>
              <a:t> = input * </a:t>
            </a:r>
            <a:r>
              <a:rPr lang="en-US" sz="2000" dirty="0" err="1" smtClean="0"/>
              <a:t>d_y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update correspond to the</a:t>
            </a:r>
          </a:p>
          <a:p>
            <a:r>
              <a:rPr lang="en-US" sz="2000" dirty="0" smtClean="0"/>
              <a:t>Rotated kernel</a:t>
            </a:r>
            <a:endParaRPr lang="en-US" sz="2000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350917" y="4608652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d_w</a:t>
            </a:r>
            <a:endParaRPr lang="en-US" sz="20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47105"/>
              </p:ext>
            </p:extLst>
          </p:nvPr>
        </p:nvGraphicFramePr>
        <p:xfrm>
          <a:off x="2087203" y="1085382"/>
          <a:ext cx="2195663" cy="81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246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6.39539432e-06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cxnSp>
        <p:nvCxnSpPr>
          <p:cNvPr id="21" name="Conector recto de flecha 20"/>
          <p:cNvCxnSpPr/>
          <p:nvPr/>
        </p:nvCxnSpPr>
        <p:spPr>
          <a:xfrm>
            <a:off x="9054293" y="993278"/>
            <a:ext cx="1761753" cy="1426352"/>
          </a:xfrm>
          <a:prstGeom prst="bentConnector3">
            <a:avLst>
              <a:gd name="adj1" fmla="val 1011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7404333" y="3674343"/>
            <a:ext cx="1565563" cy="3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37883"/>
              </p:ext>
            </p:extLst>
          </p:nvPr>
        </p:nvGraphicFramePr>
        <p:xfrm>
          <a:off x="3411629" y="3738452"/>
          <a:ext cx="3878577" cy="743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09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068868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7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-1.38417328e-03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-5.30108917e-04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1591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-2.00263369e-03 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3.53405945e-04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2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68618"/>
              </p:ext>
            </p:extLst>
          </p:nvPr>
        </p:nvGraphicFramePr>
        <p:xfrm>
          <a:off x="54836" y="163038"/>
          <a:ext cx="2195663" cy="81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246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-2.94504954e-05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853157" y="20648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197439" y="525427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d_x</a:t>
            </a:r>
            <a:r>
              <a:rPr lang="en-US" sz="2000" dirty="0" smtClean="0"/>
              <a:t> = </a:t>
            </a:r>
            <a:r>
              <a:rPr lang="en-US" sz="2000" dirty="0" err="1" smtClean="0"/>
              <a:t>d_y</a:t>
            </a:r>
            <a:r>
              <a:rPr lang="en-US" sz="2000" dirty="0" smtClean="0"/>
              <a:t> * w (without rotation)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29084"/>
              </p:ext>
            </p:extLst>
          </p:nvPr>
        </p:nvGraphicFramePr>
        <p:xfrm>
          <a:off x="54836" y="1118361"/>
          <a:ext cx="2195663" cy="814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246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380417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-6.39539432e-06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33" name="CuadroTexto 32"/>
          <p:cNvSpPr txBox="1"/>
          <p:nvPr/>
        </p:nvSpPr>
        <p:spPr>
          <a:xfrm>
            <a:off x="5765281" y="4090746"/>
            <a:ext cx="2965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need full convolution</a:t>
            </a:r>
          </a:p>
          <a:p>
            <a:r>
              <a:rPr lang="en-US" sz="2000" dirty="0" smtClean="0"/>
              <a:t>And keep kernel </a:t>
            </a:r>
            <a:r>
              <a:rPr lang="en-US" sz="2000" dirty="0" err="1" smtClean="0"/>
              <a:t>unrotated</a:t>
            </a:r>
            <a:endParaRPr lang="en-US" sz="2000" dirty="0" smtClean="0"/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4402180" y="1346876"/>
            <a:ext cx="1214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6072"/>
              </p:ext>
            </p:extLst>
          </p:nvPr>
        </p:nvGraphicFramePr>
        <p:xfrm>
          <a:off x="5856784" y="38369"/>
          <a:ext cx="2489780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1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773497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-2.94504954e-05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sp>
        <p:nvSpPr>
          <p:cNvPr id="37" name="CuadroTexto 36"/>
          <p:cNvSpPr txBox="1"/>
          <p:nvPr/>
        </p:nvSpPr>
        <p:spPr>
          <a:xfrm>
            <a:off x="7085259" y="35591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p:graphicFrame>
        <p:nvGraphicFramePr>
          <p:cNvPr id="60" name="Tab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12525"/>
              </p:ext>
            </p:extLst>
          </p:nvPr>
        </p:nvGraphicFramePr>
        <p:xfrm>
          <a:off x="5856784" y="1798747"/>
          <a:ext cx="2489780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1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773497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6.39539432e-06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61" name="Tabla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00806"/>
              </p:ext>
            </p:extLst>
          </p:nvPr>
        </p:nvGraphicFramePr>
        <p:xfrm>
          <a:off x="3026458" y="148917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62" name="Tab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46706"/>
              </p:ext>
            </p:extLst>
          </p:nvPr>
        </p:nvGraphicFramePr>
        <p:xfrm>
          <a:off x="3026458" y="1630769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63" name="CuadroTexto 62"/>
          <p:cNvSpPr txBox="1"/>
          <p:nvPr/>
        </p:nvSpPr>
        <p:spPr>
          <a:xfrm>
            <a:off x="3210365" y="107677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3210365" y="249585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/>
              <p:cNvSpPr txBox="1"/>
              <p:nvPr/>
            </p:nvSpPr>
            <p:spPr>
              <a:xfrm>
                <a:off x="2525420" y="1017590"/>
                <a:ext cx="2878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65" name="Cuadro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420" y="1017590"/>
                <a:ext cx="28788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a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5664"/>
              </p:ext>
            </p:extLst>
          </p:nvPr>
        </p:nvGraphicFramePr>
        <p:xfrm>
          <a:off x="9171880" y="228236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84225"/>
              </p:ext>
            </p:extLst>
          </p:nvPr>
        </p:nvGraphicFramePr>
        <p:xfrm>
          <a:off x="9171880" y="1710088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68" name="CuadroTexto 67"/>
          <p:cNvSpPr txBox="1"/>
          <p:nvPr/>
        </p:nvSpPr>
        <p:spPr>
          <a:xfrm>
            <a:off x="9355787" y="115609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69" name="CuadroTexto 68"/>
          <p:cNvSpPr txBox="1"/>
          <p:nvPr/>
        </p:nvSpPr>
        <p:spPr>
          <a:xfrm>
            <a:off x="9355787" y="257517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/>
              <p:cNvSpPr txBox="1"/>
              <p:nvPr/>
            </p:nvSpPr>
            <p:spPr>
              <a:xfrm>
                <a:off x="8615280" y="1322975"/>
                <a:ext cx="2878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Cuadro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280" y="1322975"/>
                <a:ext cx="28788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439" y="525427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d_x</a:t>
            </a:r>
            <a:r>
              <a:rPr lang="en-US" sz="2000" dirty="0" smtClean="0"/>
              <a:t> = </a:t>
            </a:r>
            <a:r>
              <a:rPr lang="en-US" sz="2000" dirty="0" err="1" smtClean="0"/>
              <a:t>d_y</a:t>
            </a:r>
            <a:r>
              <a:rPr lang="en-US" sz="2000" dirty="0" smtClean="0"/>
              <a:t> * w (without rotation)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graphicFrame>
        <p:nvGraphicFramePr>
          <p:cNvPr id="36" name="Tab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61748"/>
              </p:ext>
            </p:extLst>
          </p:nvPr>
        </p:nvGraphicFramePr>
        <p:xfrm>
          <a:off x="197439" y="215658"/>
          <a:ext cx="2489780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1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773497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-2.94504954e-05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sp>
        <p:nvSpPr>
          <p:cNvPr id="37" name="CuadroTexto 36"/>
          <p:cNvSpPr txBox="1"/>
          <p:nvPr/>
        </p:nvSpPr>
        <p:spPr>
          <a:xfrm>
            <a:off x="1637309" y="37364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d_y</a:t>
            </a:r>
            <a:endParaRPr lang="es-MX" dirty="0"/>
          </a:p>
        </p:txBody>
      </p:sp>
      <p:graphicFrame>
        <p:nvGraphicFramePr>
          <p:cNvPr id="60" name="Tab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68074"/>
              </p:ext>
            </p:extLst>
          </p:nvPr>
        </p:nvGraphicFramePr>
        <p:xfrm>
          <a:off x="197439" y="1976036"/>
          <a:ext cx="2489780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1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773497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238761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6.39539432e-06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4297680" y="1606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23" name="Tab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34953"/>
              </p:ext>
            </p:extLst>
          </p:nvPr>
        </p:nvGraphicFramePr>
        <p:xfrm>
          <a:off x="3422996" y="415341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graphicFrame>
        <p:nvGraphicFramePr>
          <p:cNvPr id="24" name="Tab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4570"/>
              </p:ext>
            </p:extLst>
          </p:nvPr>
        </p:nvGraphicFramePr>
        <p:xfrm>
          <a:off x="3422996" y="1897193"/>
          <a:ext cx="87468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437342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</a:tbl>
          </a:graphicData>
        </a:graphic>
      </p:graphicFrame>
      <p:sp>
        <p:nvSpPr>
          <p:cNvPr id="29" name="CuadroTexto 28"/>
          <p:cNvSpPr txBox="1"/>
          <p:nvPr/>
        </p:nvSpPr>
        <p:spPr>
          <a:xfrm>
            <a:off x="3606903" y="13431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W1</a:t>
            </a:r>
            <a:endParaRPr lang="es-MX" dirty="0"/>
          </a:p>
        </p:txBody>
      </p:sp>
      <p:sp>
        <p:nvSpPr>
          <p:cNvPr id="34" name="CuadroTexto 33"/>
          <p:cNvSpPr txBox="1"/>
          <p:nvPr/>
        </p:nvSpPr>
        <p:spPr>
          <a:xfrm>
            <a:off x="3606903" y="276228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W2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2871126" y="1778307"/>
                <a:ext cx="2878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126" y="1778307"/>
                <a:ext cx="287884" cy="369332"/>
              </a:xfrm>
              <a:prstGeom prst="rect">
                <a:avLst/>
              </a:prstGeom>
              <a:blipFill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62262"/>
              </p:ext>
            </p:extLst>
          </p:nvPr>
        </p:nvGraphicFramePr>
        <p:xfrm>
          <a:off x="4808891" y="386500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07876"/>
              </p:ext>
            </p:extLst>
          </p:nvPr>
        </p:nvGraphicFramePr>
        <p:xfrm>
          <a:off x="11408098" y="415341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11150322" y="112885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58898"/>
              </p:ext>
            </p:extLst>
          </p:nvPr>
        </p:nvGraphicFramePr>
        <p:xfrm>
          <a:off x="4808890" y="2292836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1050"/>
              </p:ext>
            </p:extLst>
          </p:nvPr>
        </p:nvGraphicFramePr>
        <p:xfrm>
          <a:off x="11408098" y="2389932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48" name="CuadroTexto 47"/>
          <p:cNvSpPr txBox="1"/>
          <p:nvPr/>
        </p:nvSpPr>
        <p:spPr>
          <a:xfrm>
            <a:off x="11150322" y="31034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64575" y="1705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1061340" y="21241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723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439" y="525427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d_x</a:t>
            </a:r>
            <a:r>
              <a:rPr lang="en-US" sz="2000" dirty="0" smtClean="0"/>
              <a:t> = </a:t>
            </a:r>
            <a:r>
              <a:rPr lang="en-US" sz="2000" dirty="0" err="1" smtClean="0"/>
              <a:t>d_y</a:t>
            </a:r>
            <a:r>
              <a:rPr lang="en-US" sz="2000" dirty="0" smtClean="0"/>
              <a:t> * w (without rotation)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89899"/>
              </p:ext>
            </p:extLst>
          </p:nvPr>
        </p:nvGraphicFramePr>
        <p:xfrm>
          <a:off x="197440" y="215926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29226"/>
              </p:ext>
            </p:extLst>
          </p:nvPr>
        </p:nvGraphicFramePr>
        <p:xfrm>
          <a:off x="6796647" y="244767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6538871" y="95827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596522"/>
              </p:ext>
            </p:extLst>
          </p:nvPr>
        </p:nvGraphicFramePr>
        <p:xfrm>
          <a:off x="197439" y="2122262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47" name="Tab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16160"/>
              </p:ext>
            </p:extLst>
          </p:nvPr>
        </p:nvGraphicFramePr>
        <p:xfrm>
          <a:off x="6796647" y="2219358"/>
          <a:ext cx="43734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48" name="CuadroTexto 47"/>
          <p:cNvSpPr txBox="1"/>
          <p:nvPr/>
        </p:nvSpPr>
        <p:spPr>
          <a:xfrm>
            <a:off x="6538871" y="29328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453124" y="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6449889" y="195354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7233989" y="1641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90285"/>
              </p:ext>
            </p:extLst>
          </p:nvPr>
        </p:nvGraphicFramePr>
        <p:xfrm>
          <a:off x="7572543" y="369332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-0.2945e-04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0.2945e-04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69925"/>
              </p:ext>
            </p:extLst>
          </p:nvPr>
        </p:nvGraphicFramePr>
        <p:xfrm>
          <a:off x="9298268" y="375261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0.3198e-04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0.1919-04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0.2558-04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0.1279-04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6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439" y="525427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d_x</a:t>
            </a:r>
            <a:r>
              <a:rPr lang="en-US" sz="2000" dirty="0" smtClean="0"/>
              <a:t> = </a:t>
            </a:r>
            <a:r>
              <a:rPr lang="en-US" sz="2000" dirty="0" err="1" smtClean="0"/>
              <a:t>d_y</a:t>
            </a:r>
            <a:r>
              <a:rPr lang="en-US" sz="2000" dirty="0" smtClean="0"/>
              <a:t> * w (without rotation)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graphicFrame>
        <p:nvGraphicFramePr>
          <p:cNvPr id="53" name="Tab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37508"/>
              </p:ext>
            </p:extLst>
          </p:nvPr>
        </p:nvGraphicFramePr>
        <p:xfrm>
          <a:off x="171313" y="170183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-0.2945e-04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0.2945e-04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31064"/>
              </p:ext>
            </p:extLst>
          </p:nvPr>
        </p:nvGraphicFramePr>
        <p:xfrm>
          <a:off x="2301339" y="170183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0.3198e-04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0.1919-04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 0.2558-04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0.1279-04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861877" y="1658982"/>
            <a:ext cx="35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+</a:t>
            </a:r>
            <a:endParaRPr lang="es-MX" sz="28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004903" y="1554493"/>
            <a:ext cx="35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=</a:t>
            </a:r>
            <a:endParaRPr lang="es-MX" sz="28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99519"/>
              </p:ext>
            </p:extLst>
          </p:nvPr>
        </p:nvGraphicFramePr>
        <p:xfrm>
          <a:off x="4431365" y="170183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0.3198e-04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-0.1026e-04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0.5503e-04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0.1279-04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6257109" y="1816103"/>
            <a:ext cx="1384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257109" y="1877658"/>
            <a:ext cx="1021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reshape</a:t>
            </a:r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20772"/>
              </p:ext>
            </p:extLst>
          </p:nvPr>
        </p:nvGraphicFramePr>
        <p:xfrm>
          <a:off x="7866053" y="1259843"/>
          <a:ext cx="354466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3569120043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18845623"/>
                    </a:ext>
                  </a:extLst>
                </a:gridCol>
                <a:gridCol w="899258">
                  <a:extLst>
                    <a:ext uri="{9D8B030D-6E8A-4147-A177-3AD203B41FA5}">
                      <a16:colId xmlns:a16="http://schemas.microsoft.com/office/drawing/2014/main" val="1707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2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0.3198e-04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0.5503e-04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46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-0.1026e-04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0.1279-04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42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2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439" y="5254270"/>
            <a:ext cx="3538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d_x</a:t>
            </a:r>
            <a:r>
              <a:rPr lang="en-US" sz="2000" dirty="0" smtClean="0"/>
              <a:t> = </a:t>
            </a:r>
            <a:r>
              <a:rPr lang="en-US" sz="2000" dirty="0" err="1" smtClean="0"/>
              <a:t>d_y</a:t>
            </a:r>
            <a:r>
              <a:rPr lang="en-US" sz="2000" dirty="0" smtClean="0"/>
              <a:t> * w (without rotation)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4836" y="6150114"/>
            <a:ext cx="368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 err="1" smtClean="0"/>
              <a:t>BackPropagation</a:t>
            </a:r>
            <a:endParaRPr lang="es-MX" sz="4000" dirty="0"/>
          </a:p>
        </p:txBody>
      </p:sp>
      <p:graphicFrame>
        <p:nvGraphicFramePr>
          <p:cNvPr id="29" name="Tab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99282"/>
              </p:ext>
            </p:extLst>
          </p:nvPr>
        </p:nvGraphicFramePr>
        <p:xfrm>
          <a:off x="197440" y="215926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-2.94e-05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-2.94e-05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41160"/>
              </p:ext>
            </p:extLst>
          </p:nvPr>
        </p:nvGraphicFramePr>
        <p:xfrm>
          <a:off x="6796647" y="215926"/>
          <a:ext cx="437342" cy="162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40603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0603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0603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40603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6475210" y="16554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x</a:t>
            </a:r>
            <a:endParaRPr lang="es-MX" dirty="0"/>
          </a:p>
        </p:txBody>
      </p:sp>
      <p:graphicFrame>
        <p:nvGraphicFramePr>
          <p:cNvPr id="32" name="Tab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380504"/>
              </p:ext>
            </p:extLst>
          </p:nvPr>
        </p:nvGraphicFramePr>
        <p:xfrm>
          <a:off x="197439" y="1840079"/>
          <a:ext cx="6341431" cy="1628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279">
                  <a:extLst>
                    <a:ext uri="{9D8B030D-6E8A-4147-A177-3AD203B41FA5}">
                      <a16:colId xmlns:a16="http://schemas.microsoft.com/office/drawing/2014/main" val="26503936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61065707"/>
                    </a:ext>
                  </a:extLst>
                </a:gridCol>
                <a:gridCol w="324279">
                  <a:extLst>
                    <a:ext uri="{9D8B030D-6E8A-4147-A177-3AD203B41FA5}">
                      <a16:colId xmlns:a16="http://schemas.microsoft.com/office/drawing/2014/main" val="1435877754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1749584019"/>
                    </a:ext>
                  </a:extLst>
                </a:gridCol>
                <a:gridCol w="1247236">
                  <a:extLst>
                    <a:ext uri="{9D8B030D-6E8A-4147-A177-3AD203B41FA5}">
                      <a16:colId xmlns:a16="http://schemas.microsoft.com/office/drawing/2014/main" val="408922398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067855178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140506363"/>
                    </a:ext>
                  </a:extLst>
                </a:gridCol>
                <a:gridCol w="365762">
                  <a:extLst>
                    <a:ext uri="{9D8B030D-6E8A-4147-A177-3AD203B41FA5}">
                      <a16:colId xmlns:a16="http://schemas.microsoft.com/office/drawing/2014/main" val="3023335451"/>
                    </a:ext>
                  </a:extLst>
                </a:gridCol>
              </a:tblGrid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597727"/>
                  </a:ext>
                </a:extLst>
              </a:tr>
              <a:tr h="26600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4836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6.395e-06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70855"/>
                  </a:ext>
                </a:extLst>
              </a:tr>
            </a:tbl>
          </a:graphicData>
        </a:graphic>
      </p:graphicFrame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77318"/>
              </p:ext>
            </p:extLst>
          </p:nvPr>
        </p:nvGraphicFramePr>
        <p:xfrm>
          <a:off x="6796647" y="1840077"/>
          <a:ext cx="437342" cy="1620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34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40517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40517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40517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842537"/>
                  </a:ext>
                </a:extLst>
              </a:tr>
              <a:tr h="40517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961051"/>
                  </a:ext>
                </a:extLst>
              </a:tr>
            </a:tbl>
          </a:graphicData>
        </a:graphic>
      </p:graphicFrame>
      <p:sp>
        <p:nvSpPr>
          <p:cNvPr id="35" name="CuadroTexto 34"/>
          <p:cNvSpPr txBox="1"/>
          <p:nvPr/>
        </p:nvSpPr>
        <p:spPr>
          <a:xfrm>
            <a:off x="6453124" y="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</a:t>
            </a:r>
            <a:endParaRPr lang="es-MX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233989" y="16415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=</a:t>
            </a:r>
            <a:endParaRPr lang="es-MX" sz="24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97439" y="4028598"/>
            <a:ext cx="4438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 fact, we can do it in just one operation</a:t>
            </a:r>
          </a:p>
        </p:txBody>
      </p:sp>
      <p:graphicFrame>
        <p:nvGraphicFramePr>
          <p:cNvPr id="41" name="Tab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41416"/>
              </p:ext>
            </p:extLst>
          </p:nvPr>
        </p:nvGraphicFramePr>
        <p:xfrm>
          <a:off x="7776144" y="215926"/>
          <a:ext cx="1601462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62">
                  <a:extLst>
                    <a:ext uri="{9D8B030D-6E8A-4147-A177-3AD203B41FA5}">
                      <a16:colId xmlns:a16="http://schemas.microsoft.com/office/drawing/2014/main" val="1322721235"/>
                    </a:ext>
                  </a:extLst>
                </a:gridCol>
              </a:tblGrid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987970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0.3198e-04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7503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-0.1026e-04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277336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254851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0.5503e-04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368129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0.1279-04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953207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36069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582285"/>
                  </a:ext>
                </a:extLst>
              </a:tr>
              <a:tr h="25471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022955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5394498" y="3545232"/>
            <a:ext cx="4763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Notice, every channel of delta is multiplied </a:t>
            </a:r>
          </a:p>
          <a:p>
            <a:r>
              <a:rPr lang="en-US" sz="2000" dirty="0" smtClean="0"/>
              <a:t>by the correspondent filter that generates it</a:t>
            </a:r>
          </a:p>
        </p:txBody>
      </p:sp>
    </p:spTree>
    <p:extLst>
      <p:ext uri="{BB962C8B-B14F-4D97-AF65-F5344CB8AC3E}">
        <p14:creationId xmlns:p14="http://schemas.microsoft.com/office/powerpoint/2010/main" val="1199502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2380</Words>
  <Application>Microsoft Office PowerPoint</Application>
  <PresentationFormat>Panorámica</PresentationFormat>
  <Paragraphs>1829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Tema de Office</vt:lpstr>
      <vt:lpstr>Convolution as matrix multiplication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multi-channel example</vt:lpstr>
      <vt:lpstr>A multi-channel example (vectorized)</vt:lpstr>
      <vt:lpstr>A multi-channel example (vectorized)</vt:lpstr>
      <vt:lpstr>Backpropagation</vt:lpstr>
      <vt:lpstr>Backpropagation</vt:lpstr>
      <vt:lpstr>Backpropagation</vt:lpstr>
      <vt:lpstr>Backpropagation</vt:lpstr>
      <vt:lpstr>Backpropagation (no vectorized)</vt:lpstr>
      <vt:lpstr>Backpropagation (no vectorized, full convolution)</vt:lpstr>
      <vt:lpstr>Backpropagation</vt:lpstr>
      <vt:lpstr>Backpropagation</vt:lpstr>
      <vt:lpstr>Backpropagation vectorized</vt:lpstr>
      <vt:lpstr>Backpropagation vectorized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lepe</dc:creator>
  <cp:lastModifiedBy>lepe</cp:lastModifiedBy>
  <cp:revision>232</cp:revision>
  <dcterms:created xsi:type="dcterms:W3CDTF">2016-10-04T23:13:50Z</dcterms:created>
  <dcterms:modified xsi:type="dcterms:W3CDTF">2016-11-11T05:17:52Z</dcterms:modified>
</cp:coreProperties>
</file>