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5"/>
  </p:notesMasterIdLst>
  <p:sldIdLst>
    <p:sldId id="262" r:id="rId2"/>
    <p:sldId id="259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81" r:id="rId12"/>
    <p:sldId id="276" r:id="rId13"/>
    <p:sldId id="27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sabeth Thirmeyer" initials="ET" lastIdx="2" clrIdx="0">
    <p:extLst>
      <p:ext uri="{19B8F6BF-5375-455C-9EA6-DF929625EA0E}">
        <p15:presenceInfo xmlns:p15="http://schemas.microsoft.com/office/powerpoint/2012/main" userId="220081642823dd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278"/>
    <a:srgbClr val="F1AD00"/>
    <a:srgbClr val="7FD03B"/>
    <a:srgbClr val="65AC2A"/>
    <a:srgbClr val="60B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966" autoAdjust="0"/>
  </p:normalViewPr>
  <p:slideViewPr>
    <p:cSldViewPr snapToGrid="0">
      <p:cViewPr varScale="1">
        <p:scale>
          <a:sx n="119" d="100"/>
          <a:sy n="119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1T15:49:26.01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4T16:58:13.168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4C08-6F04-4474-B109-EF04CDCC6547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9EF4A-F8D7-48F7-82A7-E61885A6B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90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im Rahmen seiner Masterarbeit entwickelt</a:t>
            </a:r>
          </a:p>
          <a:p>
            <a:r>
              <a:rPr lang="de-DE" dirty="0"/>
              <a:t>- 2013 wurde Evan von Prezi als Open-Source-Engineer angestellt (um weiter an Elm zu arbeiten)</a:t>
            </a:r>
          </a:p>
          <a:p>
            <a:r>
              <a:rPr lang="de-DE" dirty="0"/>
              <a:t>- 2016 Elm Software </a:t>
            </a:r>
            <a:r>
              <a:rPr lang="de-DE" dirty="0" err="1"/>
              <a:t>Foundation</a:t>
            </a:r>
            <a:r>
              <a:rPr lang="de-DE" dirty="0"/>
              <a:t> gegründet (für Weiterentwicklung)</a:t>
            </a:r>
          </a:p>
          <a:p>
            <a:r>
              <a:rPr lang="de-DE" dirty="0"/>
              <a:t>- Zur Unterstützung der Verbreitung wurde „Elm-</a:t>
            </a:r>
            <a:r>
              <a:rPr lang="de-DE" dirty="0" err="1"/>
              <a:t>Confi</a:t>
            </a:r>
            <a:r>
              <a:rPr lang="de-DE" dirty="0"/>
              <a:t>“ ins Leben gerufen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59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Bei gleichen Parameter muss immer das gleiche </a:t>
            </a:r>
            <a:r>
              <a:rPr lang="de-DE" dirty="0" err="1"/>
              <a:t>Ergbnis</a:t>
            </a:r>
            <a:r>
              <a:rPr lang="de-DE" dirty="0"/>
              <a:t> rauskommen</a:t>
            </a:r>
          </a:p>
          <a:p>
            <a:r>
              <a:rPr lang="de-DE" dirty="0"/>
              <a:t>2. Nicht alle Funktionen müssen neue Variablen errechnen. Wir wollen nur nicht die Aufgaben einer Funktion mischen</a:t>
            </a:r>
          </a:p>
          <a:p>
            <a:r>
              <a:rPr lang="de-DE" dirty="0"/>
              <a:t>3. Variablen dürfen nicht überschrieben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74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mit Überschreibung von Variablen</a:t>
            </a:r>
          </a:p>
          <a:p>
            <a:r>
              <a:rPr lang="de-DE" dirty="0"/>
              <a:t>-&gt; </a:t>
            </a:r>
            <a:r>
              <a:rPr lang="de-DE" dirty="0" err="1"/>
              <a:t>for</a:t>
            </a:r>
            <a:r>
              <a:rPr lang="de-DE" dirty="0"/>
              <a:t>-funktion</a:t>
            </a:r>
          </a:p>
          <a:p>
            <a:endParaRPr lang="de-DE" dirty="0"/>
          </a:p>
          <a:p>
            <a:r>
              <a:rPr lang="de-DE" dirty="0"/>
              <a:t>Funktion in JS-Syntax (weil vielleicht die meisten das eher verstehen)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16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 Wenn wir einer Funktion immer nur eine klare Aufgabe geben können. Wie können wir zwei Aufgaben kombinieren?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32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Warten Sie auf eine Benutzereingabe</a:t>
            </a:r>
          </a:p>
          <a:p>
            <a:r>
              <a:rPr lang="de-DE" dirty="0"/>
              <a:t>2. Senden Sie eine Nachricht Aktualisieren</a:t>
            </a:r>
          </a:p>
          <a:p>
            <a:r>
              <a:rPr lang="de-DE" dirty="0"/>
              <a:t>3. Produzieren Sie das Modell</a:t>
            </a:r>
          </a:p>
          <a:p>
            <a:r>
              <a:rPr lang="de-DE" dirty="0"/>
              <a:t>4. Rufen Sie Ansicht an, um ein neues HTML zu erhalten</a:t>
            </a:r>
          </a:p>
          <a:p>
            <a:r>
              <a:rPr lang="de-DE" dirty="0"/>
              <a:t>5. Zeigen Sie das neue HTML auf dem Bildschirm an</a:t>
            </a:r>
          </a:p>
          <a:p>
            <a:r>
              <a:rPr lang="de-DE" dirty="0"/>
              <a:t>6. Wiederholen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25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Wir müssen den String in Klammern setzten, damit der Compiler </a:t>
            </a:r>
            <a:r>
              <a:rPr lang="de-DE"/>
              <a:t>nicht durch einander kommt mit der Verkettung von Strings.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63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4F964-AA34-4F13-8AF0-01B4AE3A9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9BC023-8503-4298-A9BA-585B24FD7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3BFFA-2623-4110-8ADB-4C5A06C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EBD6-C91B-4231-8DBC-32F529FC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4B1914-42B8-4F0F-A473-E4FE3976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65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58342-297E-4B83-849F-DB17AE3A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7C058B-514D-4421-9586-35293E834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A7A4F-4499-438E-B9B5-9A2B1A61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C30D3-56FA-4B3B-9456-46B45EA4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37684-2CF5-40E2-B1A2-49307AD9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9AFBBA-4EFC-4044-BA02-1C8795226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A35A9E-801B-463C-93B1-F7990D11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96D73-8E5E-40ED-9440-6D6CA071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F645C-89F7-46EE-8BF1-AAA8D9E9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34D41-0BA1-4AD3-960F-809ED489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7EA18-2D69-4D3A-B242-50F78240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DDE58-4F52-473D-8FDE-79E21CC3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1C446-DB0A-4B28-976D-8C137F42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75863-6585-4475-94CD-EF5038D4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D1B93-0715-4C58-984F-89975E68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5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1517B-747F-4BB9-97C3-F81C1112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EA2242-E8A0-423C-A8BF-FEDED824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DC4AF-F9C0-447F-91BB-7AF59F0F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44DE0-4ED4-4459-BE04-59DD3EA5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B6403-943A-40FB-9313-2CB5B490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5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7834-17D4-4BE8-AFA8-B47BA327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73E35-4D77-4B22-9FC9-A58EA1DCB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C61B7-CA87-49E7-A86B-3DB80346D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6A0DF-80AD-4208-9480-0D680C8D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8A80B1-143F-42E5-B6E8-34AC04D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695D6-D44A-49F3-B099-5E41325C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5B925-2C34-4446-90AE-3D09A7C3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D7128B-63A1-4898-83CC-9CEB20576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80E67-F0B6-4182-82D1-A31511EA9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C928A7-A240-480A-8B19-00DD5869F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1B2BB2-807E-42AD-BED6-09F6E7229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280806-ED76-4C3C-8C4F-04695158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CF4DCC-AF67-4F0C-AEC0-8C33FF96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CF0391-E270-470B-9AB6-B2B8E294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0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775DE-D541-4F64-AD05-3FB427F9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EED822-D5F9-499B-A663-DD1ED07F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5DF478-E5BD-41DE-B3BB-0B81A1F1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DCF35A-9E03-4041-91BF-2C0B087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99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92E9ED-4F8D-4D6B-AADD-11297856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3638D1-E221-4AF8-B4AE-C2E8C089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7D7FF-0044-472F-A579-7410F5B8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D989E63-B7E7-4FD2-8662-6F55B9A96448}"/>
              </a:ext>
            </a:extLst>
          </p:cNvPr>
          <p:cNvSpPr/>
          <p:nvPr userDrawn="1"/>
        </p:nvSpPr>
        <p:spPr>
          <a:xfrm>
            <a:off x="-254000" y="6350000"/>
            <a:ext cx="12692743" cy="529771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3F6C37-5DFB-4811-8FED-CBF3838FD1E9}"/>
              </a:ext>
            </a:extLst>
          </p:cNvPr>
          <p:cNvSpPr txBox="1"/>
          <p:nvPr userDrawn="1"/>
        </p:nvSpPr>
        <p:spPr>
          <a:xfrm>
            <a:off x="95250" y="6437086"/>
            <a:ext cx="12031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938">
              <a:tabLst>
                <a:tab pos="5384800" algn="l"/>
              </a:tabLst>
            </a:pPr>
            <a:r>
              <a:rPr lang="de-DE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ELM – Funktionale Programmiersprache                      		 </a:t>
            </a:r>
            <a:r>
              <a:rPr lang="de-DE" sz="1600" spc="-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Luis Ruckriegel, Markus Schranz, Lena </a:t>
            </a:r>
            <a:r>
              <a:rPr lang="de-DE" sz="1600" spc="-100" baseline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Reulein</a:t>
            </a:r>
            <a:r>
              <a:rPr lang="de-DE" sz="1600" spc="-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</a:t>
            </a:r>
            <a:r>
              <a:rPr lang="de-DE" sz="1600" spc="-7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de-DE" sz="1600" spc="-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isabeth Thirmeyer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41EF1C-4617-443A-968A-B25AB760D705}"/>
              </a:ext>
            </a:extLst>
          </p:cNvPr>
          <p:cNvSpPr/>
          <p:nvPr userDrawn="1"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9886BFB-1A67-4963-9034-A63B9480A29B}"/>
              </a:ext>
            </a:extLst>
          </p:cNvPr>
          <p:cNvSpPr/>
          <p:nvPr userDrawn="1"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16FF662-E184-4A1B-ABA0-BBF7A43FBE8B}"/>
              </a:ext>
            </a:extLst>
          </p:cNvPr>
          <p:cNvSpPr/>
          <p:nvPr userDrawn="1"/>
        </p:nvSpPr>
        <p:spPr>
          <a:xfrm>
            <a:off x="8691253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C57C32A-1215-4804-A95E-C279AFD16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56" y="675306"/>
            <a:ext cx="1147144" cy="11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C1BE3-CE18-45D6-B148-F8827FE8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F5500-B294-4627-A1CD-CB017410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63CF60-4DB3-4A74-8C7E-14CE0CA0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54BBDD-512B-40DF-A49C-152336E7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EEBD6D-CB1E-4B2B-B884-2CDFFA96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93C38-DC6A-4696-8436-CC4AEA4F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5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F0C96-4D8A-44A3-A86B-D4B9D6B0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07F7B8-1B11-4157-8E94-3E0DBB9F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77A3EE-87BE-48D0-BC23-290543BA4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65551-14CF-421B-868E-92D64A48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706F36-A8CA-4D4C-8C5F-2D5F1A98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6F564-9635-4189-8C2F-ECD55524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78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C9FF1-E710-4F7D-AE76-5C722DBE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74749-7F0E-4783-B111-B6907932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0E0F5-6B1E-4591-B3A2-A1EE44DE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6AF149-4DBB-44ED-A228-16BB3191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83229-8F59-4A78-A5C7-0CC66C14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2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F6D241-F998-41A2-9291-8B0839AD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01" y="-547329"/>
            <a:ext cx="5109598" cy="510959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45FC79D-30B0-4A2F-8369-041549FF934F}"/>
              </a:ext>
            </a:extLst>
          </p:cNvPr>
          <p:cNvSpPr/>
          <p:nvPr/>
        </p:nvSpPr>
        <p:spPr>
          <a:xfrm>
            <a:off x="-304913" y="3644901"/>
            <a:ext cx="12801826" cy="2743199"/>
          </a:xfrm>
          <a:prstGeom prst="rect">
            <a:avLst/>
          </a:prstGeom>
          <a:solidFill>
            <a:srgbClr val="7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17ABEF-5FF2-47BE-B232-93A349B6479B}"/>
              </a:ext>
            </a:extLst>
          </p:cNvPr>
          <p:cNvSpPr/>
          <p:nvPr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4C643B4-40ED-4DFC-8DB0-84FB24DC8241}"/>
              </a:ext>
            </a:extLst>
          </p:cNvPr>
          <p:cNvSpPr/>
          <p:nvPr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CCE1B5-152D-4B87-B5DA-AFBE2ABCFF32}"/>
              </a:ext>
            </a:extLst>
          </p:cNvPr>
          <p:cNvSpPr/>
          <p:nvPr/>
        </p:nvSpPr>
        <p:spPr>
          <a:xfrm>
            <a:off x="8683569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176528-CF75-4FC3-9EAB-0AE016905BDD}"/>
              </a:ext>
            </a:extLst>
          </p:cNvPr>
          <p:cNvSpPr txBox="1"/>
          <p:nvPr/>
        </p:nvSpPr>
        <p:spPr>
          <a:xfrm>
            <a:off x="809170" y="4696510"/>
            <a:ext cx="1057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</a:t>
            </a:r>
            <a:r>
              <a:rPr lang="de-DE" sz="3600" dirty="0">
                <a:solidFill>
                  <a:schemeClr val="bg1"/>
                </a:solidFill>
                <a:latin typeface="Kallisto Lined" panose="00000A00000000000000" pitchFamily="50" charset="0"/>
                <a:ea typeface="MS Gothic" panose="020B0609070205080204" pitchFamily="49" charset="-128"/>
                <a:cs typeface="Open Sans" panose="020B0606030504020204" pitchFamily="34" charset="0"/>
              </a:rPr>
              <a:t> Programmiersprache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445E21-DB2B-4049-851F-2FC620DD5FAA}"/>
              </a:ext>
            </a:extLst>
          </p:cNvPr>
          <p:cNvSpPr txBox="1"/>
          <p:nvPr/>
        </p:nvSpPr>
        <p:spPr>
          <a:xfrm>
            <a:off x="2392901" y="846719"/>
            <a:ext cx="330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dirty="0">
                <a:solidFill>
                  <a:srgbClr val="5A6278"/>
                </a:solidFill>
              </a:rPr>
              <a:t>ELM</a:t>
            </a:r>
            <a:endParaRPr lang="de-DE" sz="11500" dirty="0">
              <a:solidFill>
                <a:srgbClr val="5A6278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E29B9F-BD59-4701-9FD1-97CC4F30C2E0}"/>
              </a:ext>
            </a:extLst>
          </p:cNvPr>
          <p:cNvSpPr/>
          <p:nvPr/>
        </p:nvSpPr>
        <p:spPr>
          <a:xfrm>
            <a:off x="10496550" y="520700"/>
            <a:ext cx="15494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0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COMPILER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98BDE2F-3959-43E6-8763-79B495E92B09}"/>
              </a:ext>
            </a:extLst>
          </p:cNvPr>
          <p:cNvSpPr txBox="1"/>
          <p:nvPr/>
        </p:nvSpPr>
        <p:spPr>
          <a:xfrm>
            <a:off x="451589" y="1262980"/>
            <a:ext cx="10727040" cy="418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 könnte Elm als eigene Programmiersprache bezeichnen</a:t>
            </a: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Elm ist jedoch eine JS – Framework</a:t>
            </a: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ist ein Compiler?</a:t>
            </a:r>
          </a:p>
          <a:p>
            <a:pPr>
              <a:lnSpc>
                <a:spcPct val="150000"/>
              </a:lnSpc>
              <a:buClr>
                <a:srgbClr val="F1AD00"/>
              </a:buClr>
              <a:tabLst>
                <a:tab pos="268288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Ein Compiler ist ein Übersetzer, welcher einen menschlich gut lesbaren Code in einen 	für einen Computer ausführbaren Quellcode übersetzt.</a:t>
            </a:r>
          </a:p>
          <a:p>
            <a:pPr marL="268288" indent="-268288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Elm Compiler</a:t>
            </a:r>
          </a:p>
          <a:p>
            <a:pPr>
              <a:lnSpc>
                <a:spcPct val="150000"/>
              </a:lnSpc>
              <a:buClr>
                <a:srgbClr val="F1AD00"/>
              </a:buClr>
              <a:tabLst>
                <a:tab pos="268288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Der Elm Compiler ist dein Programmierpartner. Er sagt dir wo deine Fehler liegen und 	gibt dir Tipps was du ändern könntest. 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EAB8DB6-42A9-448B-A1A8-A9D5D4DF64F7}"/>
              </a:ext>
            </a:extLst>
          </p:cNvPr>
          <p:cNvCxnSpPr/>
          <p:nvPr/>
        </p:nvCxnSpPr>
        <p:spPr>
          <a:xfrm>
            <a:off x="902439" y="2478622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D57098D-8232-45AD-BD2C-953F45B52511}"/>
              </a:ext>
            </a:extLst>
          </p:cNvPr>
          <p:cNvSpPr txBox="1"/>
          <p:nvPr/>
        </p:nvSpPr>
        <p:spPr>
          <a:xfrm>
            <a:off x="1308839" y="2270178"/>
            <a:ext cx="3662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 Elm wird JavaScript</a:t>
            </a:r>
          </a:p>
        </p:txBody>
      </p:sp>
    </p:spTree>
    <p:extLst>
      <p:ext uri="{BB962C8B-B14F-4D97-AF65-F5344CB8AC3E}">
        <p14:creationId xmlns:p14="http://schemas.microsoft.com/office/powerpoint/2010/main" val="38714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71F756A-49D2-D54C-8511-C95218BA1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5" t="7059" r="32222" b="50000"/>
          <a:stretch/>
        </p:blipFill>
        <p:spPr>
          <a:xfrm>
            <a:off x="580912" y="1514138"/>
            <a:ext cx="9878133" cy="39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6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BEWERTUNG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54888" cy="324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Positiv: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gut verständlich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gutes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Errorhandling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Programmierung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sauberer Code</a:t>
            </a:r>
          </a:p>
          <a:p>
            <a:pPr marL="465138"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65113" indent="-265113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Negativ:</a:t>
            </a:r>
          </a:p>
          <a:p>
            <a:pPr marL="719138" indent="-271463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aufwendige Einarbeitung erforderlich</a:t>
            </a:r>
          </a:p>
        </p:txBody>
      </p:sp>
    </p:spTree>
    <p:extLst>
      <p:ext uri="{BB962C8B-B14F-4D97-AF65-F5344CB8AC3E}">
        <p14:creationId xmlns:p14="http://schemas.microsoft.com/office/powerpoint/2010/main" val="33740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F6D241-F998-41A2-9291-8B0839AD2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01" y="-547329"/>
            <a:ext cx="5109598" cy="510959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45FC79D-30B0-4A2F-8369-041549FF934F}"/>
              </a:ext>
            </a:extLst>
          </p:cNvPr>
          <p:cNvSpPr/>
          <p:nvPr/>
        </p:nvSpPr>
        <p:spPr>
          <a:xfrm>
            <a:off x="-304913" y="3637217"/>
            <a:ext cx="12801826" cy="2743199"/>
          </a:xfrm>
          <a:prstGeom prst="rect">
            <a:avLst/>
          </a:prstGeom>
          <a:solidFill>
            <a:srgbClr val="7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17ABEF-5FF2-47BE-B232-93A349B6479B}"/>
              </a:ext>
            </a:extLst>
          </p:cNvPr>
          <p:cNvSpPr/>
          <p:nvPr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4C643B4-40ED-4DFC-8DB0-84FB24DC8241}"/>
              </a:ext>
            </a:extLst>
          </p:cNvPr>
          <p:cNvSpPr/>
          <p:nvPr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CCE1B5-152D-4B87-B5DA-AFBE2ABCFF32}"/>
              </a:ext>
            </a:extLst>
          </p:cNvPr>
          <p:cNvSpPr/>
          <p:nvPr/>
        </p:nvSpPr>
        <p:spPr>
          <a:xfrm>
            <a:off x="8683569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176528-CF75-4FC3-9EAB-0AE016905BDD}"/>
              </a:ext>
            </a:extLst>
          </p:cNvPr>
          <p:cNvSpPr txBox="1"/>
          <p:nvPr/>
        </p:nvSpPr>
        <p:spPr>
          <a:xfrm>
            <a:off x="809170" y="4658090"/>
            <a:ext cx="10573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Noch</a:t>
            </a:r>
            <a:r>
              <a:rPr lang="de-DE" sz="4000" spc="300" dirty="0">
                <a:solidFill>
                  <a:schemeClr val="bg1"/>
                </a:solidFill>
                <a:latin typeface="Kallisto Lined" panose="00000A00000000000000" pitchFamily="50" charset="0"/>
                <a:ea typeface="MS Gothic" panose="020B0609070205080204" pitchFamily="49" charset="-128"/>
                <a:cs typeface="Open Sans" panose="020B0606030504020204" pitchFamily="34" charset="0"/>
              </a:rPr>
              <a:t> Fragen 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445E21-DB2B-4049-851F-2FC620DD5FAA}"/>
              </a:ext>
            </a:extLst>
          </p:cNvPr>
          <p:cNvSpPr txBox="1"/>
          <p:nvPr/>
        </p:nvSpPr>
        <p:spPr>
          <a:xfrm>
            <a:off x="2392901" y="846719"/>
            <a:ext cx="330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dirty="0">
                <a:solidFill>
                  <a:srgbClr val="5A6278"/>
                </a:solidFill>
              </a:rPr>
              <a:t>ELM</a:t>
            </a:r>
            <a:endParaRPr lang="de-DE" sz="11500" dirty="0">
              <a:solidFill>
                <a:srgbClr val="5A6278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E29B9F-BD59-4701-9FD1-97CC4F30C2E0}"/>
              </a:ext>
            </a:extLst>
          </p:cNvPr>
          <p:cNvSpPr/>
          <p:nvPr/>
        </p:nvSpPr>
        <p:spPr>
          <a:xfrm>
            <a:off x="10496550" y="520700"/>
            <a:ext cx="15494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62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2248348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65847" y="682565"/>
            <a:ext cx="178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IST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2524573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2759523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13497F-12AF-4B32-97F8-E1F8F9B37FD6}"/>
              </a:ext>
            </a:extLst>
          </p:cNvPr>
          <p:cNvSpPr txBox="1"/>
          <p:nvPr/>
        </p:nvSpPr>
        <p:spPr>
          <a:xfrm>
            <a:off x="3219899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?</a:t>
            </a:r>
            <a:endParaRPr lang="de-DE" dirty="0"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546339" y="1541253"/>
            <a:ext cx="8252604" cy="292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 ein Framework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„eigene Programmiersprache“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Basiert auf  JavaScript 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Wird zu JavaScript umgewandelt</a:t>
            </a:r>
          </a:p>
        </p:txBody>
      </p:sp>
    </p:spTree>
    <p:extLst>
      <p:ext uri="{BB962C8B-B14F-4D97-AF65-F5344CB8AC3E}">
        <p14:creationId xmlns:p14="http://schemas.microsoft.com/office/powerpoint/2010/main" val="4023374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3937300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65848" y="682565"/>
            <a:ext cx="3471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WOHER KOMMT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4213525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4448475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13497F-12AF-4B32-97F8-E1F8F9B37FD6}"/>
              </a:ext>
            </a:extLst>
          </p:cNvPr>
          <p:cNvSpPr txBox="1"/>
          <p:nvPr/>
        </p:nvSpPr>
        <p:spPr>
          <a:xfrm>
            <a:off x="4908851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?</a:t>
            </a:r>
            <a:endParaRPr lang="de-DE" dirty="0"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44695"/>
            <a:ext cx="8935688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„I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wanted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a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made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pleasing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noticed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Elm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sounded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quite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like ELEMENT.“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4C0921-6205-48DE-B9CE-5AAE33BFA6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22" b="92806" l="4538" r="96000">
                        <a14:foregroundMark x1="28308" y1="4820" x2="7923" y2="27698"/>
                        <a14:foregroundMark x1="26615" y1="4173" x2="9077" y2="21367"/>
                        <a14:foregroundMark x1="18923" y1="8417" x2="75077" y2="8273"/>
                        <a14:foregroundMark x1="24077" y1="5540" x2="62154" y2="4532"/>
                        <a14:foregroundMark x1="61000" y1="5468" x2="85308" y2="11007"/>
                        <a14:foregroundMark x1="77615" y1="11655" x2="89000" y2="19928"/>
                        <a14:foregroundMark x1="76923" y1="15755" x2="92692" y2="18633"/>
                        <a14:foregroundMark x1="93154" y1="17986" x2="90231" y2="36835"/>
                        <a14:foregroundMark x1="89692" y1="20072" x2="92154" y2="44173"/>
                        <a14:foregroundMark x1="90462" y1="43237" x2="87462" y2="61727"/>
                        <a14:foregroundMark x1="93462" y1="33165" x2="94462" y2="46475"/>
                        <a14:foregroundMark x1="95231" y1="43453" x2="88538" y2="52158"/>
                        <a14:foregroundMark x1="88846" y1="59568" x2="89308" y2="65108"/>
                        <a14:foregroundMark x1="89769" y1="66475" x2="59308" y2="57338"/>
                        <a14:foregroundMark x1="47308" y1="46331" x2="18846" y2="60576"/>
                        <a14:foregroundMark x1="15231" y1="22518" x2="15538" y2="40935"/>
                        <a14:foregroundMark x1="13000" y1="27194" x2="11154" y2="43165"/>
                        <a14:foregroundMark x1="9923" y1="31295" x2="5769" y2="54101"/>
                        <a14:foregroundMark x1="6923" y1="46403" x2="7846" y2="62590"/>
                        <a14:foregroundMark x1="7923" y1="37410" x2="5077" y2="48489"/>
                        <a14:foregroundMark x1="6462" y1="61583" x2="22538" y2="67194"/>
                        <a14:foregroundMark x1="5846" y1="48129" x2="6154" y2="68921"/>
                        <a14:foregroundMark x1="7154" y1="69784" x2="34077" y2="61007"/>
                        <a14:foregroundMark x1="24231" y1="66043" x2="37154" y2="64820"/>
                        <a14:foregroundMark x1="24538" y1="46835" x2="36231" y2="61727"/>
                        <a14:foregroundMark x1="31308" y1="63309" x2="52769" y2="62878"/>
                        <a14:foregroundMark x1="62000" y1="53525" x2="48692" y2="76331"/>
                        <a14:foregroundMark x1="45462" y1="59712" x2="53538" y2="91223"/>
                        <a14:foregroundMark x1="53692" y1="69281" x2="54538" y2="92014"/>
                        <a14:foregroundMark x1="48692" y1="73813" x2="47615" y2="91079"/>
                        <a14:foregroundMark x1="46462" y1="91367" x2="55538" y2="92014"/>
                        <a14:foregroundMark x1="14692" y1="13165" x2="10769" y2="18921"/>
                        <a14:foregroundMark x1="84769" y1="46691" x2="81692" y2="51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185"/>
          <a:stretch/>
        </p:blipFill>
        <p:spPr>
          <a:xfrm>
            <a:off x="7461021" y="2018494"/>
            <a:ext cx="4559529" cy="4329920"/>
          </a:xfrm>
          <a:prstGeom prst="rect">
            <a:avLst/>
          </a:prstGeom>
        </p:spPr>
      </p:pic>
      <p:sp>
        <p:nvSpPr>
          <p:cNvPr id="12" name="Doppelte Welle 11">
            <a:extLst>
              <a:ext uri="{FF2B5EF4-FFF2-40B4-BE49-F238E27FC236}">
                <a16:creationId xmlns:a16="http://schemas.microsoft.com/office/drawing/2014/main" id="{8D4ACF6A-412D-4A32-98E1-C666CF523EE1}"/>
              </a:ext>
            </a:extLst>
          </p:cNvPr>
          <p:cNvSpPr/>
          <p:nvPr/>
        </p:nvSpPr>
        <p:spPr>
          <a:xfrm rot="20957341">
            <a:off x="9116908" y="5296913"/>
            <a:ext cx="1803400" cy="581176"/>
          </a:xfrm>
          <a:prstGeom prst="doubleWav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Kallisto Lined" panose="00000A00000000000000" pitchFamily="50" charset="0"/>
              </a:rPr>
              <a:t>ELM = ULME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4D42E0B-B1C2-41CF-B5F4-7D0C867EDB2C}"/>
              </a:ext>
            </a:extLst>
          </p:cNvPr>
          <p:cNvSpPr txBox="1"/>
          <p:nvPr/>
        </p:nvSpPr>
        <p:spPr>
          <a:xfrm>
            <a:off x="468662" y="2469461"/>
            <a:ext cx="8252604" cy="72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2012 von Evan </a:t>
            </a:r>
            <a:r>
              <a:rPr lang="de-DE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Czaplicki</a:t>
            </a: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entwickelt</a:t>
            </a:r>
          </a:p>
        </p:txBody>
      </p:sp>
      <p:pic>
        <p:nvPicPr>
          <p:cNvPr id="14" name="Grafik 13" descr="Bildergebnis für evan czaplicki">
            <a:extLst>
              <a:ext uri="{FF2B5EF4-FFF2-40B4-BE49-F238E27FC236}">
                <a16:creationId xmlns:a16="http://schemas.microsoft.com/office/drawing/2014/main" id="{8D01385B-9045-44DC-9E2E-061201BC78A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2" y="3535964"/>
            <a:ext cx="2233436" cy="2356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6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3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 LANGUAGE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54888" cy="418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Elemente wie Semikolon und Klammern fallen in vielen Fällen weg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Code wird “cleaner”</a:t>
            </a:r>
          </a:p>
          <a:p>
            <a:pPr fontAlgn="base">
              <a:lnSpc>
                <a:spcPct val="130000"/>
              </a:lnSpc>
            </a:pP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z.B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adjective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“The “ ++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++ “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wears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 ++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adjective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++ “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.“</a:t>
            </a:r>
            <a:endParaRPr lang="de-DE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ergonomic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    	-- Elm</a:t>
            </a:r>
            <a:endParaRPr lang="de-DE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  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(‘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ergonomic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   //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de-DE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Konkatenation in Elm mit “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statt mit “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quotes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für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sind in Elm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nicht zulässig</a:t>
            </a:r>
            <a:b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  	diese sind für einzelne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vorgesehen </a:t>
            </a: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4A6F45-60BE-4C2A-93FA-281C28AF349C}"/>
              </a:ext>
            </a:extLst>
          </p:cNvPr>
          <p:cNvCxnSpPr/>
          <p:nvPr/>
        </p:nvCxnSpPr>
        <p:spPr>
          <a:xfrm>
            <a:off x="939800" y="209932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EB64C5-D5C1-42BE-9F7D-72FB98150CB1}"/>
              </a:ext>
            </a:extLst>
          </p:cNvPr>
          <p:cNvCxnSpPr/>
          <p:nvPr/>
        </p:nvCxnSpPr>
        <p:spPr>
          <a:xfrm>
            <a:off x="956414" y="531242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9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 LANGUAGE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Kommentare:</a:t>
            </a:r>
          </a:p>
          <a:p>
            <a:pPr lvl="1" fontAlgn="base">
              <a:lnSpc>
                <a:spcPct val="130000"/>
              </a:lnSpc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Einzeilig: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    -- “Kommentar”	   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Mehrzeilig: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   {- “Kommentar” -}</a:t>
            </a:r>
          </a:p>
          <a:p>
            <a:pPr lvl="1" fontAlgn="base">
              <a:lnSpc>
                <a:spcPct val="130000"/>
              </a:lnSpc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Benennung von Konstanten:</a:t>
            </a:r>
          </a:p>
          <a:p>
            <a:pPr marL="800100" lvl="1" indent="-342900" fontAlgn="base">
              <a:lnSpc>
                <a:spcPct val="130000"/>
              </a:lnSpc>
              <a:buFont typeface="Symbol" panose="05050102010706020507" pitchFamily="18" charset="2"/>
              <a:buChar char="-"/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Camel Case 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muss verwendet werden (z.B.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diesIstEinBeispiel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Kallisto Lined" panose="00000A00000000000000" pitchFamily="50" charset="0"/>
              </a:rPr>
              <a:t>	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DiesIstEinBeispiel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wäre nicht zulässig</a:t>
            </a: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 fontAlgn="base">
              <a:lnSpc>
                <a:spcPct val="130000"/>
              </a:lnSpc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Apostrophe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 </a:t>
            </a: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Sonderzeichen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nicht zulässig, </a:t>
            </a:r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Nummern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 </a:t>
            </a:r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Unterstriche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schon, sollten aber mit Vorsicht angewandt werden</a:t>
            </a:r>
          </a:p>
          <a:p>
            <a:pPr lvl="1" fontAlgn="base">
              <a:lnSpc>
                <a:spcPct val="130000"/>
              </a:lnSpc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Formulierungsbeispiel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if-function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“Abraham Lincoln”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President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“Hey”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de-DE" dirty="0">
                <a:latin typeface="Kallisto Lined" panose="00000A00000000000000" pitchFamily="50" charset="0"/>
              </a:rPr>
            </a:br>
            <a:r>
              <a:rPr lang="de-DE" sz="1800" dirty="0">
                <a:latin typeface="Kallisto Lined" panose="00000A00000000000000" pitchFamily="50" charset="0"/>
              </a:rPr>
              <a:t> </a:t>
            </a:r>
            <a:endParaRPr lang="de-DE" sz="18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4946B2B-89BF-4C28-8B46-9EB5DA43561A}"/>
              </a:ext>
            </a:extLst>
          </p:cNvPr>
          <p:cNvCxnSpPr/>
          <p:nvPr/>
        </p:nvCxnSpPr>
        <p:spPr>
          <a:xfrm>
            <a:off x="1858114" y="340360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4855930-B134-40B5-B5AE-738BCB45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50" y="4013200"/>
            <a:ext cx="2419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PROGRAMMIERUNG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014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 funktionale Programmiersprachen brauchen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Reine Funktionen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geben immer den gleichen Ausgabewert zurück, wenn der gleiche </a:t>
            </a:r>
          </a:p>
          <a:p>
            <a:pPr>
              <a:lnSpc>
                <a:spcPct val="130000"/>
              </a:lnSpc>
              <a:tabLst>
                <a:tab pos="357188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Eingabewert verwendet wird</a:t>
            </a:r>
          </a:p>
          <a:p>
            <a:pPr>
              <a:lnSpc>
                <a:spcPct val="130000"/>
              </a:lnSpc>
              <a:tabLst>
                <a:tab pos="539750" algn="l"/>
                <a:tab pos="1703388" algn="l"/>
              </a:tabLst>
            </a:pPr>
            <a:r>
              <a:rPr lang="de-DE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5 	x  +  3              8</a:t>
            </a:r>
          </a:p>
          <a:p>
            <a:pPr>
              <a:lnSpc>
                <a:spcPct val="130000"/>
              </a:lnSpc>
              <a:tabLst>
                <a:tab pos="539750" algn="l"/>
                <a:tab pos="1703388" algn="l"/>
              </a:tabLst>
            </a:pPr>
            <a:endParaRPr lang="de-DE" sz="4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keine Seiteneffekte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Funktion verändert nur die Eingangsvariablen, hat keine anderen Aufgaben</a:t>
            </a:r>
          </a:p>
          <a:p>
            <a:pPr>
              <a:lnSpc>
                <a:spcPct val="130000"/>
              </a:lnSpc>
              <a:tabLst>
                <a:tab pos="539750" algn="l"/>
                <a:tab pos="1701800" algn="l"/>
              </a:tabLst>
            </a:pPr>
            <a:r>
              <a:rPr lang="de-DE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3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Unveränderbarkeit von Variablen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>
                <a:solidFill>
                  <a:srgbClr val="F1A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Falsch: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>
                <a:solidFill>
                  <a:srgbClr val="7FD0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Richtig: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1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1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x + 1</a:t>
            </a:r>
          </a:p>
          <a:p>
            <a:pPr>
              <a:tabLst>
                <a:tab pos="449263" algn="l"/>
                <a:tab pos="3497263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(x = 2)	(x = 1; y = 2)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20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5C47EC9-DF2E-45E9-B9D0-B7BD14C308CF}"/>
              </a:ext>
            </a:extLst>
          </p:cNvPr>
          <p:cNvCxnSpPr/>
          <p:nvPr/>
        </p:nvCxnSpPr>
        <p:spPr>
          <a:xfrm>
            <a:off x="1388214" y="2908300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2A9C57C-C8D5-45DF-BE32-6DCF682573C3}"/>
              </a:ext>
            </a:extLst>
          </p:cNvPr>
          <p:cNvCxnSpPr/>
          <p:nvPr/>
        </p:nvCxnSpPr>
        <p:spPr>
          <a:xfrm>
            <a:off x="3380527" y="2908300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links 1">
            <a:extLst>
              <a:ext uri="{FF2B5EF4-FFF2-40B4-BE49-F238E27FC236}">
                <a16:creationId xmlns:a16="http://schemas.microsoft.com/office/drawing/2014/main" id="{AF5787B0-277C-44E4-A577-727A485FDA17}"/>
              </a:ext>
            </a:extLst>
          </p:cNvPr>
          <p:cNvSpPr/>
          <p:nvPr/>
        </p:nvSpPr>
        <p:spPr>
          <a:xfrm>
            <a:off x="2079625" y="2703923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E9271F15-D08D-495E-BEC4-3387A7390F2C}"/>
              </a:ext>
            </a:extLst>
          </p:cNvPr>
          <p:cNvSpPr/>
          <p:nvPr/>
        </p:nvSpPr>
        <p:spPr>
          <a:xfrm rot="10800000">
            <a:off x="3010694" y="2703923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3A655F-3C01-4813-8D16-E934BD7053A3}"/>
              </a:ext>
            </a:extLst>
          </p:cNvPr>
          <p:cNvSpPr txBox="1"/>
          <p:nvPr/>
        </p:nvSpPr>
        <p:spPr>
          <a:xfrm>
            <a:off x="988164" y="3928963"/>
            <a:ext cx="6936636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1166813" algn="l"/>
                <a:tab pos="1701800" algn="l"/>
              </a:tabLst>
            </a:pPr>
            <a:r>
              <a:rPr lang="de-DE" sz="2000" b="1" dirty="0">
                <a:latin typeface="Kallisto Lined" panose="00000A00000000000000" pitchFamily="50" charset="0"/>
              </a:rPr>
              <a:t>5	x  +  3; </a:t>
            </a:r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console.log(x + 3)        	           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8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BF8280C-E541-4FD2-8E3D-764C96A3437A}"/>
              </a:ext>
            </a:extLst>
          </p:cNvPr>
          <p:cNvCxnSpPr/>
          <p:nvPr/>
        </p:nvCxnSpPr>
        <p:spPr>
          <a:xfrm>
            <a:off x="1388214" y="4168885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F1A6CBA7-2FA1-45A8-8BB6-318FF617DAA7}"/>
              </a:ext>
            </a:extLst>
          </p:cNvPr>
          <p:cNvSpPr/>
          <p:nvPr/>
        </p:nvSpPr>
        <p:spPr>
          <a:xfrm>
            <a:off x="2079625" y="3964508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70A6217F-C0FE-40FC-A046-FD874E23786B}"/>
              </a:ext>
            </a:extLst>
          </p:cNvPr>
          <p:cNvSpPr/>
          <p:nvPr/>
        </p:nvSpPr>
        <p:spPr>
          <a:xfrm rot="10800000">
            <a:off x="5520981" y="3964508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6ECA1C4-F144-4C82-B29B-FFABA8FB5AE3}"/>
              </a:ext>
            </a:extLst>
          </p:cNvPr>
          <p:cNvCxnSpPr/>
          <p:nvPr/>
        </p:nvCxnSpPr>
        <p:spPr>
          <a:xfrm>
            <a:off x="5898271" y="4180387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94EF714-71D5-45CC-9602-136BE5DFD043}"/>
              </a:ext>
            </a:extLst>
          </p:cNvPr>
          <p:cNvCxnSpPr>
            <a:cxnSpLocks/>
          </p:cNvCxnSpPr>
          <p:nvPr/>
        </p:nvCxnSpPr>
        <p:spPr>
          <a:xfrm>
            <a:off x="2980624" y="4204202"/>
            <a:ext cx="185263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16" grpId="0" animBg="1"/>
      <p:bldP spid="3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PROGRAMMIERUNG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29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Rekursion statt Loops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Problem: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i = 0, i &lt; x, i ++) {…} </a:t>
            </a: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	</a:t>
            </a: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wird immer wieder überschrieben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Lösung: Rekursionen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Fakultätsfunktion: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500" dirty="0">
              <a:effectLst/>
              <a:latin typeface="Kallisto Lined" panose="00000A00000000000000" pitchFamily="50" charset="0"/>
              <a:cs typeface="Courier New" panose="02070309020205020404" pitchFamily="49" charset="0"/>
            </a:endParaRPr>
          </a:p>
          <a:p>
            <a:pPr>
              <a:tabLst>
                <a:tab pos="539750" algn="l"/>
              </a:tabLst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>
              <a:tabLst>
                <a:tab pos="360363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n == 1 ) {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1; }</a:t>
            </a:r>
          </a:p>
          <a:p>
            <a:pPr>
              <a:tabLst>
                <a:tab pos="360363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 – 1 );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20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7C6054D-1DB5-455B-ABB7-65ACDE856F44}"/>
              </a:ext>
            </a:extLst>
          </p:cNvPr>
          <p:cNvCxnSpPr/>
          <p:nvPr/>
        </p:nvCxnSpPr>
        <p:spPr>
          <a:xfrm>
            <a:off x="581764" y="292036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BE2935F-6BE4-45B3-8DDD-417470D29201}"/>
              </a:ext>
            </a:extLst>
          </p:cNvPr>
          <p:cNvSpPr txBox="1"/>
          <p:nvPr/>
        </p:nvSpPr>
        <p:spPr>
          <a:xfrm>
            <a:off x="4303057" y="4295375"/>
            <a:ext cx="321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65AC2A"/>
                </a:solidFill>
                <a:latin typeface="Kallisto Lined" panose="00000A00000000000000" pitchFamily="50" charset="0"/>
              </a:rPr>
              <a:t>// Fakultät von 1  = 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672E3C3-E83F-43F0-B177-A914BBB23DF7}"/>
              </a:ext>
            </a:extLst>
          </p:cNvPr>
          <p:cNvSpPr txBox="1"/>
          <p:nvPr/>
        </p:nvSpPr>
        <p:spPr>
          <a:xfrm>
            <a:off x="6069981" y="5213250"/>
            <a:ext cx="439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Funktion ruft sich selbst auf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E3A1EDD-A11A-458B-990F-E1CEA583F2C6}"/>
              </a:ext>
            </a:extLst>
          </p:cNvPr>
          <p:cNvSpPr txBox="1"/>
          <p:nvPr/>
        </p:nvSpPr>
        <p:spPr>
          <a:xfrm>
            <a:off x="6200609" y="3590751"/>
            <a:ext cx="5601319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EXKURS:</a:t>
            </a:r>
          </a:p>
          <a:p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</a:t>
            </a: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Fakultät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ist das Produkt aller ganzen Zahlen, die kleiner gleich der Zahl selbst sind.</a:t>
            </a:r>
          </a:p>
          <a:p>
            <a:pPr>
              <a:tabLst>
                <a:tab pos="714375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! 3 = 3 * 2 * 1</a:t>
            </a:r>
          </a:p>
          <a:p>
            <a:pPr>
              <a:tabLst>
                <a:tab pos="714375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! 100 = 100 * 99 * 98 * … * 1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63C70EB-063F-463D-9244-7EF1A58DB363}"/>
              </a:ext>
            </a:extLst>
          </p:cNvPr>
          <p:cNvCxnSpPr/>
          <p:nvPr/>
        </p:nvCxnSpPr>
        <p:spPr>
          <a:xfrm>
            <a:off x="6309702" y="470701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8A6C7A6-2D79-44A3-9E56-A228D7990936}"/>
              </a:ext>
            </a:extLst>
          </p:cNvPr>
          <p:cNvCxnSpPr/>
          <p:nvPr/>
        </p:nvCxnSpPr>
        <p:spPr>
          <a:xfrm>
            <a:off x="6306243" y="5000127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798DFFD-FC1C-485E-9BA3-1AED8DB807CB}"/>
              </a:ext>
            </a:extLst>
          </p:cNvPr>
          <p:cNvSpPr/>
          <p:nvPr/>
        </p:nvSpPr>
        <p:spPr>
          <a:xfrm>
            <a:off x="4687122" y="3744498"/>
            <a:ext cx="1046928" cy="122651"/>
          </a:xfrm>
          <a:prstGeom prst="rightArrow">
            <a:avLst/>
          </a:prstGeom>
          <a:solidFill>
            <a:srgbClr val="5A6278"/>
          </a:solidFill>
          <a:ln>
            <a:solidFill>
              <a:srgbClr val="5A6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7189D3-6CCF-4603-839E-D75302078852}"/>
              </a:ext>
            </a:extLst>
          </p:cNvPr>
          <p:cNvSpPr txBox="1"/>
          <p:nvPr/>
        </p:nvSpPr>
        <p:spPr>
          <a:xfrm>
            <a:off x="6306243" y="3487844"/>
            <a:ext cx="5678095" cy="22082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Verdeutlichung:</a:t>
            </a:r>
          </a:p>
          <a:p>
            <a:pPr>
              <a:lnSpc>
                <a:spcPct val="150000"/>
              </a:lnSpc>
            </a:pPr>
            <a:endParaRPr lang="de-DE" sz="500" dirty="0">
              <a:latin typeface="Kallisto Lined" panose="00000A00000000000000" pitchFamily="50" charset="0"/>
              <a:cs typeface="Courier New" panose="02070309020205020404" pitchFamily="49" charset="0"/>
            </a:endParaRP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*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* 2 *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* 2 * 1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6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10C1275-BE14-4A56-B7B2-249490F9788A}"/>
              </a:ext>
            </a:extLst>
          </p:cNvPr>
          <p:cNvCxnSpPr/>
          <p:nvPr/>
        </p:nvCxnSpPr>
        <p:spPr>
          <a:xfrm>
            <a:off x="6134100" y="3487844"/>
            <a:ext cx="0" cy="2262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9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3" grpId="0"/>
      <p:bldP spid="23" grpId="1"/>
      <p:bldP spid="5" grpId="0" animBg="1"/>
      <p:bldP spid="5" grpId="1" animBg="1"/>
      <p:bldP spid="7" grpId="0" animBg="1"/>
      <p:bldP spid="7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FUNKTIONALE PROGRAMMIERUNG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2779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Funktionen höherer Ordnung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 Funktion erster Ordnung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1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„normaler“ Wert als Parameter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5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höhere Funktionen können ganze Funktionen als Parameter enthalten</a:t>
            </a:r>
          </a:p>
          <a:p>
            <a:pPr>
              <a:lnSpc>
                <a:spcPct val="130000"/>
              </a:lnSpc>
              <a:buClr>
                <a:srgbClr val="F1AD00"/>
              </a:buClr>
              <a:tabLst>
                <a:tab pos="896938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so können </a:t>
            </a:r>
            <a:r>
              <a:rPr lang="de-DE" sz="2000" b="1" dirty="0">
                <a:solidFill>
                  <a:srgbClr val="5A627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zwei reine Funktionen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mit einander Kombiniert werden</a:t>
            </a:r>
          </a:p>
          <a:p>
            <a:pPr>
              <a:lnSpc>
                <a:spcPct val="130000"/>
              </a:lnSpc>
              <a:buClr>
                <a:srgbClr val="F1AD00"/>
              </a:buClr>
              <a:tabLst>
                <a:tab pos="896938" algn="l"/>
              </a:tabLst>
            </a:pP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D63F9CDA-31AE-434A-B5AD-3548D96CE8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3298" y="2444187"/>
            <a:ext cx="379787" cy="228151"/>
          </a:xfrm>
          <a:prstGeom prst="bentConnector3">
            <a:avLst>
              <a:gd name="adj1" fmla="val 5169"/>
            </a:avLst>
          </a:prstGeom>
          <a:ln w="38100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0280978-CF04-4C2E-9D35-D60D710AA788}"/>
              </a:ext>
            </a:extLst>
          </p:cNvPr>
          <p:cNvCxnSpPr/>
          <p:nvPr/>
        </p:nvCxnSpPr>
        <p:spPr>
          <a:xfrm>
            <a:off x="909567" y="3575968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</a:t>
            </a:r>
            <a:r>
              <a:rPr lang="de-DE" sz="3200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EKTUR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48538" cy="29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eeignet für die Erstellung interaktiver Programme (</a:t>
            </a:r>
            <a:r>
              <a:rPr lang="de-DE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 und Spiele)</a:t>
            </a:r>
          </a:p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 Grundmuster:</a:t>
            </a: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6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passiert innerhalb des Elm Programmes?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20CF2A2-F81F-46BC-832E-FA68202F6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7228" y="1987926"/>
            <a:ext cx="570451" cy="828396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707890B3-10C8-42B4-9F7F-48DEB2314D7B}"/>
              </a:ext>
            </a:extLst>
          </p:cNvPr>
          <p:cNvCxnSpPr>
            <a:cxnSpLocks/>
          </p:cNvCxnSpPr>
          <p:nvPr/>
        </p:nvCxnSpPr>
        <p:spPr>
          <a:xfrm>
            <a:off x="5239931" y="2135640"/>
            <a:ext cx="751616" cy="433392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D8216808-A451-4775-89A2-42ACC1B38F80}"/>
              </a:ext>
            </a:extLst>
          </p:cNvPr>
          <p:cNvSpPr txBox="1"/>
          <p:nvPr/>
        </p:nvSpPr>
        <p:spPr>
          <a:xfrm>
            <a:off x="4103724" y="3458566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Message</a:t>
            </a:r>
          </a:p>
        </p:txBody>
      </p:sp>
      <p:cxnSp>
        <p:nvCxnSpPr>
          <p:cNvPr id="1024" name="Verbinder: gekrümmt 1023">
            <a:extLst>
              <a:ext uri="{FF2B5EF4-FFF2-40B4-BE49-F238E27FC236}">
                <a16:creationId xmlns:a16="http://schemas.microsoft.com/office/drawing/2014/main" id="{FC5B5650-28B6-4794-8C30-8962766D4A96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5521687" y="3160688"/>
            <a:ext cx="479713" cy="516153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Verbinder: gekrümmt 1028">
            <a:extLst>
              <a:ext uri="{FF2B5EF4-FFF2-40B4-BE49-F238E27FC236}">
                <a16:creationId xmlns:a16="http://schemas.microsoft.com/office/drawing/2014/main" id="{7C1E00DA-94A8-46B0-BF3F-67AA2057BC3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3384570" y="3116427"/>
            <a:ext cx="719155" cy="542195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feld 1031">
            <a:extLst>
              <a:ext uri="{FF2B5EF4-FFF2-40B4-BE49-F238E27FC236}">
                <a16:creationId xmlns:a16="http://schemas.microsoft.com/office/drawing/2014/main" id="{6930EA9D-A67B-4A85-8E35-87E51078D931}"/>
              </a:ext>
            </a:extLst>
          </p:cNvPr>
          <p:cNvSpPr txBox="1"/>
          <p:nvPr/>
        </p:nvSpPr>
        <p:spPr>
          <a:xfrm>
            <a:off x="2066553" y="4601913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Modell</a:t>
            </a:r>
          </a:p>
        </p:txBody>
      </p:sp>
      <p:cxnSp>
        <p:nvCxnSpPr>
          <p:cNvPr id="1034" name="Verbinder: gekrümmt 1033">
            <a:extLst>
              <a:ext uri="{FF2B5EF4-FFF2-40B4-BE49-F238E27FC236}">
                <a16:creationId xmlns:a16="http://schemas.microsoft.com/office/drawing/2014/main" id="{6B156FDF-3659-4001-9397-F2BB89F31AD4}"/>
              </a:ext>
            </a:extLst>
          </p:cNvPr>
          <p:cNvCxnSpPr>
            <a:cxnSpLocks/>
            <a:stCxn id="1032" idx="3"/>
            <a:endCxn id="1036" idx="0"/>
          </p:cNvCxnSpPr>
          <p:nvPr/>
        </p:nvCxnSpPr>
        <p:spPr>
          <a:xfrm>
            <a:off x="3155313" y="4801968"/>
            <a:ext cx="627736" cy="500137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feld 1035">
            <a:extLst>
              <a:ext uri="{FF2B5EF4-FFF2-40B4-BE49-F238E27FC236}">
                <a16:creationId xmlns:a16="http://schemas.microsoft.com/office/drawing/2014/main" id="{689E506D-DE41-42C1-A080-C9D7072D625D}"/>
              </a:ext>
            </a:extLst>
          </p:cNvPr>
          <p:cNvSpPr txBox="1"/>
          <p:nvPr/>
        </p:nvSpPr>
        <p:spPr>
          <a:xfrm>
            <a:off x="3155313" y="5302105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Ansicht</a:t>
            </a:r>
          </a:p>
        </p:txBody>
      </p:sp>
      <p:sp>
        <p:nvSpPr>
          <p:cNvPr id="1038" name="Textfeld 1037">
            <a:extLst>
              <a:ext uri="{FF2B5EF4-FFF2-40B4-BE49-F238E27FC236}">
                <a16:creationId xmlns:a16="http://schemas.microsoft.com/office/drawing/2014/main" id="{4BF49468-4F0D-46B6-A6F8-858161480F2D}"/>
              </a:ext>
            </a:extLst>
          </p:cNvPr>
          <p:cNvSpPr txBox="1"/>
          <p:nvPr/>
        </p:nvSpPr>
        <p:spPr>
          <a:xfrm>
            <a:off x="238830" y="5302105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Aktualisieren</a:t>
            </a:r>
          </a:p>
        </p:txBody>
      </p:sp>
      <p:cxnSp>
        <p:nvCxnSpPr>
          <p:cNvPr id="1040" name="Verbinder: gekrümmt 1039">
            <a:extLst>
              <a:ext uri="{FF2B5EF4-FFF2-40B4-BE49-F238E27FC236}">
                <a16:creationId xmlns:a16="http://schemas.microsoft.com/office/drawing/2014/main" id="{92A11863-AB8D-49C0-BFFD-3E5537368E05}"/>
              </a:ext>
            </a:extLst>
          </p:cNvPr>
          <p:cNvCxnSpPr>
            <a:cxnSpLocks/>
            <a:stCxn id="1038" idx="0"/>
            <a:endCxn id="1032" idx="1"/>
          </p:cNvCxnSpPr>
          <p:nvPr/>
        </p:nvCxnSpPr>
        <p:spPr>
          <a:xfrm rot="5400000" flipH="1" flipV="1">
            <a:off x="1402841" y="4638393"/>
            <a:ext cx="500137" cy="827288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>
            <a:extLst>
              <a:ext uri="{FF2B5EF4-FFF2-40B4-BE49-F238E27FC236}">
                <a16:creationId xmlns:a16="http://schemas.microsoft.com/office/drawing/2014/main" id="{7D43FE1E-31CC-451D-A15F-BA656E566EC8}"/>
              </a:ext>
            </a:extLst>
          </p:cNvPr>
          <p:cNvCxnSpPr>
            <a:cxnSpLocks/>
            <a:endCxn id="1038" idx="3"/>
          </p:cNvCxnSpPr>
          <p:nvPr/>
        </p:nvCxnSpPr>
        <p:spPr>
          <a:xfrm flipH="1">
            <a:off x="2239699" y="5502160"/>
            <a:ext cx="797270" cy="0"/>
          </a:xfrm>
          <a:prstGeom prst="straightConnector1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Geschweifte Klammer rechts 1044">
            <a:extLst>
              <a:ext uri="{FF2B5EF4-FFF2-40B4-BE49-F238E27FC236}">
                <a16:creationId xmlns:a16="http://schemas.microsoft.com/office/drawing/2014/main" id="{1702C364-8E89-41F1-AB60-BBCB1F22EB48}"/>
              </a:ext>
            </a:extLst>
          </p:cNvPr>
          <p:cNvSpPr/>
          <p:nvPr/>
        </p:nvSpPr>
        <p:spPr>
          <a:xfrm>
            <a:off x="4325228" y="4681635"/>
            <a:ext cx="393913" cy="1270674"/>
          </a:xfrm>
          <a:prstGeom prst="rightBrace">
            <a:avLst/>
          </a:prstGeom>
          <a:ln w="19050">
            <a:solidFill>
              <a:srgbClr val="5A62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5A6278"/>
              </a:solidFill>
            </a:endParaRPr>
          </a:p>
        </p:txBody>
      </p:sp>
      <p:sp>
        <p:nvSpPr>
          <p:cNvPr id="1046" name="Textfeld 1045">
            <a:extLst>
              <a:ext uri="{FF2B5EF4-FFF2-40B4-BE49-F238E27FC236}">
                <a16:creationId xmlns:a16="http://schemas.microsoft.com/office/drawing/2014/main" id="{023D0F88-313E-434A-B6A9-DD37B03A439E}"/>
              </a:ext>
            </a:extLst>
          </p:cNvPr>
          <p:cNvSpPr txBox="1"/>
          <p:nvPr/>
        </p:nvSpPr>
        <p:spPr>
          <a:xfrm>
            <a:off x="4731779" y="4898492"/>
            <a:ext cx="238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 der ELM- Architektur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CD87E46-4D27-44DC-ACDF-E6782DE77EB7}"/>
              </a:ext>
            </a:extLst>
          </p:cNvPr>
          <p:cNvSpPr txBox="1"/>
          <p:nvPr/>
        </p:nvSpPr>
        <p:spPr>
          <a:xfrm>
            <a:off x="4316924" y="1948060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HTML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144F1B7-FA35-4CF1-BB52-79795CEA406C}"/>
              </a:ext>
            </a:extLst>
          </p:cNvPr>
          <p:cNvSpPr/>
          <p:nvPr/>
        </p:nvSpPr>
        <p:spPr>
          <a:xfrm>
            <a:off x="2917549" y="2693885"/>
            <a:ext cx="934040" cy="344948"/>
          </a:xfrm>
          <a:prstGeom prst="rect">
            <a:avLst/>
          </a:prstGeom>
          <a:solidFill>
            <a:srgbClr val="5A6278"/>
          </a:solidFill>
          <a:ln>
            <a:solidFill>
              <a:srgbClr val="5A6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2000" dirty="0">
                <a:latin typeface="Kallisto Lined" panose="00000A00000000000000" pitchFamily="50" charset="0"/>
              </a:rPr>
              <a:t>ELM</a:t>
            </a:r>
          </a:p>
        </p:txBody>
      </p:sp>
      <p:pic>
        <p:nvPicPr>
          <p:cNvPr id="46" name="Picture 4" descr="Bildergebnis für pc clipart bildschirm&quot;">
            <a:extLst>
              <a:ext uri="{FF2B5EF4-FFF2-40B4-BE49-F238E27FC236}">
                <a16:creationId xmlns:a16="http://schemas.microsoft.com/office/drawing/2014/main" id="{9BFC64B0-D571-4543-94FE-9AFB3833F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17" y="2621557"/>
            <a:ext cx="626203" cy="5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30" grpId="0"/>
      <p:bldP spid="1032" grpId="0"/>
      <p:bldP spid="1036" grpId="0"/>
      <p:bldP spid="1038" grpId="0"/>
      <p:bldP spid="1045" grpId="0" animBg="1"/>
      <p:bldP spid="1046" grpId="0"/>
      <p:bldP spid="44" grpId="0"/>
      <p:bldP spid="4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903</Words>
  <Application>Microsoft Macintosh PowerPoint</Application>
  <PresentationFormat>Breitbild</PresentationFormat>
  <Paragraphs>176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Kallisto Lined</vt:lpstr>
      <vt:lpstr>Open Sans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Elisabeth Thirmeyer</dc:creator>
  <cp:lastModifiedBy>Markus Schranz</cp:lastModifiedBy>
  <cp:revision>51</cp:revision>
  <dcterms:created xsi:type="dcterms:W3CDTF">2019-10-28T15:43:20Z</dcterms:created>
  <dcterms:modified xsi:type="dcterms:W3CDTF">2019-11-06T17:13:59Z</dcterms:modified>
</cp:coreProperties>
</file>