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62" r:id="rId2"/>
    <p:sldId id="259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Thirmeyer" initials="ET" lastIdx="2" clrIdx="0">
    <p:extLst>
      <p:ext uri="{19B8F6BF-5375-455C-9EA6-DF929625EA0E}">
        <p15:presenceInfo xmlns:p15="http://schemas.microsoft.com/office/powerpoint/2012/main" userId="220081642823dd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278"/>
    <a:srgbClr val="65AC2A"/>
    <a:srgbClr val="7FD03B"/>
    <a:srgbClr val="F1AD00"/>
    <a:srgbClr val="60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923" autoAdjust="0"/>
  </p:normalViewPr>
  <p:slideViewPr>
    <p:cSldViewPr snapToGrid="0">
      <p:cViewPr varScale="1">
        <p:scale>
          <a:sx n="81" d="100"/>
          <a:sy n="81" d="100"/>
        </p:scale>
        <p:origin x="18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5:49:26.0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6:58:13.1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4C08-6F04-4474-B109-EF04CDCC6547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EF4A-F8D7-48F7-82A7-E61885A6B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im Rahmen seiner Masterarbeit entwickelt</a:t>
            </a:r>
          </a:p>
          <a:p>
            <a:r>
              <a:rPr lang="de-DE" dirty="0"/>
              <a:t>- 2013 wurde Evan von Prezi als Open-Source-Engineer angestellt (um weiter an Elm zu arbeiten)</a:t>
            </a:r>
          </a:p>
          <a:p>
            <a:r>
              <a:rPr lang="de-DE" dirty="0"/>
              <a:t>- 2016 Elm Software </a:t>
            </a:r>
            <a:r>
              <a:rPr lang="de-DE" dirty="0" err="1"/>
              <a:t>Foundation</a:t>
            </a:r>
            <a:r>
              <a:rPr lang="de-DE" dirty="0"/>
              <a:t> gegründet (für Weiterentwicklung)</a:t>
            </a:r>
          </a:p>
          <a:p>
            <a:r>
              <a:rPr lang="de-DE" dirty="0"/>
              <a:t>- Zur Unterstützung der Verbreitung wurde „Elm-</a:t>
            </a:r>
            <a:r>
              <a:rPr lang="de-DE" dirty="0" err="1"/>
              <a:t>Confi</a:t>
            </a:r>
            <a:r>
              <a:rPr lang="de-DE" dirty="0"/>
              <a:t>“ ins Leben gerufen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Warten Sie auf eine Benutzereingabe</a:t>
            </a:r>
          </a:p>
          <a:p>
            <a:r>
              <a:rPr lang="de-DE" dirty="0"/>
              <a:t>2. Senden Sie eine Nachricht Aktualisieren</a:t>
            </a:r>
          </a:p>
          <a:p>
            <a:r>
              <a:rPr lang="de-DE" dirty="0"/>
              <a:t>3. Produzieren Sie das Modell</a:t>
            </a:r>
          </a:p>
          <a:p>
            <a:r>
              <a:rPr lang="de-DE" dirty="0"/>
              <a:t>4. Rufen Sie Ansicht an, um ein neues HTML zu erhalten</a:t>
            </a:r>
          </a:p>
          <a:p>
            <a:r>
              <a:rPr lang="de-DE" dirty="0"/>
              <a:t>5. Zeigen Sie das neue HTML auf dem Bildschirm an</a:t>
            </a:r>
          </a:p>
          <a:p>
            <a:r>
              <a:rPr lang="de-DE" dirty="0"/>
              <a:t>6. Wiederholen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F964-AA34-4F13-8AF0-01B4AE3A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BC023-8503-4298-A9BA-585B24FD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3BFFA-2623-4110-8ADB-4C5A06C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EBD6-C91B-4231-8DBC-32F529F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B1914-42B8-4F0F-A473-E4FE397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8342-297E-4B83-849F-DB17AE3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C058B-514D-4421-9586-35293E83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7A4F-4499-438E-B9B5-9A2B1A6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C30D3-56FA-4B3B-9456-46B45EA4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7684-2CF5-40E2-B1A2-49307AD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AFBBA-4EFC-4044-BA02-1C879522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35A9E-801B-463C-93B1-F7990D11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96D73-8E5E-40ED-9440-6D6CA07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645C-89F7-46EE-8BF1-AAA8D9E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34D41-0BA1-4AD3-960F-809ED48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EA18-2D69-4D3A-B242-50F7824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DDE58-4F52-473D-8FDE-79E21CC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1C446-DB0A-4B28-976D-8C137F4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863-6585-4475-94CD-EF5038D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D1B93-0715-4C58-984F-89975E6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1517B-747F-4BB9-97C3-F81C111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A2242-E8A0-423C-A8BF-FEDED82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DC4AF-F9C0-447F-91BB-7AF59F0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4DE0-4ED4-4459-BE04-59DD3EA5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B6403-943A-40FB-9313-2CB5B49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7834-17D4-4BE8-AFA8-B47BA327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3E35-4D77-4B22-9FC9-A58EA1D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61B7-CA87-49E7-A86B-3DB8034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0DF-80AD-4208-9480-0D680C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A80B1-143F-42E5-B6E8-34AC04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695D6-D44A-49F3-B099-5E41325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B925-2C34-4446-90AE-3D09A7C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7128B-63A1-4898-83CC-9CEB205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0E67-F0B6-4182-82D1-A31511EA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928A7-A240-480A-8B19-00DD5869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B2BB2-807E-42AD-BED6-09F6E722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80806-ED76-4C3C-8C4F-0469515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F4DCC-AF67-4F0C-AEC0-8C33FF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F0391-E270-470B-9AB6-B2B8E29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75DE-D541-4F64-AD05-3FB427F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EED822-D5F9-499B-A663-DD1ED0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5DF478-E5BD-41DE-B3BB-0B81A1F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CF35A-9E03-4041-91BF-2C0B087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2E9ED-4F8D-4D6B-AADD-1129785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3638D1-E221-4AF8-B4AE-C2E8C08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7D7FF-0044-472F-A579-7410F5B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989E63-B7E7-4FD2-8662-6F55B9A96448}"/>
              </a:ext>
            </a:extLst>
          </p:cNvPr>
          <p:cNvSpPr/>
          <p:nvPr userDrawn="1"/>
        </p:nvSpPr>
        <p:spPr>
          <a:xfrm>
            <a:off x="-254000" y="6350000"/>
            <a:ext cx="12692743" cy="529771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3F6C37-5DFB-4811-8FED-CBF3838FD1E9}"/>
              </a:ext>
            </a:extLst>
          </p:cNvPr>
          <p:cNvSpPr txBox="1"/>
          <p:nvPr userDrawn="1"/>
        </p:nvSpPr>
        <p:spPr>
          <a:xfrm>
            <a:off x="95250" y="6437086"/>
            <a:ext cx="1203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938">
              <a:tabLst>
                <a:tab pos="5384800" algn="l"/>
              </a:tabLst>
            </a:pPr>
            <a:r>
              <a:rPr lang="de-DE" sz="1600" dirty="0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ELM – Funktionale Programmiersprache                      </a:t>
            </a:r>
            <a:r>
              <a:rPr lang="de-DE" sz="1600" spc="-100" baseline="0" dirty="0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Luis Ruckriegel, Markus Schranz, Lena </a:t>
            </a:r>
            <a:r>
              <a:rPr lang="de-DE" sz="1600" spc="-100" baseline="0" dirty="0" err="1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Reulein</a:t>
            </a:r>
            <a:r>
              <a:rPr lang="de-DE" sz="1600" spc="-100" baseline="0" dirty="0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E</a:t>
            </a:r>
            <a:r>
              <a:rPr lang="de-DE" sz="1600" spc="-70" baseline="0" dirty="0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600" spc="-100" baseline="0" dirty="0">
                <a:solidFill>
                  <a:schemeClr val="bg1"/>
                </a:solidFill>
                <a:latin typeface="Kallisto Lined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isabeth Thirmeyer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41EF1C-4617-443A-968A-B25AB760D705}"/>
              </a:ext>
            </a:extLst>
          </p:cNvPr>
          <p:cNvSpPr/>
          <p:nvPr userDrawn="1"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886BFB-1A67-4963-9034-A63B9480A29B}"/>
              </a:ext>
            </a:extLst>
          </p:cNvPr>
          <p:cNvSpPr/>
          <p:nvPr userDrawn="1"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6FF662-E184-4A1B-ABA0-BBF7A43FBE8B}"/>
              </a:ext>
            </a:extLst>
          </p:cNvPr>
          <p:cNvSpPr/>
          <p:nvPr userDrawn="1"/>
        </p:nvSpPr>
        <p:spPr>
          <a:xfrm>
            <a:off x="8691253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57C32A-1215-4804-A95E-C279AFD16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6" y="675306"/>
            <a:ext cx="1147144" cy="11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1BE3-CE18-45D6-B148-F8827FE8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F5500-B294-4627-A1CD-CB01741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63CF60-4DB3-4A74-8C7E-14CE0CA0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4BBDD-512B-40DF-A49C-152336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EBD6D-CB1E-4B2B-B884-2CDFFA9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3C38-DC6A-4696-8436-CC4AEA4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0C96-4D8A-44A3-A86B-D4B9D6B0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7F7B8-1B11-4157-8E94-3E0DBB9F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7A3EE-87BE-48D0-BC23-290543BA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65551-14CF-421B-868E-92D64A4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6F36-A8CA-4D4C-8C5F-2D5F1A9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6F564-9635-4189-8C2F-ECD5552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C9FF1-E710-4F7D-AE76-5C722DB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74749-7F0E-4783-B111-B690793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E0F5-6B1E-4591-B3A2-A1EE44DE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F98B-18BF-42AA-A0FC-32820FA6E810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AF149-4DBB-44ED-A228-16BB3191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83229-8F59-4A78-A5C7-0CC66C1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44901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96510"/>
            <a:ext cx="105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funktionale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COM</a:t>
            </a:r>
            <a:r>
              <a:rPr lang="de-DE" sz="3200" b="1" spc="-300" dirty="0">
                <a:latin typeface="Kallisto Lined" panose="00000A00000000000000" pitchFamily="50" charset="0"/>
              </a:rPr>
              <a:t>P</a:t>
            </a:r>
            <a:r>
              <a:rPr lang="de-DE" sz="3200" b="1" spc="600" dirty="0">
                <a:latin typeface="Kallisto Lined" panose="00000A00000000000000" pitchFamily="50" charset="0"/>
              </a:rPr>
              <a:t>I</a:t>
            </a:r>
            <a:r>
              <a:rPr lang="de-DE" sz="3200" b="1" spc="-150" dirty="0">
                <a:latin typeface="Kallisto Lined" panose="00000A00000000000000" pitchFamily="50" charset="0"/>
              </a:rPr>
              <a:t>L</a:t>
            </a:r>
            <a:r>
              <a:rPr lang="de-DE" sz="3200" b="1" dirty="0">
                <a:latin typeface="Kallisto Lined" panose="00000A00000000000000" pitchFamily="50" charset="0"/>
              </a:rPr>
              <a:t>ER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262980"/>
            <a:ext cx="1072704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man könnte Elm als eigene Programmiersprache bezeichnen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Elm ist jedoch eine JS – Framework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Kallisto Lined" panose="00000A00000000000000" pitchFamily="50" charset="0"/>
            </a:endParaRP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Was ist ein Compiler?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Ein Compiler ist ein Übersetzer, welcher einen menschlich gut lesbaren 	Code in einen für einen Computer ausführbaren Quellcode übersetzt.</a:t>
            </a:r>
          </a:p>
          <a:p>
            <a:pPr marL="268288" indent="-268288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Elm Compiler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Der Elm Compiler ist deine bessere „Programmierhälfte“. Er sagt dir wo 	deine Fehler liegen und gibt dir Tipps was du ändern könntest.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AB8DB6-42A9-448B-A1A8-A9D5D4DF64F7}"/>
              </a:ext>
            </a:extLst>
          </p:cNvPr>
          <p:cNvCxnSpPr/>
          <p:nvPr/>
        </p:nvCxnSpPr>
        <p:spPr>
          <a:xfrm>
            <a:off x="902439" y="2478622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7098D-8232-45AD-BD2C-953F45B52511}"/>
              </a:ext>
            </a:extLst>
          </p:cNvPr>
          <p:cNvSpPr txBox="1"/>
          <p:nvPr/>
        </p:nvSpPr>
        <p:spPr>
          <a:xfrm>
            <a:off x="1308839" y="2270178"/>
            <a:ext cx="366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Kallisto Lined" panose="00000A00000000000000"/>
              </a:rPr>
              <a:t>aus Elm wird </a:t>
            </a:r>
            <a:r>
              <a:rPr lang="de-DE" sz="2000" spc="-300" dirty="0">
                <a:latin typeface="Kallisto Lined" panose="00000A00000000000000" pitchFamily="50" charset="0"/>
              </a:rPr>
              <a:t>J</a:t>
            </a:r>
            <a:r>
              <a:rPr lang="de-DE" sz="2000" spc="300" dirty="0">
                <a:latin typeface="Kallisto Lined" panose="00000A00000000000000" pitchFamily="50" charset="0"/>
              </a:rPr>
              <a:t>av</a:t>
            </a:r>
            <a:r>
              <a:rPr lang="de-DE" sz="2000" dirty="0">
                <a:latin typeface="Kallisto Lined" panose="00000A00000000000000" pitchFamily="50" charset="0"/>
              </a:rPr>
              <a:t>aScript</a:t>
            </a:r>
            <a:endParaRPr lang="de-DE" sz="2000" dirty="0">
              <a:latin typeface="Kallisto Lined" panose="0000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71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16DCA9F1-7A95-4C9B-9AAF-D86BABE3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6" y="1262980"/>
            <a:ext cx="9907570" cy="43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6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9C967B-3D57-4AB4-BBD7-FBC2FB080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2" y="1262980"/>
            <a:ext cx="9935852" cy="40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4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4546DA-7D72-48F6-B8FB-D4079D32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0" y="1262980"/>
            <a:ext cx="9910723" cy="36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6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A491A3-C209-4236-A99A-D3BE35B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5" y="1270379"/>
            <a:ext cx="9839866" cy="4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2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BEWERTUNG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Positiv: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Kallisto Lined" panose="00000A00000000000000" pitchFamily="50" charset="0"/>
              </a:rPr>
              <a:t>gut verständlich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Kallisto Lined" panose="00000A00000000000000" pitchFamily="50" charset="0"/>
              </a:rPr>
              <a:t>gutes </a:t>
            </a:r>
            <a:r>
              <a:rPr lang="de-DE" sz="2000" dirty="0" err="1">
                <a:latin typeface="Kallisto Lined" panose="00000A00000000000000" pitchFamily="50" charset="0"/>
              </a:rPr>
              <a:t>Errorhandling</a:t>
            </a:r>
            <a:endParaRPr lang="de-DE" sz="2000" dirty="0">
              <a:latin typeface="Kallisto Lined" panose="00000A00000000000000" pitchFamily="50" charset="0"/>
            </a:endParaRP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Kallisto Lined" panose="00000A00000000000000" pitchFamily="50" charset="0"/>
              </a:rPr>
              <a:t>funktionale Programmierung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Kallisto Lined" panose="00000A00000000000000" pitchFamily="50" charset="0"/>
              </a:rPr>
              <a:t>sauberer Code</a:t>
            </a:r>
          </a:p>
          <a:p>
            <a:pPr marL="465138"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Kallisto Lined" panose="00000A00000000000000" pitchFamily="50" charset="0"/>
            </a:endParaRPr>
          </a:p>
          <a:p>
            <a:pPr marL="265113" indent="-265113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Negativ:</a:t>
            </a:r>
          </a:p>
          <a:p>
            <a:pPr marL="719138" indent="-271463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aufwendige Einarbeitung erforderli</a:t>
            </a:r>
            <a:r>
              <a:rPr lang="de-DE" sz="2000" spc="-300" dirty="0">
                <a:effectLst/>
                <a:latin typeface="Kallisto Lined" panose="00000A00000000000000" pitchFamily="50" charset="0"/>
              </a:rPr>
              <a:t>c</a:t>
            </a:r>
            <a:r>
              <a:rPr lang="de-DE" sz="2000" dirty="0">
                <a:effectLst/>
                <a:latin typeface="Kallisto Lined" panose="00000A00000000000000" pitchFamily="50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74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37217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58090"/>
            <a:ext cx="105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spc="3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Noch Fragen 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240103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215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WAS I</a:t>
            </a:r>
            <a:r>
              <a:rPr lang="de-DE" sz="3200" b="1" spc="-650" dirty="0">
                <a:latin typeface="Kallisto Lined" panose="00000A00000000000000" pitchFamily="50" charset="0"/>
              </a:rPr>
              <a:t>ST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267726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291221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3372590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546339" y="1541253"/>
            <a:ext cx="8252604" cy="29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Kallisto Lined" panose="00000A00000000000000" pitchFamily="50" charset="0"/>
              </a:rPr>
              <a:t>Ist ein Framework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Kallisto Lined" panose="00000A00000000000000" pitchFamily="50" charset="0"/>
              </a:rPr>
              <a:t>„eigene Programmiersprache“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Kallisto Lined" panose="00000A00000000000000" pitchFamily="50" charset="0"/>
              </a:rPr>
              <a:t>Basiert auf  </a:t>
            </a:r>
            <a:r>
              <a:rPr lang="de-DE" sz="2400" spc="-300" dirty="0">
                <a:latin typeface="Kallisto Lined" panose="00000A00000000000000" pitchFamily="50" charset="0"/>
              </a:rPr>
              <a:t>J</a:t>
            </a:r>
            <a:r>
              <a:rPr lang="de-DE" sz="2400" spc="300" dirty="0">
                <a:latin typeface="Kallisto Lined" panose="00000A00000000000000" pitchFamily="50" charset="0"/>
              </a:rPr>
              <a:t>av</a:t>
            </a:r>
            <a:r>
              <a:rPr lang="de-DE" sz="2400" dirty="0">
                <a:latin typeface="Kallisto Lined" panose="00000A00000000000000" pitchFamily="50" charset="0"/>
              </a:rPr>
              <a:t>aScript 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Kallisto Lined" panose="00000A00000000000000" pitchFamily="50" charset="0"/>
              </a:rPr>
              <a:t>Wird zu </a:t>
            </a:r>
            <a:r>
              <a:rPr lang="de-DE" sz="2400" spc="-300" dirty="0">
                <a:latin typeface="Kallisto Lined" panose="00000A00000000000000" pitchFamily="50" charset="0"/>
              </a:rPr>
              <a:t>J</a:t>
            </a:r>
            <a:r>
              <a:rPr lang="de-DE" sz="2400" spc="300" dirty="0">
                <a:latin typeface="Kallisto Lined" panose="00000A00000000000000" pitchFamily="50" charset="0"/>
              </a:rPr>
              <a:t>av</a:t>
            </a:r>
            <a:r>
              <a:rPr lang="de-DE" sz="2400" dirty="0">
                <a:latin typeface="Kallisto Lined" panose="00000A00000000000000" pitchFamily="50" charset="0"/>
              </a:rPr>
              <a:t>aScript umgewandelt</a:t>
            </a:r>
          </a:p>
        </p:txBody>
      </p:sp>
    </p:spTree>
    <p:extLst>
      <p:ext uri="{BB962C8B-B14F-4D97-AF65-F5344CB8AC3E}">
        <p14:creationId xmlns:p14="http://schemas.microsoft.com/office/powerpoint/2010/main" val="402337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0837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380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WOHER KOMMT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43600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45949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5055340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44695"/>
            <a:ext cx="8935688" cy="8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„I </a:t>
            </a:r>
            <a:r>
              <a:rPr lang="de-DE" sz="2000" dirty="0" err="1">
                <a:latin typeface="Kallisto Lined" panose="00000A00000000000000" pitchFamily="50" charset="0"/>
              </a:rPr>
              <a:t>wanted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to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name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it</a:t>
            </a:r>
            <a:r>
              <a:rPr lang="de-DE" sz="2000" dirty="0">
                <a:latin typeface="Kallisto Lined" panose="00000A00000000000000" pitchFamily="50" charset="0"/>
              </a:rPr>
              <a:t> after a </a:t>
            </a:r>
            <a:r>
              <a:rPr lang="de-DE" sz="2000" dirty="0" err="1">
                <a:latin typeface="Kallisto Lined" panose="00000A00000000000000" pitchFamily="50" charset="0"/>
              </a:rPr>
              <a:t>tree</a:t>
            </a:r>
            <a:r>
              <a:rPr lang="de-DE" sz="2000" dirty="0">
                <a:latin typeface="Kallisto Lined" panose="00000A00000000000000" pitchFamily="50" charset="0"/>
              </a:rPr>
              <a:t>. I </a:t>
            </a:r>
            <a:r>
              <a:rPr lang="de-DE" sz="2000" dirty="0" err="1">
                <a:latin typeface="Kallisto Lined" panose="00000A00000000000000" pitchFamily="50" charset="0"/>
              </a:rPr>
              <a:t>made</a:t>
            </a:r>
            <a:r>
              <a:rPr lang="de-DE" sz="2000" dirty="0">
                <a:latin typeface="Kallisto Lined" panose="00000A00000000000000" pitchFamily="50" charset="0"/>
              </a:rPr>
              <a:t> a </a:t>
            </a:r>
            <a:r>
              <a:rPr lang="de-DE" sz="2000" dirty="0" err="1">
                <a:latin typeface="Kallisto Lined" panose="00000A00000000000000" pitchFamily="50" charset="0"/>
              </a:rPr>
              <a:t>big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list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of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pleasing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tree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names</a:t>
            </a:r>
            <a:r>
              <a:rPr lang="de-DE" sz="2000" dirty="0">
                <a:latin typeface="Kallisto Lined" panose="00000A00000000000000" pitchFamily="50" charset="0"/>
              </a:rPr>
              <a:t> and </a:t>
            </a:r>
            <a:r>
              <a:rPr lang="de-DE" sz="2000" dirty="0" err="1">
                <a:latin typeface="Kallisto Lined" panose="00000A00000000000000" pitchFamily="50" charset="0"/>
              </a:rPr>
              <a:t>noticed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that</a:t>
            </a:r>
            <a:r>
              <a:rPr lang="de-DE" sz="2000" dirty="0">
                <a:latin typeface="Kallisto Lined" panose="00000A00000000000000" pitchFamily="50" charset="0"/>
              </a:rPr>
              <a:t> Elm </a:t>
            </a:r>
            <a:r>
              <a:rPr lang="de-DE" sz="2000" dirty="0" err="1">
                <a:latin typeface="Kallisto Lined" panose="00000A00000000000000" pitchFamily="50" charset="0"/>
              </a:rPr>
              <a:t>sounded</a:t>
            </a:r>
            <a:r>
              <a:rPr lang="de-DE" sz="2000" dirty="0">
                <a:latin typeface="Kallisto Lined" panose="00000A00000000000000" pitchFamily="50" charset="0"/>
              </a:rPr>
              <a:t> </a:t>
            </a:r>
            <a:r>
              <a:rPr lang="de-DE" sz="2000" dirty="0" err="1">
                <a:latin typeface="Kallisto Lined" panose="00000A00000000000000" pitchFamily="50" charset="0"/>
              </a:rPr>
              <a:t>quite</a:t>
            </a:r>
            <a:r>
              <a:rPr lang="de-DE" sz="2000" dirty="0">
                <a:latin typeface="Kallisto Lined" panose="00000A00000000000000" pitchFamily="50" charset="0"/>
              </a:rPr>
              <a:t> like ELEMENT.“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C0921-6205-48DE-B9CE-5AAE33BF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2" b="92806" l="4538" r="96000">
                        <a14:foregroundMark x1="28308" y1="4820" x2="7923" y2="27698"/>
                        <a14:foregroundMark x1="26615" y1="4173" x2="9077" y2="21367"/>
                        <a14:foregroundMark x1="18923" y1="8417" x2="75077" y2="8273"/>
                        <a14:foregroundMark x1="24077" y1="5540" x2="62154" y2="4532"/>
                        <a14:foregroundMark x1="61000" y1="5468" x2="85308" y2="11007"/>
                        <a14:foregroundMark x1="77615" y1="11655" x2="89000" y2="19928"/>
                        <a14:foregroundMark x1="76923" y1="15755" x2="92692" y2="18633"/>
                        <a14:foregroundMark x1="93154" y1="17986" x2="90231" y2="36835"/>
                        <a14:foregroundMark x1="89692" y1="20072" x2="92154" y2="44173"/>
                        <a14:foregroundMark x1="90462" y1="43237" x2="87462" y2="61727"/>
                        <a14:foregroundMark x1="93462" y1="33165" x2="94462" y2="46475"/>
                        <a14:foregroundMark x1="95231" y1="43453" x2="88538" y2="52158"/>
                        <a14:foregroundMark x1="88846" y1="59568" x2="89308" y2="65108"/>
                        <a14:foregroundMark x1="89769" y1="66475" x2="59308" y2="57338"/>
                        <a14:foregroundMark x1="47308" y1="46331" x2="18846" y2="60576"/>
                        <a14:foregroundMark x1="15231" y1="22518" x2="15538" y2="40935"/>
                        <a14:foregroundMark x1="13000" y1="27194" x2="11154" y2="43165"/>
                        <a14:foregroundMark x1="9923" y1="31295" x2="5769" y2="54101"/>
                        <a14:foregroundMark x1="6923" y1="46403" x2="7846" y2="62590"/>
                        <a14:foregroundMark x1="7923" y1="37410" x2="5077" y2="48489"/>
                        <a14:foregroundMark x1="6462" y1="61583" x2="22538" y2="67194"/>
                        <a14:foregroundMark x1="5846" y1="48129" x2="6154" y2="68921"/>
                        <a14:foregroundMark x1="7154" y1="69784" x2="34077" y2="61007"/>
                        <a14:foregroundMark x1="24231" y1="66043" x2="37154" y2="64820"/>
                        <a14:foregroundMark x1="24538" y1="46835" x2="36231" y2="61727"/>
                        <a14:foregroundMark x1="31308" y1="63309" x2="52769" y2="62878"/>
                        <a14:foregroundMark x1="62000" y1="53525" x2="48692" y2="76331"/>
                        <a14:foregroundMark x1="45462" y1="59712" x2="53538" y2="91223"/>
                        <a14:foregroundMark x1="53692" y1="69281" x2="54538" y2="92014"/>
                        <a14:foregroundMark x1="48692" y1="73813" x2="47615" y2="91079"/>
                        <a14:foregroundMark x1="46462" y1="91367" x2="55538" y2="92014"/>
                        <a14:foregroundMark x1="14692" y1="13165" x2="10769" y2="18921"/>
                        <a14:foregroundMark x1="84769" y1="46691" x2="81692" y2="51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461021" y="2018494"/>
            <a:ext cx="4559529" cy="4329920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8D4ACF6A-412D-4A32-98E1-C666CF523EE1}"/>
              </a:ext>
            </a:extLst>
          </p:cNvPr>
          <p:cNvSpPr/>
          <p:nvPr/>
        </p:nvSpPr>
        <p:spPr>
          <a:xfrm rot="20957341">
            <a:off x="9116908" y="5296913"/>
            <a:ext cx="1803400" cy="581176"/>
          </a:xfrm>
          <a:prstGeom prst="double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Kallisto Lined" panose="00000A00000000000000" pitchFamily="50" charset="0"/>
              </a:rPr>
              <a:t>ELM = ULME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D42E0B-B1C2-41CF-B5F4-7D0C867EDB2C}"/>
              </a:ext>
            </a:extLst>
          </p:cNvPr>
          <p:cNvSpPr txBox="1"/>
          <p:nvPr/>
        </p:nvSpPr>
        <p:spPr>
          <a:xfrm>
            <a:off x="468662" y="2469461"/>
            <a:ext cx="8252604" cy="7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Kallisto Lined" panose="00000A00000000000000" pitchFamily="50" charset="0"/>
              </a:rPr>
              <a:t>2</a:t>
            </a:r>
            <a:r>
              <a:rPr lang="de-DE" sz="2400" spc="-300" dirty="0">
                <a:latin typeface="Kallisto Lined" panose="00000A00000000000000" pitchFamily="50" charset="0"/>
              </a:rPr>
              <a:t>0</a:t>
            </a:r>
            <a:r>
              <a:rPr lang="de-DE" sz="2400" spc="600" dirty="0">
                <a:latin typeface="Kallisto Lined" panose="00000A00000000000000" pitchFamily="50" charset="0"/>
              </a:rPr>
              <a:t>12</a:t>
            </a:r>
            <a:r>
              <a:rPr lang="de-DE" sz="2400" dirty="0">
                <a:latin typeface="Kallisto Lined" panose="00000A00000000000000" pitchFamily="50" charset="0"/>
              </a:rPr>
              <a:t> von Evan </a:t>
            </a:r>
            <a:r>
              <a:rPr lang="de-DE" sz="2400" dirty="0" err="1">
                <a:latin typeface="Kallisto Lined" panose="00000A00000000000000" pitchFamily="50" charset="0"/>
              </a:rPr>
              <a:t>Czaplicki</a:t>
            </a:r>
            <a:r>
              <a:rPr lang="de-DE" sz="2400" dirty="0">
                <a:latin typeface="Kallisto Lined" panose="00000A00000000000000" pitchFamily="50" charset="0"/>
              </a:rPr>
              <a:t>  entwickelt</a:t>
            </a:r>
          </a:p>
        </p:txBody>
      </p:sp>
      <p:pic>
        <p:nvPicPr>
          <p:cNvPr id="14" name="Grafik 13" descr="Bildergebnis für evan czaplicki">
            <a:extLst>
              <a:ext uri="{FF2B5EF4-FFF2-40B4-BE49-F238E27FC236}">
                <a16:creationId xmlns:a16="http://schemas.microsoft.com/office/drawing/2014/main" id="{8D01385B-9045-44DC-9E2E-061201BC78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3535964"/>
            <a:ext cx="2233436" cy="235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CORE LANGUAGE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418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Elemente wie Semikolon und Klammern fallen in vielen Fällen weg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Code wird “cleaner”</a:t>
            </a:r>
          </a:p>
          <a:p>
            <a:pPr fontAlgn="base">
              <a:lnSpc>
                <a:spcPct val="130000"/>
              </a:lnSpc>
            </a:pPr>
            <a:r>
              <a:rPr lang="de-DE" sz="2000" dirty="0" err="1">
                <a:latin typeface="Kallisto Lined" panose="00000A00000000000000" pitchFamily="50" charset="0"/>
              </a:rPr>
              <a:t>z.B</a:t>
            </a:r>
            <a:r>
              <a:rPr lang="de-DE" sz="2000" dirty="0">
                <a:latin typeface="Kallisto Lined" panose="00000A00000000000000" pitchFamily="50" charset="0"/>
              </a:rPr>
              <a:t>: 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“The “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 ++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    	-- Elm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  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   //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de-DE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Konkatenation in Elm mit “</a:t>
            </a:r>
            <a:r>
              <a:rPr lang="de-DE" sz="2000" b="1" dirty="0">
                <a:latin typeface="Kallisto Lined" panose="00000A00000000000000" pitchFamily="50" charset="0"/>
              </a:rPr>
              <a:t>++</a:t>
            </a:r>
            <a:r>
              <a:rPr lang="de-DE" sz="2000" dirty="0">
                <a:latin typeface="Kallisto Lined" panose="00000A00000000000000" pitchFamily="50" charset="0"/>
              </a:rPr>
              <a:t>” statt mit “</a:t>
            </a:r>
            <a:r>
              <a:rPr lang="de-DE" sz="2000" b="1" dirty="0">
                <a:latin typeface="Kallisto Lined" panose="00000A00000000000000" pitchFamily="50" charset="0"/>
              </a:rPr>
              <a:t>+</a:t>
            </a:r>
            <a:r>
              <a:rPr lang="de-DE" sz="2000" dirty="0">
                <a:latin typeface="Kallisto Lined" panose="00000A00000000000000" pitchFamily="50" charset="0"/>
              </a:rPr>
              <a:t>”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latin typeface="Kallisto Lined" panose="00000A00000000000000" pitchFamily="50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Single </a:t>
            </a:r>
            <a:r>
              <a:rPr lang="de-DE" sz="2000" dirty="0" err="1">
                <a:latin typeface="Kallisto Lined" panose="00000A00000000000000" pitchFamily="50" charset="0"/>
              </a:rPr>
              <a:t>quotes</a:t>
            </a:r>
            <a:r>
              <a:rPr lang="de-DE" sz="2000" dirty="0">
                <a:latin typeface="Kallisto Lined" panose="00000A00000000000000" pitchFamily="50" charset="0"/>
              </a:rPr>
              <a:t> für </a:t>
            </a:r>
            <a:r>
              <a:rPr lang="de-DE" sz="2000" dirty="0" err="1">
                <a:latin typeface="Kallisto Lined" panose="00000A00000000000000" pitchFamily="50" charset="0"/>
              </a:rPr>
              <a:t>strings</a:t>
            </a:r>
            <a:r>
              <a:rPr lang="de-DE" sz="2000" dirty="0">
                <a:latin typeface="Kallisto Lined" panose="00000A00000000000000" pitchFamily="50" charset="0"/>
              </a:rPr>
              <a:t> sind in Elm </a:t>
            </a:r>
            <a:r>
              <a:rPr lang="de-DE" sz="2000" b="1" dirty="0">
                <a:latin typeface="Kallisto Lined" panose="00000A00000000000000" pitchFamily="50" charset="0"/>
              </a:rPr>
              <a:t>nicht zulässig</a:t>
            </a:r>
            <a:br>
              <a:rPr lang="de-DE" sz="2400" dirty="0">
                <a:latin typeface="Kallisto Lined" panose="00000A00000000000000" pitchFamily="50" charset="0"/>
              </a:rPr>
            </a:br>
            <a:r>
              <a:rPr lang="de-DE" sz="2000" dirty="0">
                <a:latin typeface="Kallisto Lined" panose="00000A00000000000000" pitchFamily="50" charset="0"/>
              </a:rPr>
              <a:t>   	diese sind für einzelne </a:t>
            </a:r>
            <a:r>
              <a:rPr lang="de-DE" sz="2000" dirty="0" err="1">
                <a:latin typeface="Kallisto Lined" panose="00000A00000000000000" pitchFamily="50" charset="0"/>
              </a:rPr>
              <a:t>characters</a:t>
            </a:r>
            <a:r>
              <a:rPr lang="de-DE" sz="2000" dirty="0">
                <a:latin typeface="Kallisto Lined" panose="00000A00000000000000" pitchFamily="50" charset="0"/>
              </a:rPr>
              <a:t> vorgesehen </a:t>
            </a: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4A6F45-60BE-4C2A-93FA-281C28AF349C}"/>
              </a:ext>
            </a:extLst>
          </p:cNvPr>
          <p:cNvCxnSpPr/>
          <p:nvPr/>
        </p:nvCxnSpPr>
        <p:spPr>
          <a:xfrm>
            <a:off x="939800" y="20993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EB64C5-D5C1-42BE-9F7D-72FB98150CB1}"/>
              </a:ext>
            </a:extLst>
          </p:cNvPr>
          <p:cNvCxnSpPr/>
          <p:nvPr/>
        </p:nvCxnSpPr>
        <p:spPr>
          <a:xfrm>
            <a:off x="956414" y="53124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CORE LANGUAGE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Kommentare:</a:t>
            </a:r>
          </a:p>
          <a:p>
            <a:pPr lvl="1" fontAlgn="base">
              <a:lnSpc>
                <a:spcPct val="130000"/>
              </a:lnSpc>
            </a:pPr>
            <a:r>
              <a:rPr lang="de-DE" sz="2000" b="1" dirty="0">
                <a:latin typeface="Kallisto Lined" panose="00000A00000000000000" pitchFamily="50" charset="0"/>
              </a:rPr>
              <a:t>Einzeilig:</a:t>
            </a:r>
            <a:r>
              <a:rPr lang="de-DE" sz="2000" dirty="0">
                <a:latin typeface="Kallisto Lined" panose="00000A00000000000000" pitchFamily="50" charset="0"/>
              </a:rPr>
              <a:t>     -- “Kommentar”	    </a:t>
            </a:r>
            <a:r>
              <a:rPr lang="de-DE" sz="2000" b="1" dirty="0">
                <a:latin typeface="Kallisto Lined" panose="00000A00000000000000" pitchFamily="50" charset="0"/>
              </a:rPr>
              <a:t>Mehrzeilig:</a:t>
            </a:r>
            <a:r>
              <a:rPr lang="de-DE" sz="2000" dirty="0">
                <a:latin typeface="Kallisto Lined" panose="00000A00000000000000" pitchFamily="50" charset="0"/>
              </a:rPr>
              <a:t>    {- “Kommentar” -}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Kallisto Lined" panose="00000A00000000000000" pitchFamily="50" charset="0"/>
            </a:endParaRPr>
          </a:p>
          <a:p>
            <a:pPr marL="342900" lvl="1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Benennung von Konstanten:</a:t>
            </a: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latin typeface="Kallisto Lined" panose="00000A00000000000000" pitchFamily="50" charset="0"/>
              </a:rPr>
              <a:t>Camel Case </a:t>
            </a:r>
            <a:r>
              <a:rPr lang="de-DE" sz="2000" dirty="0">
                <a:latin typeface="Kallisto Lined" panose="00000A00000000000000" pitchFamily="50" charset="0"/>
              </a:rPr>
              <a:t>muss verwendet werden (z.B.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Kallisto Lined" panose="00000A00000000000000" pitchFamily="50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de-DE" sz="2000" dirty="0">
                <a:latin typeface="Kallisto Lined" panose="00000A00000000000000" pitchFamily="50" charset="0"/>
              </a:rPr>
              <a:t>wäre nicht zulässig</a:t>
            </a:r>
            <a:endParaRPr lang="de-DE" sz="2000" dirty="0">
              <a:effectLst/>
              <a:latin typeface="Kallisto Lined" panose="00000A00000000000000" pitchFamily="50" charset="0"/>
            </a:endParaRP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Apostrophe</a:t>
            </a:r>
            <a:r>
              <a:rPr lang="de-DE" sz="2000" dirty="0">
                <a:latin typeface="Kallisto Lined" panose="00000A00000000000000" pitchFamily="50" charset="0"/>
              </a:rPr>
              <a:t> und </a:t>
            </a:r>
            <a:r>
              <a:rPr lang="de-DE" sz="20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Sonderzeichen</a:t>
            </a:r>
            <a:r>
              <a:rPr lang="de-DE" sz="2000" dirty="0">
                <a:latin typeface="Kallisto Lined" panose="00000A00000000000000" pitchFamily="50" charset="0"/>
              </a:rPr>
              <a:t> nicht zulässig, </a:t>
            </a:r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Nummern</a:t>
            </a:r>
            <a:r>
              <a:rPr lang="de-DE" sz="2000" dirty="0">
                <a:latin typeface="Kallisto Lined" panose="00000A00000000000000" pitchFamily="50" charset="0"/>
              </a:rPr>
              <a:t> und </a:t>
            </a:r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Unterstriche</a:t>
            </a:r>
            <a:r>
              <a:rPr lang="de-DE" sz="2000" dirty="0">
                <a:latin typeface="Kallisto Lined" panose="00000A00000000000000" pitchFamily="50" charset="0"/>
              </a:rPr>
              <a:t> schon, sollten aber mit Vorsicht angewandt werden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Kallisto Lined" panose="00000A00000000000000" pitchFamily="50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Formulierungsbeispiel </a:t>
            </a:r>
            <a:r>
              <a:rPr lang="de-DE" sz="2000" dirty="0" err="1">
                <a:latin typeface="Kallisto Lined" panose="00000A00000000000000" pitchFamily="50" charset="0"/>
              </a:rPr>
              <a:t>if-function</a:t>
            </a:r>
            <a:r>
              <a:rPr lang="de-DE" sz="2000" dirty="0">
                <a:latin typeface="Kallisto Lined" panose="00000A00000000000000" pitchFamily="50" charset="0"/>
              </a:rPr>
              <a:t>: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“Abraham Lincoln”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“Hey”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dirty="0">
                <a:latin typeface="Kallisto Lined" panose="00000A00000000000000" pitchFamily="50" charset="0"/>
              </a:rPr>
            </a:br>
            <a:r>
              <a:rPr lang="de-DE" sz="1800" dirty="0">
                <a:latin typeface="Kallisto Lined" panose="00000A00000000000000" pitchFamily="50" charset="0"/>
              </a:rPr>
              <a:t> </a:t>
            </a:r>
            <a:endParaRPr lang="de-DE" sz="18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946B2B-89BF-4C28-8B46-9EB5DA43561A}"/>
              </a:ext>
            </a:extLst>
          </p:cNvPr>
          <p:cNvCxnSpPr/>
          <p:nvPr/>
        </p:nvCxnSpPr>
        <p:spPr>
          <a:xfrm>
            <a:off x="1858114" y="340360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855930-B134-40B5-B5AE-738BCB4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401320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01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rein funktionale Programmiersprachen brauchen </a:t>
            </a:r>
            <a:r>
              <a:rPr lang="de-DE" sz="2000" b="1" dirty="0">
                <a:latin typeface="Kallisto Lined" panose="00000A00000000000000" pitchFamily="50" charset="0"/>
              </a:rPr>
              <a:t>Reine Funktionen</a:t>
            </a:r>
            <a:endParaRPr lang="de-DE" sz="2000" dirty="0">
              <a:latin typeface="Kallisto Lined" panose="00000A00000000000000" pitchFamily="50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geben immer den gleichen Ausgabewert zurück, wenn der gleiche </a:t>
            </a:r>
          </a:p>
          <a:p>
            <a:pPr>
              <a:lnSpc>
                <a:spcPct val="130000"/>
              </a:lnSpc>
              <a:tabLst>
                <a:tab pos="35718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Eingabewert verwendet wird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r>
              <a:rPr lang="de-DE" sz="2000" b="1" dirty="0">
                <a:effectLst/>
                <a:latin typeface="Kallisto Lined" panose="00000A00000000000000" pitchFamily="50" charset="0"/>
              </a:rPr>
              <a:t>	5 	x  +  3              8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endParaRPr lang="de-DE" sz="400" b="1" dirty="0">
              <a:effectLst/>
              <a:latin typeface="Kallisto Lined" panose="00000A00000000000000" pitchFamily="50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	keine Seiteneffekte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	Funktion verändert nur die Eingangsvariablen, hat keine anderen Aufgaben</a:t>
            </a:r>
          </a:p>
          <a:p>
            <a:pPr>
              <a:lnSpc>
                <a:spcPct val="130000"/>
              </a:lnSpc>
              <a:tabLst>
                <a:tab pos="539750" algn="l"/>
                <a:tab pos="1701800" algn="l"/>
              </a:tabLst>
            </a:pPr>
            <a:r>
              <a:rPr lang="de-DE" sz="2000" b="1" dirty="0">
                <a:effectLst/>
                <a:latin typeface="Kallisto Lined" panose="00000A00000000000000" pitchFamily="50" charset="0"/>
              </a:rPr>
              <a:t>	</a:t>
            </a:r>
            <a:endParaRPr lang="de-DE" sz="2000" dirty="0">
              <a:latin typeface="Kallisto Lined" panose="00000A00000000000000" pitchFamily="50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300" dirty="0">
                <a:effectLst/>
                <a:latin typeface="Kallisto Lined" panose="00000A00000000000000" pitchFamily="50" charset="0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Unveränderbarkeit von Variablen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Falsch:	Richtig: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 + 1</a:t>
            </a:r>
          </a:p>
          <a:p>
            <a:pPr>
              <a:tabLst>
                <a:tab pos="449263" algn="l"/>
                <a:tab pos="34972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(x = 2)	(x = 1; y = 2)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C47EC9-DF2E-45E9-B9D0-B7BD14C308CF}"/>
              </a:ext>
            </a:extLst>
          </p:cNvPr>
          <p:cNvCxnSpPr/>
          <p:nvPr/>
        </p:nvCxnSpPr>
        <p:spPr>
          <a:xfrm>
            <a:off x="1388214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2A9C57C-C8D5-45DF-BE32-6DCF682573C3}"/>
              </a:ext>
            </a:extLst>
          </p:cNvPr>
          <p:cNvCxnSpPr/>
          <p:nvPr/>
        </p:nvCxnSpPr>
        <p:spPr>
          <a:xfrm>
            <a:off x="3380527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F5787B0-277C-44E4-A577-727A485FDA17}"/>
              </a:ext>
            </a:extLst>
          </p:cNvPr>
          <p:cNvSpPr/>
          <p:nvPr/>
        </p:nvSpPr>
        <p:spPr>
          <a:xfrm>
            <a:off x="2079625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E9271F15-D08D-495E-BEC4-3387A7390F2C}"/>
              </a:ext>
            </a:extLst>
          </p:cNvPr>
          <p:cNvSpPr/>
          <p:nvPr/>
        </p:nvSpPr>
        <p:spPr>
          <a:xfrm rot="10800000">
            <a:off x="3010694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3A655F-3C01-4813-8D16-E934BD7053A3}"/>
              </a:ext>
            </a:extLst>
          </p:cNvPr>
          <p:cNvSpPr txBox="1"/>
          <p:nvPr/>
        </p:nvSpPr>
        <p:spPr>
          <a:xfrm>
            <a:off x="988164" y="3928963"/>
            <a:ext cx="6936636" cy="4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1166813" algn="l"/>
                <a:tab pos="1701800" algn="l"/>
              </a:tabLst>
            </a:pPr>
            <a:r>
              <a:rPr lang="de-DE" sz="2000" b="1" dirty="0">
                <a:latin typeface="Kallisto Lined" panose="00000A00000000000000" pitchFamily="50" charset="0"/>
              </a:rPr>
              <a:t>5	x  +  3; </a:t>
            </a:r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console.log(x + 3)               </a:t>
            </a:r>
            <a:r>
              <a:rPr lang="de-DE" sz="2000" b="1" dirty="0">
                <a:latin typeface="Kallisto Lined" panose="00000A00000000000000" pitchFamily="50" charset="0"/>
              </a:rPr>
              <a:t>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F8280C-E541-4FD2-8E3D-764C96A3437A}"/>
              </a:ext>
            </a:extLst>
          </p:cNvPr>
          <p:cNvCxnSpPr/>
          <p:nvPr/>
        </p:nvCxnSpPr>
        <p:spPr>
          <a:xfrm>
            <a:off x="1388214" y="4168885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F1A6CBA7-2FA1-45A8-8BB6-318FF617DAA7}"/>
              </a:ext>
            </a:extLst>
          </p:cNvPr>
          <p:cNvSpPr/>
          <p:nvPr/>
        </p:nvSpPr>
        <p:spPr>
          <a:xfrm>
            <a:off x="2079625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0A6217F-C0FE-40FC-A046-FD874E23786B}"/>
              </a:ext>
            </a:extLst>
          </p:cNvPr>
          <p:cNvSpPr/>
          <p:nvPr/>
        </p:nvSpPr>
        <p:spPr>
          <a:xfrm rot="10800000">
            <a:off x="5520981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6ECA1C4-F144-4C82-B29B-FFABA8FB5AE3}"/>
              </a:ext>
            </a:extLst>
          </p:cNvPr>
          <p:cNvCxnSpPr/>
          <p:nvPr/>
        </p:nvCxnSpPr>
        <p:spPr>
          <a:xfrm>
            <a:off x="5898271" y="4180387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4EF714-71D5-45CC-9602-136BE5DFD043}"/>
              </a:ext>
            </a:extLst>
          </p:cNvPr>
          <p:cNvCxnSpPr/>
          <p:nvPr/>
        </p:nvCxnSpPr>
        <p:spPr>
          <a:xfrm>
            <a:off x="3131344" y="4204202"/>
            <a:ext cx="233124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6" grpId="0" animBg="1"/>
      <p:bldP spid="3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2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Kallisto Lined" panose="00000A00000000000000" pitchFamily="50" charset="0"/>
              </a:rPr>
              <a:t>Rekursion statt Loops</a:t>
            </a:r>
            <a:endParaRPr lang="de-DE" sz="2000" dirty="0">
              <a:latin typeface="Kallisto Lined" panose="00000A00000000000000" pitchFamily="50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 Problem: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i = 0, i &lt; x, i ++) {…} 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  <a:r>
              <a:rPr lang="de-DE" sz="2000" b="1" dirty="0">
                <a:solidFill>
                  <a:srgbClr val="5A6278"/>
                </a:solidFill>
                <a:latin typeface="Kallisto Lined" panose="00000A00000000000000" pitchFamily="50" charset="0"/>
                <a:cs typeface="Courier New" panose="02070309020205020404" pitchFamily="49" charset="0"/>
              </a:rPr>
              <a:t>i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 </a:t>
            </a:r>
            <a:r>
              <a:rPr lang="de-DE" sz="2000" spc="-300" dirty="0">
                <a:latin typeface="Kallisto Lined" panose="00000A00000000000000" pitchFamily="50" charset="0"/>
                <a:cs typeface="Courier New" panose="02070309020205020404" pitchFamily="49" charset="0"/>
              </a:rPr>
              <a:t>w</a:t>
            </a:r>
            <a:r>
              <a:rPr lang="de-DE" sz="2000" spc="300" dirty="0">
                <a:latin typeface="Kallisto Lined" panose="00000A00000000000000" pitchFamily="50" charset="0"/>
                <a:cs typeface="Courier New" panose="02070309020205020404" pitchFamily="49" charset="0"/>
              </a:rPr>
              <a:t>ir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d immer wieder überschrieben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Lösung: Rekursionen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6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Kallisto Lined" panose="00000A00000000000000" pitchFamily="50" charset="0"/>
                <a:cs typeface="Courier New" panose="02070309020205020404" pitchFamily="49" charset="0"/>
              </a:rPr>
              <a:t>Beispiel Fakultätsfunktion: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tabLst>
                <a:tab pos="539750" algn="l"/>
              </a:tabLst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n == 1 )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}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 – 1 );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7C6054D-1DB5-455B-ABB7-65ACDE856F44}"/>
              </a:ext>
            </a:extLst>
          </p:cNvPr>
          <p:cNvCxnSpPr/>
          <p:nvPr/>
        </p:nvCxnSpPr>
        <p:spPr>
          <a:xfrm>
            <a:off x="581764" y="292036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E2935F-6BE4-45B3-8DDD-417470D29201}"/>
              </a:ext>
            </a:extLst>
          </p:cNvPr>
          <p:cNvSpPr txBox="1"/>
          <p:nvPr/>
        </p:nvSpPr>
        <p:spPr>
          <a:xfrm>
            <a:off x="4303057" y="4295375"/>
            <a:ext cx="321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// Fakultät von 1 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72E3C3-E83F-43F0-B177-A914BBB23DF7}"/>
              </a:ext>
            </a:extLst>
          </p:cNvPr>
          <p:cNvSpPr txBox="1"/>
          <p:nvPr/>
        </p:nvSpPr>
        <p:spPr>
          <a:xfrm>
            <a:off x="6069981" y="5213250"/>
            <a:ext cx="43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// Funktion ruft sich selbst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3A1EDD-A11A-458B-990F-E1CEA583F2C6}"/>
              </a:ext>
            </a:extLst>
          </p:cNvPr>
          <p:cNvSpPr txBox="1"/>
          <p:nvPr/>
        </p:nvSpPr>
        <p:spPr>
          <a:xfrm>
            <a:off x="6200609" y="3588444"/>
            <a:ext cx="560131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Kallisto Lined" panose="00000A00000000000000" pitchFamily="50" charset="0"/>
              </a:rPr>
              <a:t>EXKURS:</a:t>
            </a:r>
          </a:p>
          <a:p>
            <a:r>
              <a:rPr lang="de-DE" sz="2000" dirty="0">
                <a:latin typeface="Kallisto Lined" panose="00000A00000000000000" pitchFamily="50" charset="0"/>
              </a:rPr>
              <a:t>Die </a:t>
            </a:r>
            <a:r>
              <a:rPr lang="de-DE" sz="20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Fakultät</a:t>
            </a:r>
            <a:r>
              <a:rPr lang="de-DE" sz="2000" dirty="0">
                <a:latin typeface="Kallisto Lined" panose="00000A00000000000000" pitchFamily="50" charset="0"/>
              </a:rPr>
              <a:t> ist das Produkt aller ganzen Zahlen, die kleiner gleich der Zahl selbst sind.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! 3 = 3 * 2 * 1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! 1</a:t>
            </a:r>
            <a:r>
              <a:rPr lang="de-DE" sz="2000" spc="-500" dirty="0">
                <a:latin typeface="Kallisto Lined" panose="00000A00000000000000" pitchFamily="50" charset="0"/>
              </a:rPr>
              <a:t>00</a:t>
            </a:r>
            <a:r>
              <a:rPr lang="de-DE" sz="2000" dirty="0">
                <a:latin typeface="Kallisto Lined" panose="00000A00000000000000" pitchFamily="50" charset="0"/>
              </a:rPr>
              <a:t> = 1</a:t>
            </a:r>
            <a:r>
              <a:rPr lang="de-DE" sz="2000" spc="-500" dirty="0">
                <a:latin typeface="Kallisto Lined" panose="00000A00000000000000" pitchFamily="50" charset="0"/>
              </a:rPr>
              <a:t>00</a:t>
            </a:r>
            <a:r>
              <a:rPr lang="de-DE" sz="2000" dirty="0">
                <a:latin typeface="Kallisto Lined" panose="00000A00000000000000" pitchFamily="50" charset="0"/>
              </a:rPr>
              <a:t> * </a:t>
            </a:r>
            <a:r>
              <a:rPr lang="de-DE" sz="2000" spc="-300" dirty="0">
                <a:latin typeface="Kallisto Lined" panose="00000A00000000000000" pitchFamily="50" charset="0"/>
              </a:rPr>
              <a:t>99</a:t>
            </a:r>
            <a:r>
              <a:rPr lang="de-DE" sz="2000" dirty="0">
                <a:latin typeface="Kallisto Lined" panose="00000A00000000000000" pitchFamily="50" charset="0"/>
              </a:rPr>
              <a:t> * </a:t>
            </a:r>
            <a:r>
              <a:rPr lang="de-DE" sz="2000" spc="-300" dirty="0">
                <a:latin typeface="Kallisto Lined" panose="00000A00000000000000" pitchFamily="50" charset="0"/>
              </a:rPr>
              <a:t>98</a:t>
            </a:r>
            <a:r>
              <a:rPr lang="de-DE" sz="2000" dirty="0">
                <a:latin typeface="Kallisto Lined" panose="00000A00000000000000" pitchFamily="50" charset="0"/>
              </a:rPr>
              <a:t> * … *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3C70EB-063F-463D-9244-7EF1A58DB363}"/>
              </a:ext>
            </a:extLst>
          </p:cNvPr>
          <p:cNvCxnSpPr/>
          <p:nvPr/>
        </p:nvCxnSpPr>
        <p:spPr>
          <a:xfrm>
            <a:off x="6212880" y="5047557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8A6C7A6-2D79-44A3-9E56-A228D7990936}"/>
              </a:ext>
            </a:extLst>
          </p:cNvPr>
          <p:cNvCxnSpPr/>
          <p:nvPr/>
        </p:nvCxnSpPr>
        <p:spPr>
          <a:xfrm>
            <a:off x="6212880" y="5338269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798DFFD-FC1C-485E-9BA3-1AED8DB807CB}"/>
              </a:ext>
            </a:extLst>
          </p:cNvPr>
          <p:cNvSpPr/>
          <p:nvPr/>
        </p:nvSpPr>
        <p:spPr>
          <a:xfrm>
            <a:off x="4687122" y="3744498"/>
            <a:ext cx="1046928" cy="122651"/>
          </a:xfrm>
          <a:prstGeom prst="rightArrow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7189D3-6CCF-4603-839E-D75302078852}"/>
              </a:ext>
            </a:extLst>
          </p:cNvPr>
          <p:cNvSpPr txBox="1"/>
          <p:nvPr/>
        </p:nvSpPr>
        <p:spPr>
          <a:xfrm>
            <a:off x="6306243" y="3487844"/>
            <a:ext cx="5678095" cy="220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Verdeutlichung:</a:t>
            </a:r>
          </a:p>
          <a:p>
            <a:pPr>
              <a:lnSpc>
                <a:spcPct val="150000"/>
              </a:lnSpc>
            </a:pPr>
            <a:endParaRPr lang="de-DE" sz="5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+ 2 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+ 2 + 1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10C1275-BE14-4A56-B7B2-249490F9788A}"/>
              </a:ext>
            </a:extLst>
          </p:cNvPr>
          <p:cNvCxnSpPr/>
          <p:nvPr/>
        </p:nvCxnSpPr>
        <p:spPr>
          <a:xfrm>
            <a:off x="6134100" y="3487844"/>
            <a:ext cx="0" cy="226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236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Kallisto Lined" panose="00000A00000000000000" pitchFamily="50" charset="0"/>
              </a:rPr>
              <a:t>Funktionen höherer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de-DE" sz="2000" dirty="0">
                <a:effectLst/>
                <a:latin typeface="Kallisto Lined" panose="00000A00000000000000" pitchFamily="50" charset="0"/>
              </a:rPr>
              <a:t>=  Funktion erster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1100" dirty="0">
              <a:effectLst/>
              <a:latin typeface="Kallisto Lined" panose="00000A00000000000000" pitchFamily="50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	„normaler“ Wert als Parameter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höhere Funktionen können ganze Funktionen als Parameter enthalten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r>
              <a:rPr lang="de-DE" sz="2000" dirty="0">
                <a:effectLst/>
                <a:latin typeface="Kallisto Lined" panose="00000A00000000000000" pitchFamily="50" charset="0"/>
              </a:rPr>
              <a:t>	können zur </a:t>
            </a:r>
            <a:r>
              <a:rPr lang="de-DE" sz="2000" spc="-300" dirty="0">
                <a:effectLst/>
                <a:latin typeface="Kallisto Lined" panose="00000A00000000000000" pitchFamily="50" charset="0"/>
              </a:rPr>
              <a:t>w</a:t>
            </a:r>
            <a:r>
              <a:rPr lang="de-DE" sz="2000" spc="300" dirty="0">
                <a:effectLst/>
                <a:latin typeface="Kallisto Lined" panose="00000A00000000000000" pitchFamily="50" charset="0"/>
              </a:rPr>
              <a:t>ei</a:t>
            </a:r>
            <a:r>
              <a:rPr lang="de-DE" sz="2000" dirty="0">
                <a:effectLst/>
                <a:latin typeface="Kallisto Lined" panose="00000A00000000000000" pitchFamily="50" charset="0"/>
              </a:rPr>
              <a:t>teren Benutzung zusammen verwendet werden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D63F9CDA-31AE-434A-B5AD-3548D96CE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298" y="2444187"/>
            <a:ext cx="379787" cy="228151"/>
          </a:xfrm>
          <a:prstGeom prst="bentConnector3">
            <a:avLst>
              <a:gd name="adj1" fmla="val 5169"/>
            </a:avLst>
          </a:prstGeom>
          <a:ln w="38100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0280978-CF04-4C2E-9D35-D60D710AA788}"/>
              </a:ext>
            </a:extLst>
          </p:cNvPr>
          <p:cNvCxnSpPr/>
          <p:nvPr/>
        </p:nvCxnSpPr>
        <p:spPr>
          <a:xfrm>
            <a:off x="909567" y="3575968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ARCH</a:t>
            </a:r>
            <a:r>
              <a:rPr lang="de-DE" sz="3200" b="1" spc="300" dirty="0">
                <a:latin typeface="Kallisto Lined" panose="00000A00000000000000" pitchFamily="50" charset="0"/>
              </a:rPr>
              <a:t>IT</a:t>
            </a:r>
            <a:r>
              <a:rPr lang="de-DE" sz="3200" b="1" dirty="0">
                <a:latin typeface="Kallisto Lined" panose="00000A00000000000000" pitchFamily="50" charset="0"/>
              </a:rPr>
              <a:t>EKTUR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48538" cy="29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g</a:t>
            </a:r>
            <a:r>
              <a:rPr lang="de-DE" sz="2000" dirty="0">
                <a:effectLst/>
                <a:latin typeface="Kallisto Lined" panose="00000A00000000000000" pitchFamily="50" charset="0"/>
              </a:rPr>
              <a:t>eeignet für die Erstellung interaktiver Programme (</a:t>
            </a:r>
            <a:r>
              <a:rPr lang="de-DE" sz="2000" b="1" dirty="0">
                <a:effectLst/>
                <a:latin typeface="Kallisto Lined" panose="00000A00000000000000" pitchFamily="50" charset="0"/>
              </a:rPr>
              <a:t>Apps und Spiele)</a:t>
            </a:r>
          </a:p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Das Grundmuster: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Kallisto Lined" panose="00000A00000000000000" pitchFamily="50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Kallisto Lined" panose="00000A00000000000000" pitchFamily="50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Kallisto Lined" panose="00000A00000000000000" pitchFamily="50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Kallisto Lined" panose="00000A00000000000000" pitchFamily="50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effectLst/>
              <a:latin typeface="Kallisto Lined" panose="00000A00000000000000" pitchFamily="50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Kallisto Lined" panose="00000A00000000000000" pitchFamily="50" charset="0"/>
              </a:rPr>
              <a:t>Was passiert innerhalb des Elm Programmes?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20CF2A2-F81F-46BC-832E-FA68202F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228" y="1987926"/>
            <a:ext cx="570451" cy="828396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07890B3-10C8-42B4-9F7F-48DEB2314D7B}"/>
              </a:ext>
            </a:extLst>
          </p:cNvPr>
          <p:cNvCxnSpPr>
            <a:cxnSpLocks/>
          </p:cNvCxnSpPr>
          <p:nvPr/>
        </p:nvCxnSpPr>
        <p:spPr>
          <a:xfrm>
            <a:off x="5239931" y="2135640"/>
            <a:ext cx="751616" cy="433392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216808-A451-4775-89A2-42ACC1B38F80}"/>
              </a:ext>
            </a:extLst>
          </p:cNvPr>
          <p:cNvSpPr txBox="1"/>
          <p:nvPr/>
        </p:nvSpPr>
        <p:spPr>
          <a:xfrm>
            <a:off x="4103724" y="345856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Message</a:t>
            </a:r>
          </a:p>
        </p:txBody>
      </p:sp>
      <p:cxnSp>
        <p:nvCxnSpPr>
          <p:cNvPr id="1024" name="Verbinder: gekrümmt 1023">
            <a:extLst>
              <a:ext uri="{FF2B5EF4-FFF2-40B4-BE49-F238E27FC236}">
                <a16:creationId xmlns:a16="http://schemas.microsoft.com/office/drawing/2014/main" id="{FC5B5650-28B6-4794-8C30-8962766D4A96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521687" y="3160688"/>
            <a:ext cx="479713" cy="516153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Verbinder: gekrümmt 1028">
            <a:extLst>
              <a:ext uri="{FF2B5EF4-FFF2-40B4-BE49-F238E27FC236}">
                <a16:creationId xmlns:a16="http://schemas.microsoft.com/office/drawing/2014/main" id="{7C1E00DA-94A8-46B0-BF3F-67AA2057BC3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3384570" y="3116427"/>
            <a:ext cx="719155" cy="542195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6930EA9D-A67B-4A85-8E35-87E51078D931}"/>
              </a:ext>
            </a:extLst>
          </p:cNvPr>
          <p:cNvSpPr txBox="1"/>
          <p:nvPr/>
        </p:nvSpPr>
        <p:spPr>
          <a:xfrm>
            <a:off x="2066553" y="46019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Modell</a:t>
            </a:r>
          </a:p>
        </p:txBody>
      </p:sp>
      <p:cxnSp>
        <p:nvCxnSpPr>
          <p:cNvPr id="1034" name="Verbinder: gekrümmt 1033">
            <a:extLst>
              <a:ext uri="{FF2B5EF4-FFF2-40B4-BE49-F238E27FC236}">
                <a16:creationId xmlns:a16="http://schemas.microsoft.com/office/drawing/2014/main" id="{6B156FDF-3659-4001-9397-F2BB89F31AD4}"/>
              </a:ext>
            </a:extLst>
          </p:cNvPr>
          <p:cNvCxnSpPr>
            <a:cxnSpLocks/>
            <a:stCxn id="1032" idx="3"/>
            <a:endCxn id="1036" idx="0"/>
          </p:cNvCxnSpPr>
          <p:nvPr/>
        </p:nvCxnSpPr>
        <p:spPr>
          <a:xfrm>
            <a:off x="3155313" y="4801968"/>
            <a:ext cx="627736" cy="500137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689E506D-DE41-42C1-A080-C9D7072D625D}"/>
              </a:ext>
            </a:extLst>
          </p:cNvPr>
          <p:cNvSpPr txBox="1"/>
          <p:nvPr/>
        </p:nvSpPr>
        <p:spPr>
          <a:xfrm>
            <a:off x="3155313" y="53021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Ansicht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BF49468-4F0D-46B6-A6F8-858161480F2D}"/>
              </a:ext>
            </a:extLst>
          </p:cNvPr>
          <p:cNvSpPr txBox="1"/>
          <p:nvPr/>
        </p:nvSpPr>
        <p:spPr>
          <a:xfrm>
            <a:off x="238830" y="530210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Aktualisieren</a:t>
            </a:r>
          </a:p>
        </p:txBody>
      </p:sp>
      <p:cxnSp>
        <p:nvCxnSpPr>
          <p:cNvPr id="1040" name="Verbinder: gekrümmt 1039">
            <a:extLst>
              <a:ext uri="{FF2B5EF4-FFF2-40B4-BE49-F238E27FC236}">
                <a16:creationId xmlns:a16="http://schemas.microsoft.com/office/drawing/2014/main" id="{92A11863-AB8D-49C0-BFFD-3E5537368E05}"/>
              </a:ext>
            </a:extLst>
          </p:cNvPr>
          <p:cNvCxnSpPr>
            <a:cxnSpLocks/>
            <a:stCxn id="1038" idx="0"/>
            <a:endCxn id="1032" idx="1"/>
          </p:cNvCxnSpPr>
          <p:nvPr/>
        </p:nvCxnSpPr>
        <p:spPr>
          <a:xfrm rot="5400000" flipH="1" flipV="1">
            <a:off x="1402841" y="4638393"/>
            <a:ext cx="500137" cy="827288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D43FE1E-31CC-451D-A15F-BA656E566EC8}"/>
              </a:ext>
            </a:extLst>
          </p:cNvPr>
          <p:cNvCxnSpPr>
            <a:cxnSpLocks/>
            <a:endCxn id="1038" idx="3"/>
          </p:cNvCxnSpPr>
          <p:nvPr/>
        </p:nvCxnSpPr>
        <p:spPr>
          <a:xfrm flipH="1">
            <a:off x="2239699" y="5502160"/>
            <a:ext cx="797270" cy="0"/>
          </a:xfrm>
          <a:prstGeom prst="straightConnector1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Geschweifte Klammer rechts 1044">
            <a:extLst>
              <a:ext uri="{FF2B5EF4-FFF2-40B4-BE49-F238E27FC236}">
                <a16:creationId xmlns:a16="http://schemas.microsoft.com/office/drawing/2014/main" id="{1702C364-8E89-41F1-AB60-BBCB1F22EB48}"/>
              </a:ext>
            </a:extLst>
          </p:cNvPr>
          <p:cNvSpPr/>
          <p:nvPr/>
        </p:nvSpPr>
        <p:spPr>
          <a:xfrm>
            <a:off x="4325228" y="4681635"/>
            <a:ext cx="393913" cy="1270674"/>
          </a:xfrm>
          <a:prstGeom prst="rightBrace">
            <a:avLst/>
          </a:prstGeom>
          <a:ln w="19050">
            <a:solidFill>
              <a:srgbClr val="5A6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A6278"/>
              </a:solidFill>
            </a:endParaRPr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023D0F88-313E-434A-B6A9-DD37B03A439E}"/>
              </a:ext>
            </a:extLst>
          </p:cNvPr>
          <p:cNvSpPr txBox="1"/>
          <p:nvPr/>
        </p:nvSpPr>
        <p:spPr>
          <a:xfrm>
            <a:off x="4731779" y="4898492"/>
            <a:ext cx="238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Kern der ELM- Architektur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CD87E46-4D27-44DC-ACDF-E6782DE77EB7}"/>
              </a:ext>
            </a:extLst>
          </p:cNvPr>
          <p:cNvSpPr txBox="1"/>
          <p:nvPr/>
        </p:nvSpPr>
        <p:spPr>
          <a:xfrm>
            <a:off x="4316924" y="194806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HTML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144F1B7-FA35-4CF1-BB52-79795CEA406C}"/>
              </a:ext>
            </a:extLst>
          </p:cNvPr>
          <p:cNvSpPr/>
          <p:nvPr/>
        </p:nvSpPr>
        <p:spPr>
          <a:xfrm>
            <a:off x="2917549" y="2693885"/>
            <a:ext cx="934040" cy="344948"/>
          </a:xfrm>
          <a:prstGeom prst="rect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ELM</a:t>
            </a:r>
          </a:p>
        </p:txBody>
      </p:sp>
      <p:pic>
        <p:nvPicPr>
          <p:cNvPr id="46" name="Picture 4" descr="Bildergebnis für pc clipart bildschirm&quot;">
            <a:extLst>
              <a:ext uri="{FF2B5EF4-FFF2-40B4-BE49-F238E27FC236}">
                <a16:creationId xmlns:a16="http://schemas.microsoft.com/office/drawing/2014/main" id="{9BFC64B0-D571-4543-94FE-9AFB383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7" y="2621557"/>
            <a:ext cx="626203" cy="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0" grpId="0"/>
      <p:bldP spid="1032" grpId="0"/>
      <p:bldP spid="1036" grpId="0"/>
      <p:bldP spid="1038" grpId="0"/>
      <p:bldP spid="1045" grpId="0" animBg="1"/>
      <p:bldP spid="1046" grpId="0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Breitbild</PresentationFormat>
  <Paragraphs>161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Kallisto Lined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Thirmeyer</dc:creator>
  <cp:lastModifiedBy>Elisabeth Thirmeyer</cp:lastModifiedBy>
  <cp:revision>39</cp:revision>
  <dcterms:created xsi:type="dcterms:W3CDTF">2019-10-28T15:43:20Z</dcterms:created>
  <dcterms:modified xsi:type="dcterms:W3CDTF">2019-11-04T16:09:16Z</dcterms:modified>
</cp:coreProperties>
</file>