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notesMasterIdLst>
    <p:notesMasterId r:id="rId15"/>
  </p:notesMasterIdLst>
  <p:sldIdLst>
    <p:sldId id="262" r:id="rId2"/>
    <p:sldId id="259" r:id="rId3"/>
    <p:sldId id="263" r:id="rId4"/>
    <p:sldId id="264" r:id="rId5"/>
    <p:sldId id="265" r:id="rId6"/>
    <p:sldId id="266" r:id="rId7"/>
    <p:sldId id="268" r:id="rId8"/>
    <p:sldId id="269" r:id="rId9"/>
    <p:sldId id="270" r:id="rId10"/>
    <p:sldId id="271" r:id="rId11"/>
    <p:sldId id="283" r:id="rId12"/>
    <p:sldId id="276" r:id="rId13"/>
    <p:sldId id="277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lisabeth Thirmeyer" initials="ET" lastIdx="2" clrIdx="0">
    <p:extLst>
      <p:ext uri="{19B8F6BF-5375-455C-9EA6-DF929625EA0E}">
        <p15:presenceInfo xmlns:p15="http://schemas.microsoft.com/office/powerpoint/2012/main" userId="220081642823dd5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AC2A"/>
    <a:srgbClr val="5A6278"/>
    <a:srgbClr val="F1AD00"/>
    <a:srgbClr val="7FD03B"/>
    <a:srgbClr val="60B4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94966" autoAdjust="0"/>
  </p:normalViewPr>
  <p:slideViewPr>
    <p:cSldViewPr snapToGrid="0">
      <p:cViewPr>
        <p:scale>
          <a:sx n="108" d="100"/>
          <a:sy n="108" d="100"/>
        </p:scale>
        <p:origin x="65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0-31T15:49:26.011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1-04T16:58:13.168" idx="2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E54C08-6F04-4474-B109-EF04CDCC6547}" type="datetimeFigureOut">
              <a:rPr lang="de-DE" smtClean="0"/>
              <a:t>07.11.19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C9EF4A-F8D7-48F7-82A7-E61885A6BB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540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9EF4A-F8D7-48F7-82A7-E61885A6BB32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7900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- im Rahmen seiner Masterarbeit entwickelt</a:t>
            </a:r>
          </a:p>
          <a:p>
            <a:r>
              <a:rPr lang="de-DE" dirty="0"/>
              <a:t>- 2013 wurde Evan von Prezi als Open-Source-Engineer angestellt (um weiter an Elm zu arbeiten)</a:t>
            </a:r>
          </a:p>
          <a:p>
            <a:r>
              <a:rPr lang="de-DE" dirty="0"/>
              <a:t>- 2016 Elm Software </a:t>
            </a:r>
            <a:r>
              <a:rPr lang="de-DE" dirty="0" err="1"/>
              <a:t>Foundation</a:t>
            </a:r>
            <a:r>
              <a:rPr lang="de-DE" dirty="0"/>
              <a:t> gegründet (für Weiterentwicklung)</a:t>
            </a:r>
          </a:p>
          <a:p>
            <a:r>
              <a:rPr lang="de-DE" dirty="0"/>
              <a:t>- Zur Unterstützung der Verbreitung wurde „Elm-</a:t>
            </a:r>
            <a:r>
              <a:rPr lang="de-DE" dirty="0" err="1"/>
              <a:t>Confi</a:t>
            </a:r>
            <a:r>
              <a:rPr lang="de-DE" dirty="0"/>
              <a:t>“ ins Leben gerufen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9EF4A-F8D7-48F7-82A7-E61885A6BB32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25942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1. Bei gleichen Parameter muss immer das gleiche </a:t>
            </a:r>
            <a:r>
              <a:rPr lang="de-DE" dirty="0" err="1"/>
              <a:t>Ergbnis</a:t>
            </a:r>
            <a:r>
              <a:rPr lang="de-DE" dirty="0"/>
              <a:t> rauskommen</a:t>
            </a:r>
          </a:p>
          <a:p>
            <a:r>
              <a:rPr lang="de-DE" dirty="0"/>
              <a:t>2. Nicht alle Funktionen müssen neue Variablen errechnen. Wir wollen nur nicht die Aufgaben einer Funktion mischen</a:t>
            </a:r>
          </a:p>
          <a:p>
            <a:r>
              <a:rPr lang="de-DE" dirty="0"/>
              <a:t>3. Variablen dürfen nicht überschrieben werden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9EF4A-F8D7-48F7-82A7-E61885A6BB32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6746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Problem mit Überschreibung von Variablen</a:t>
            </a:r>
          </a:p>
          <a:p>
            <a:r>
              <a:rPr lang="de-DE" dirty="0"/>
              <a:t>-&gt; </a:t>
            </a:r>
            <a:r>
              <a:rPr lang="de-DE" dirty="0" err="1"/>
              <a:t>for</a:t>
            </a:r>
            <a:r>
              <a:rPr lang="de-DE" dirty="0"/>
              <a:t>-funktion</a:t>
            </a:r>
          </a:p>
          <a:p>
            <a:endParaRPr lang="de-DE" dirty="0"/>
          </a:p>
          <a:p>
            <a:r>
              <a:rPr lang="de-DE" dirty="0"/>
              <a:t>Funktion in JS-Syntax (weil vielleicht die meisten das eher verstehen)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9EF4A-F8D7-48F7-82A7-E61885A6BB32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21631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Problem: Wenn wir einer Funktion immer nur eine klare Aufgabe geben können. Wie können wir zwei Aufgaben kombinieren?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9EF4A-F8D7-48F7-82A7-E61885A6BB32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43290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1. Warten Sie auf eine Benutzereingabe</a:t>
            </a:r>
          </a:p>
          <a:p>
            <a:r>
              <a:rPr lang="de-DE" dirty="0"/>
              <a:t>2. Senden Sie eine Nachricht Aktualisieren</a:t>
            </a:r>
          </a:p>
          <a:p>
            <a:r>
              <a:rPr lang="de-DE" dirty="0"/>
              <a:t>3. Produzieren Sie das Modell</a:t>
            </a:r>
          </a:p>
          <a:p>
            <a:r>
              <a:rPr lang="de-DE" dirty="0"/>
              <a:t>4. Rufen Sie Ansicht an, um ein neues HTML zu erhalten</a:t>
            </a:r>
          </a:p>
          <a:p>
            <a:r>
              <a:rPr lang="de-DE" dirty="0"/>
              <a:t>5. Zeigen Sie das neue HTML auf dem Bildschirm an</a:t>
            </a:r>
          </a:p>
          <a:p>
            <a:r>
              <a:rPr lang="de-DE" dirty="0"/>
              <a:t>6. Wiederholen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9EF4A-F8D7-48F7-82A7-E61885A6BB32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52527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9EF4A-F8D7-48F7-82A7-E61885A6BB32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519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54F964-AA34-4F13-8AF0-01B4AE3A99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C9BC023-8503-4298-A9BA-585B24FD7B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83BFFA-2623-4110-8ADB-4C5A06C82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AF98B-18BF-42AA-A0FC-32820FA6E810}" type="datetimeFigureOut">
              <a:rPr lang="de-DE" smtClean="0"/>
              <a:t>07.11.19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5E5EBD6-C91B-4231-8DBC-32F529FCF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4B1914-42B8-4F0F-A473-E4FE3976D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2F553-CE3C-448E-82E0-EB7966C9EB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7657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758342-297E-4B83-849F-DB17AE3A9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07C058B-514D-4421-9586-35293E8343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58A7A4F-4499-438E-B9B5-9A2B1A616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AF98B-18BF-42AA-A0FC-32820FA6E810}" type="datetimeFigureOut">
              <a:rPr lang="de-DE" smtClean="0"/>
              <a:t>07.11.19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35C30D3-56FA-4B3B-9456-46B45EA4F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337684-2CF5-40E2-B1A2-49307AD9A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2F553-CE3C-448E-82E0-EB7966C9EB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7696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39AFBBA-4EFC-4044-BA02-1C87952261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AA35A9E-801B-463C-93B1-F7990D1165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F96D73-8E5E-40ED-9440-6D6CA071B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AF98B-18BF-42AA-A0FC-32820FA6E810}" type="datetimeFigureOut">
              <a:rPr lang="de-DE" smtClean="0"/>
              <a:t>07.11.19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59F645C-89F7-46EE-8BF1-AAA8D9E93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B934D41-0BA1-4AD3-960F-809ED4897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2F553-CE3C-448E-82E0-EB7966C9EB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750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C7EA18-2D69-4D3A-B242-50F78240E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0DDE58-4F52-473D-8FDE-79E21CC37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F01C446-DB0A-4B28-976D-8C137F424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AF98B-18BF-42AA-A0FC-32820FA6E810}" type="datetimeFigureOut">
              <a:rPr lang="de-DE" smtClean="0"/>
              <a:t>07.11.19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7175863-6585-4475-94CD-EF5038D4C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ED1B93-0715-4C58-984F-89975E68C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2F553-CE3C-448E-82E0-EB7966C9EB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051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D1517B-747F-4BB9-97C3-F81C11121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6EA2242-E8A0-423C-A8BF-FEDED824E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38DC4AF-F9C0-447F-91BB-7AF59F0FF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AF98B-18BF-42AA-A0FC-32820FA6E810}" type="datetimeFigureOut">
              <a:rPr lang="de-DE" smtClean="0"/>
              <a:t>07.11.19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1144DE0-4ED4-4459-BE04-59DD3EA55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FB6403-943A-40FB-9313-2CB5B4909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2F553-CE3C-448E-82E0-EB7966C9EB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8512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DF7834-17D4-4BE8-AFA8-B47BA3276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273E35-4D77-4B22-9FC9-A58EA1DCB1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18C61B7-CA87-49E7-A86B-3DB80346DD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736A0DF-80AD-4208-9480-0D680C8D1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AF98B-18BF-42AA-A0FC-32820FA6E810}" type="datetimeFigureOut">
              <a:rPr lang="de-DE" smtClean="0"/>
              <a:t>07.11.19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78A80B1-143F-42E5-B6E8-34AC04DED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4A695D6-D44A-49F3-B099-5E41325C5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2F553-CE3C-448E-82E0-EB7966C9EB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54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35B925-2C34-4446-90AE-3D09A7C34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6D7128B-63A1-4898-83CC-9CEB205767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DD80E67-F0B6-4182-82D1-A31511EA90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AC928A7-A240-480A-8B19-00DD5869F2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51B2BB2-807E-42AD-BED6-09F6E72292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E280806-ED76-4C3C-8C4F-04695158E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AF98B-18BF-42AA-A0FC-32820FA6E810}" type="datetimeFigureOut">
              <a:rPr lang="de-DE" smtClean="0"/>
              <a:t>07.11.19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ECF4DCC-AF67-4F0C-AEC0-8C33FF96B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8CF0391-E270-470B-9AB6-B2B8E2944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2F553-CE3C-448E-82E0-EB7966C9EB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3903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9775DE-D541-4F64-AD05-3FB427F90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DEED822-D5F9-499B-A663-DD1ED07FD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AF98B-18BF-42AA-A0FC-32820FA6E810}" type="datetimeFigureOut">
              <a:rPr lang="de-DE" smtClean="0"/>
              <a:t>07.11.19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75DF478-E5BD-41DE-B3BB-0B81A1F14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BDCF35A-9E03-4041-91BF-2C0B08781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2F553-CE3C-448E-82E0-EB7966C9EB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7996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E92E9ED-4F8D-4D6B-AADD-112978560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11/7/19</a:t>
            </a:fld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33638D1-E221-4AF8-B4AE-C2E8C0894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407D7FF-0044-472F-A579-7410F5B84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2D989E63-B7E7-4FD2-8662-6F55B9A96448}"/>
              </a:ext>
            </a:extLst>
          </p:cNvPr>
          <p:cNvSpPr/>
          <p:nvPr userDrawn="1"/>
        </p:nvSpPr>
        <p:spPr>
          <a:xfrm>
            <a:off x="-254000" y="6350000"/>
            <a:ext cx="12692743" cy="529771"/>
          </a:xfrm>
          <a:prstGeom prst="rect">
            <a:avLst/>
          </a:prstGeom>
          <a:solidFill>
            <a:srgbClr val="5A62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1C3F6C37-5DFB-4811-8FED-CBF3838FD1E9}"/>
              </a:ext>
            </a:extLst>
          </p:cNvPr>
          <p:cNvSpPr txBox="1"/>
          <p:nvPr userDrawn="1"/>
        </p:nvSpPr>
        <p:spPr>
          <a:xfrm>
            <a:off x="95250" y="6437086"/>
            <a:ext cx="120314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96938">
              <a:tabLst>
                <a:tab pos="5384800" algn="l"/>
              </a:tabLst>
            </a:pPr>
            <a:r>
              <a:rPr lang="de-DE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ELM – Funktionale Programmiersprache                      		 </a:t>
            </a:r>
            <a:r>
              <a:rPr lang="de-DE" sz="1600" spc="-100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Luis Ruckriegel, Markus Schranz, Lena </a:t>
            </a:r>
            <a:r>
              <a:rPr lang="de-DE" sz="1600" spc="-100" baseline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Reulein</a:t>
            </a:r>
            <a:r>
              <a:rPr lang="de-DE" sz="1600" spc="-100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E</a:t>
            </a:r>
            <a:r>
              <a:rPr lang="de-DE" sz="1600" spc="-70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</a:t>
            </a:r>
            <a:r>
              <a:rPr lang="de-DE" sz="1600" spc="-100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isabeth Thirmeyer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B841EF1C-4617-443A-968A-B25AB760D705}"/>
              </a:ext>
            </a:extLst>
          </p:cNvPr>
          <p:cNvSpPr/>
          <p:nvPr userDrawn="1"/>
        </p:nvSpPr>
        <p:spPr>
          <a:xfrm>
            <a:off x="0" y="192238"/>
            <a:ext cx="3505200" cy="152400"/>
          </a:xfrm>
          <a:prstGeom prst="rect">
            <a:avLst/>
          </a:prstGeom>
          <a:solidFill>
            <a:srgbClr val="60B4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39886BFB-1A67-4963-9034-A63B9480A29B}"/>
              </a:ext>
            </a:extLst>
          </p:cNvPr>
          <p:cNvSpPr/>
          <p:nvPr userDrawn="1"/>
        </p:nvSpPr>
        <p:spPr>
          <a:xfrm>
            <a:off x="4343400" y="194506"/>
            <a:ext cx="3505200" cy="152400"/>
          </a:xfrm>
          <a:prstGeom prst="rect">
            <a:avLst/>
          </a:prstGeom>
          <a:solidFill>
            <a:srgbClr val="F1A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F16FF662-E184-4A1B-ABA0-BBF7A43FBE8B}"/>
              </a:ext>
            </a:extLst>
          </p:cNvPr>
          <p:cNvSpPr/>
          <p:nvPr userDrawn="1"/>
        </p:nvSpPr>
        <p:spPr>
          <a:xfrm>
            <a:off x="8691253" y="194506"/>
            <a:ext cx="3505200" cy="152400"/>
          </a:xfrm>
          <a:prstGeom prst="rect">
            <a:avLst/>
          </a:prstGeom>
          <a:solidFill>
            <a:srgbClr val="5A62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2C57C32A-1215-4804-A95E-C279AFD16CA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1156" y="675306"/>
            <a:ext cx="1147144" cy="114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329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5C1BE3-CE18-45D6-B148-F8827FE89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2F5500-B294-4627-A1CD-CB017410B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363CF60-4DB3-4A74-8C7E-14CE0CA080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B54BBDD-512B-40DF-A49C-152336E77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AF98B-18BF-42AA-A0FC-32820FA6E810}" type="datetimeFigureOut">
              <a:rPr lang="de-DE" smtClean="0"/>
              <a:t>07.11.19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BEEBD6D-CB1E-4B2B-B884-2CDFFA960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7E93C38-DC6A-4696-8436-CC4AEA4F1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2F553-CE3C-448E-82E0-EB7966C9EB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0058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EF0C96-4D8A-44A3-A86B-D4B9D6B0C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907F7B8-1B11-4157-8E94-3E0DBB9F95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077A3EE-87BE-48D0-BC23-290543BA41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E565551-14CF-421B-868E-92D64A482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AF98B-18BF-42AA-A0FC-32820FA6E810}" type="datetimeFigureOut">
              <a:rPr lang="de-DE" smtClean="0"/>
              <a:t>07.11.19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A706F36-A8CA-4D4C-8C5F-2D5F1A987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386F564-9635-4189-8C2F-ECD55524B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2F553-CE3C-448E-82E0-EB7966C9EB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0781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D1C9FF1-E710-4F7D-AE76-5C722DBE0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174749-7F0E-4783-B111-B6907932EE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30E0F5-6B1E-4591-B3A2-A1EE44DEBC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AF98B-18BF-42AA-A0FC-32820FA6E810}" type="datetimeFigureOut">
              <a:rPr lang="de-DE" smtClean="0"/>
              <a:t>07.11.19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36AF149-4DBB-44ED-A228-16BB31915E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2783229-8F59-4A78-A5C7-0CC66C14FA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2F553-CE3C-448E-82E0-EB7966C9EB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3921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comments" Target="../comments/comment1.xml"/><Relationship Id="rId5" Type="http://schemas.openxmlformats.org/officeDocument/2006/relationships/image" Target="../media/image4.jpe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64F6D241-F998-41A2-9291-8B0839AD28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4901" y="-547329"/>
            <a:ext cx="5109598" cy="5109598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C45FC79D-30B0-4A2F-8369-041549FF934F}"/>
              </a:ext>
            </a:extLst>
          </p:cNvPr>
          <p:cNvSpPr/>
          <p:nvPr/>
        </p:nvSpPr>
        <p:spPr>
          <a:xfrm>
            <a:off x="-304913" y="3644901"/>
            <a:ext cx="12801826" cy="2743199"/>
          </a:xfrm>
          <a:prstGeom prst="rect">
            <a:avLst/>
          </a:prstGeom>
          <a:solidFill>
            <a:srgbClr val="7FD0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B717ABEF-5FF2-47BE-B232-93A349B6479B}"/>
              </a:ext>
            </a:extLst>
          </p:cNvPr>
          <p:cNvSpPr/>
          <p:nvPr/>
        </p:nvSpPr>
        <p:spPr>
          <a:xfrm>
            <a:off x="0" y="192238"/>
            <a:ext cx="3505200" cy="152400"/>
          </a:xfrm>
          <a:prstGeom prst="rect">
            <a:avLst/>
          </a:prstGeom>
          <a:solidFill>
            <a:srgbClr val="60B4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A4C643B4-40ED-4DFC-8DB0-84FB24DC8241}"/>
              </a:ext>
            </a:extLst>
          </p:cNvPr>
          <p:cNvSpPr/>
          <p:nvPr/>
        </p:nvSpPr>
        <p:spPr>
          <a:xfrm>
            <a:off x="4343400" y="194506"/>
            <a:ext cx="3505200" cy="152400"/>
          </a:xfrm>
          <a:prstGeom prst="rect">
            <a:avLst/>
          </a:prstGeom>
          <a:solidFill>
            <a:srgbClr val="F1A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1CCE1B5-152D-4B87-B5DA-AFBE2ABCFF32}"/>
              </a:ext>
            </a:extLst>
          </p:cNvPr>
          <p:cNvSpPr/>
          <p:nvPr/>
        </p:nvSpPr>
        <p:spPr>
          <a:xfrm>
            <a:off x="8683569" y="194506"/>
            <a:ext cx="3505200" cy="152400"/>
          </a:xfrm>
          <a:prstGeom prst="rect">
            <a:avLst/>
          </a:prstGeom>
          <a:solidFill>
            <a:srgbClr val="5A62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B176528-CF75-4FC3-9EAB-0AE016905BDD}"/>
              </a:ext>
            </a:extLst>
          </p:cNvPr>
          <p:cNvSpPr txBox="1"/>
          <p:nvPr/>
        </p:nvSpPr>
        <p:spPr>
          <a:xfrm>
            <a:off x="809170" y="4696510"/>
            <a:ext cx="10573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funktionale Programmiersprache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C445E21-DB2B-4049-851F-2FC620DD5FAA}"/>
              </a:ext>
            </a:extLst>
          </p:cNvPr>
          <p:cNvSpPr txBox="1"/>
          <p:nvPr/>
        </p:nvSpPr>
        <p:spPr>
          <a:xfrm>
            <a:off x="2392901" y="846719"/>
            <a:ext cx="33020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3800" dirty="0">
                <a:solidFill>
                  <a:srgbClr val="5A6278"/>
                </a:solidFill>
              </a:rPr>
              <a:t>ELM</a:t>
            </a:r>
            <a:endParaRPr lang="de-DE" sz="11500" dirty="0">
              <a:solidFill>
                <a:srgbClr val="5A6278"/>
              </a:solidFill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F3E29B9F-BD59-4701-9FD1-97CC4F30C2E0}"/>
              </a:ext>
            </a:extLst>
          </p:cNvPr>
          <p:cNvSpPr/>
          <p:nvPr/>
        </p:nvSpPr>
        <p:spPr>
          <a:xfrm>
            <a:off x="10496550" y="520700"/>
            <a:ext cx="1549400" cy="1714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9607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EC93504B-DEEB-49ED-8DBB-7139D3B8424D}"/>
              </a:ext>
            </a:extLst>
          </p:cNvPr>
          <p:cNvSpPr txBox="1"/>
          <p:nvPr/>
        </p:nvSpPr>
        <p:spPr>
          <a:xfrm>
            <a:off x="451589" y="682566"/>
            <a:ext cx="450850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3200" b="1" dirty="0">
                <a:solidFill>
                  <a:srgbClr val="5A6278"/>
                </a:solidFill>
                <a:latin typeface="Kallisto Lined" panose="00000A00000000000000" pitchFamily="50" charset="0"/>
              </a:rPr>
              <a:t>E</a:t>
            </a:r>
            <a:endParaRPr lang="de-DE" dirty="0">
              <a:solidFill>
                <a:srgbClr val="5A6278"/>
              </a:solidFill>
              <a:latin typeface="Kallisto Lined" panose="00000A00000000000000" pitchFamily="50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F5BA668-2F39-4FD1-A0B4-90E132A873C3}"/>
              </a:ext>
            </a:extLst>
          </p:cNvPr>
          <p:cNvSpPr txBox="1"/>
          <p:nvPr/>
        </p:nvSpPr>
        <p:spPr>
          <a:xfrm>
            <a:off x="1473939" y="678205"/>
            <a:ext cx="42585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COMPILER</a:t>
            </a:r>
            <a:endParaRPr lang="de-DE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3E37BFC1-836E-483A-BF30-B22DA56D38FE}"/>
              </a:ext>
            </a:extLst>
          </p:cNvPr>
          <p:cNvSpPr txBox="1"/>
          <p:nvPr/>
        </p:nvSpPr>
        <p:spPr>
          <a:xfrm>
            <a:off x="727814" y="682566"/>
            <a:ext cx="450850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3200" b="1" dirty="0">
                <a:solidFill>
                  <a:srgbClr val="5A6278"/>
                </a:solidFill>
                <a:latin typeface="Kallisto Lined" panose="00000A00000000000000" pitchFamily="50" charset="0"/>
              </a:rPr>
              <a:t>L</a:t>
            </a:r>
            <a:endParaRPr lang="de-DE" dirty="0">
              <a:solidFill>
                <a:srgbClr val="5A6278"/>
              </a:solidFill>
              <a:latin typeface="Kallisto Lined" panose="00000A00000000000000" pitchFamily="50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020D034-C67A-432A-B4AE-F339CE2EF2C3}"/>
              </a:ext>
            </a:extLst>
          </p:cNvPr>
          <p:cNvSpPr txBox="1"/>
          <p:nvPr/>
        </p:nvSpPr>
        <p:spPr>
          <a:xfrm>
            <a:off x="962764" y="682565"/>
            <a:ext cx="450850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3200" b="1" dirty="0">
                <a:solidFill>
                  <a:srgbClr val="5A6278"/>
                </a:solidFill>
                <a:latin typeface="Kallisto Lined" panose="00000A00000000000000" pitchFamily="50" charset="0"/>
              </a:rPr>
              <a:t>M</a:t>
            </a:r>
            <a:endParaRPr lang="de-DE" dirty="0">
              <a:solidFill>
                <a:srgbClr val="5A6278"/>
              </a:solidFill>
              <a:latin typeface="Kallisto Lined" panose="00000A00000000000000" pitchFamily="50" charset="0"/>
            </a:endParaRP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298BDE2F-3959-43E6-8763-79B495E92B09}"/>
              </a:ext>
            </a:extLst>
          </p:cNvPr>
          <p:cNvSpPr txBox="1"/>
          <p:nvPr/>
        </p:nvSpPr>
        <p:spPr>
          <a:xfrm>
            <a:off x="451589" y="1262980"/>
            <a:ext cx="10727040" cy="4182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F1AD00"/>
              </a:buClr>
              <a:buFont typeface="Wingdings" panose="05000000000000000000" pitchFamily="2" charset="2"/>
              <a:buChar char="§"/>
            </a:pP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man könnte Elm als eigene Programmiersprache bezeichnen</a:t>
            </a:r>
          </a:p>
          <a:p>
            <a:pPr marL="285750" indent="-285750">
              <a:lnSpc>
                <a:spcPct val="150000"/>
              </a:lnSpc>
              <a:buClr>
                <a:srgbClr val="F1AD00"/>
              </a:buClr>
              <a:buFont typeface="Wingdings" panose="05000000000000000000" pitchFamily="2" charset="2"/>
              <a:buChar char="§"/>
            </a:pP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Elm ist jedoch eine JS – Framework</a:t>
            </a:r>
          </a:p>
          <a:p>
            <a:pPr marL="285750" indent="-285750">
              <a:lnSpc>
                <a:spcPct val="150000"/>
              </a:lnSpc>
              <a:buClr>
                <a:srgbClr val="F1AD00"/>
              </a:buClr>
              <a:buFont typeface="Wingdings" panose="05000000000000000000" pitchFamily="2" charset="2"/>
              <a:buChar char="§"/>
            </a:pPr>
            <a:endParaRPr lang="de-DE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lnSpc>
                <a:spcPct val="150000"/>
              </a:lnSpc>
              <a:buClr>
                <a:srgbClr val="F1AD00"/>
              </a:buClr>
              <a:buFont typeface="Wingdings" panose="05000000000000000000" pitchFamily="2" charset="2"/>
              <a:buChar char="§"/>
            </a:pP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Was ist ein Compiler?</a:t>
            </a:r>
          </a:p>
          <a:p>
            <a:pPr>
              <a:lnSpc>
                <a:spcPct val="150000"/>
              </a:lnSpc>
              <a:buClr>
                <a:srgbClr val="F1AD00"/>
              </a:buClr>
              <a:tabLst>
                <a:tab pos="268288" algn="l"/>
              </a:tabLst>
            </a:pP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Ein Compiler ist ein Übersetzer, welcher einen menschlich gut lesbaren Code in einen 	für einen Computer ausführbaren Quellcode übersetzt.</a:t>
            </a:r>
          </a:p>
          <a:p>
            <a:pPr marL="268288" indent="-268288">
              <a:lnSpc>
                <a:spcPct val="150000"/>
              </a:lnSpc>
              <a:buClr>
                <a:srgbClr val="F1AD00"/>
              </a:buClr>
              <a:buFont typeface="Wingdings" panose="05000000000000000000" pitchFamily="2" charset="2"/>
              <a:buChar char="§"/>
            </a:pP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Elm Compiler</a:t>
            </a:r>
          </a:p>
          <a:p>
            <a:pPr>
              <a:lnSpc>
                <a:spcPct val="150000"/>
              </a:lnSpc>
              <a:buClr>
                <a:srgbClr val="F1AD00"/>
              </a:buClr>
              <a:tabLst>
                <a:tab pos="268288" algn="l"/>
              </a:tabLst>
            </a:pP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Der Elm Compiler ist dein Programmierpartner. Er sagt dir wo deine Fehler liegen und 	gibt dir Tipps was du ändern könntest. </a:t>
            </a: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9EAB8DB6-42A9-448B-A1A8-A9D5D4DF64F7}"/>
              </a:ext>
            </a:extLst>
          </p:cNvPr>
          <p:cNvCxnSpPr/>
          <p:nvPr/>
        </p:nvCxnSpPr>
        <p:spPr>
          <a:xfrm>
            <a:off x="902439" y="2478622"/>
            <a:ext cx="406400" cy="0"/>
          </a:xfrm>
          <a:prstGeom prst="straightConnector1">
            <a:avLst/>
          </a:prstGeom>
          <a:ln w="28575">
            <a:solidFill>
              <a:srgbClr val="5A62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8D57098D-8232-45AD-BD2C-953F45B52511}"/>
              </a:ext>
            </a:extLst>
          </p:cNvPr>
          <p:cNvSpPr txBox="1"/>
          <p:nvPr/>
        </p:nvSpPr>
        <p:spPr>
          <a:xfrm>
            <a:off x="1308839" y="2270178"/>
            <a:ext cx="3662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aus Elm wird JavaScript</a:t>
            </a:r>
          </a:p>
        </p:txBody>
      </p:sp>
    </p:spTree>
    <p:extLst>
      <p:ext uri="{BB962C8B-B14F-4D97-AF65-F5344CB8AC3E}">
        <p14:creationId xmlns:p14="http://schemas.microsoft.com/office/powerpoint/2010/main" val="3871445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EC93504B-DEEB-49ED-8DBB-7139D3B8424D}"/>
              </a:ext>
            </a:extLst>
          </p:cNvPr>
          <p:cNvSpPr txBox="1"/>
          <p:nvPr/>
        </p:nvSpPr>
        <p:spPr>
          <a:xfrm>
            <a:off x="451589" y="682566"/>
            <a:ext cx="450850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3200" b="1" dirty="0">
                <a:solidFill>
                  <a:srgbClr val="5A6278"/>
                </a:solidFill>
                <a:latin typeface="Kallisto Lined" panose="00000A00000000000000" pitchFamily="50" charset="0"/>
              </a:rPr>
              <a:t>E</a:t>
            </a:r>
            <a:endParaRPr lang="de-DE" dirty="0">
              <a:solidFill>
                <a:srgbClr val="5A6278"/>
              </a:solidFill>
              <a:latin typeface="Kallisto Lined" panose="00000A00000000000000" pitchFamily="50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F5BA668-2F39-4FD1-A0B4-90E132A873C3}"/>
              </a:ext>
            </a:extLst>
          </p:cNvPr>
          <p:cNvSpPr txBox="1"/>
          <p:nvPr/>
        </p:nvSpPr>
        <p:spPr>
          <a:xfrm>
            <a:off x="1473939" y="678205"/>
            <a:ext cx="42585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CODEBEISPIEL</a:t>
            </a:r>
            <a:endParaRPr lang="de-DE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3E37BFC1-836E-483A-BF30-B22DA56D38FE}"/>
              </a:ext>
            </a:extLst>
          </p:cNvPr>
          <p:cNvSpPr txBox="1"/>
          <p:nvPr/>
        </p:nvSpPr>
        <p:spPr>
          <a:xfrm>
            <a:off x="727814" y="682566"/>
            <a:ext cx="450850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3200" b="1" dirty="0">
                <a:solidFill>
                  <a:srgbClr val="5A6278"/>
                </a:solidFill>
                <a:latin typeface="Kallisto Lined" panose="00000A00000000000000" pitchFamily="50" charset="0"/>
              </a:rPr>
              <a:t>L</a:t>
            </a:r>
            <a:endParaRPr lang="de-DE" dirty="0">
              <a:solidFill>
                <a:srgbClr val="5A6278"/>
              </a:solidFill>
              <a:latin typeface="Kallisto Lined" panose="00000A00000000000000" pitchFamily="50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020D034-C67A-432A-B4AE-F339CE2EF2C3}"/>
              </a:ext>
            </a:extLst>
          </p:cNvPr>
          <p:cNvSpPr txBox="1"/>
          <p:nvPr/>
        </p:nvSpPr>
        <p:spPr>
          <a:xfrm>
            <a:off x="962764" y="682565"/>
            <a:ext cx="450850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3200" b="1" dirty="0">
                <a:solidFill>
                  <a:srgbClr val="5A6278"/>
                </a:solidFill>
                <a:latin typeface="Kallisto Lined" panose="00000A00000000000000" pitchFamily="50" charset="0"/>
              </a:rPr>
              <a:t>M</a:t>
            </a:r>
            <a:endParaRPr lang="de-DE" dirty="0">
              <a:solidFill>
                <a:srgbClr val="5A6278"/>
              </a:solidFill>
              <a:latin typeface="Kallisto Lined" panose="00000A00000000000000" pitchFamily="50" charset="0"/>
            </a:endParaRP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298BDE2F-3959-43E6-8763-79B495E92B09}"/>
              </a:ext>
            </a:extLst>
          </p:cNvPr>
          <p:cNvSpPr txBox="1"/>
          <p:nvPr/>
        </p:nvSpPr>
        <p:spPr>
          <a:xfrm>
            <a:off x="451589" y="1357980"/>
            <a:ext cx="1072704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endParaRPr lang="de-D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&gt; 0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de-D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"positiv"</a:t>
            </a:r>
          </a:p>
          <a:p>
            <a:endParaRPr lang="de-D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 0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de-D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"negativ"</a:t>
            </a:r>
          </a:p>
          <a:p>
            <a:endParaRPr lang="de-D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de-D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"42"</a:t>
            </a:r>
          </a:p>
          <a:p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</a:p>
          <a:p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Html.text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("Ergebnis: " ++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2)</a:t>
            </a:r>
          </a:p>
        </p:txBody>
      </p:sp>
    </p:spTree>
    <p:extLst>
      <p:ext uri="{BB962C8B-B14F-4D97-AF65-F5344CB8AC3E}">
        <p14:creationId xmlns:p14="http://schemas.microsoft.com/office/powerpoint/2010/main" val="3586158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EC93504B-DEEB-49ED-8DBB-7139D3B8424D}"/>
              </a:ext>
            </a:extLst>
          </p:cNvPr>
          <p:cNvSpPr txBox="1"/>
          <p:nvPr/>
        </p:nvSpPr>
        <p:spPr>
          <a:xfrm>
            <a:off x="451589" y="682566"/>
            <a:ext cx="450850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3200" b="1" dirty="0">
                <a:solidFill>
                  <a:srgbClr val="5A6278"/>
                </a:solidFill>
                <a:latin typeface="Kallisto Lined" panose="00000A00000000000000" pitchFamily="50" charset="0"/>
              </a:rPr>
              <a:t>E</a:t>
            </a:r>
            <a:endParaRPr lang="de-DE" dirty="0">
              <a:solidFill>
                <a:srgbClr val="5A6278"/>
              </a:solidFill>
              <a:latin typeface="Kallisto Lined" panose="00000A00000000000000" pitchFamily="50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F5BA668-2F39-4FD1-A0B4-90E132A873C3}"/>
              </a:ext>
            </a:extLst>
          </p:cNvPr>
          <p:cNvSpPr txBox="1"/>
          <p:nvPr/>
        </p:nvSpPr>
        <p:spPr>
          <a:xfrm>
            <a:off x="1473939" y="678205"/>
            <a:ext cx="42585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BEWERTUNG</a:t>
            </a:r>
            <a:endParaRPr lang="de-DE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3E37BFC1-836E-483A-BF30-B22DA56D38FE}"/>
              </a:ext>
            </a:extLst>
          </p:cNvPr>
          <p:cNvSpPr txBox="1"/>
          <p:nvPr/>
        </p:nvSpPr>
        <p:spPr>
          <a:xfrm>
            <a:off x="727814" y="682566"/>
            <a:ext cx="450850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3200" b="1" dirty="0">
                <a:solidFill>
                  <a:srgbClr val="5A6278"/>
                </a:solidFill>
                <a:latin typeface="Kallisto Lined" panose="00000A00000000000000" pitchFamily="50" charset="0"/>
              </a:rPr>
              <a:t>L</a:t>
            </a:r>
            <a:endParaRPr lang="de-DE" dirty="0">
              <a:solidFill>
                <a:srgbClr val="5A6278"/>
              </a:solidFill>
              <a:latin typeface="Kallisto Lined" panose="00000A00000000000000" pitchFamily="50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020D034-C67A-432A-B4AE-F339CE2EF2C3}"/>
              </a:ext>
            </a:extLst>
          </p:cNvPr>
          <p:cNvSpPr txBox="1"/>
          <p:nvPr/>
        </p:nvSpPr>
        <p:spPr>
          <a:xfrm>
            <a:off x="962764" y="682565"/>
            <a:ext cx="450850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3200" b="1" dirty="0">
                <a:solidFill>
                  <a:srgbClr val="5A6278"/>
                </a:solidFill>
                <a:latin typeface="Kallisto Lined" panose="00000A00000000000000" pitchFamily="50" charset="0"/>
              </a:rPr>
              <a:t>M</a:t>
            </a:r>
            <a:endParaRPr lang="de-DE" dirty="0">
              <a:solidFill>
                <a:srgbClr val="5A6278"/>
              </a:solidFill>
              <a:latin typeface="Kallisto Lined" panose="00000A00000000000000" pitchFamily="50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DD4D125-54C8-4CE6-B7ED-A79CA9919A1B}"/>
              </a:ext>
            </a:extLst>
          </p:cNvPr>
          <p:cNvSpPr txBox="1"/>
          <p:nvPr/>
        </p:nvSpPr>
        <p:spPr>
          <a:xfrm>
            <a:off x="468662" y="1438345"/>
            <a:ext cx="10154888" cy="3243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lnSpc>
                <a:spcPct val="130000"/>
              </a:lnSpc>
              <a:buClr>
                <a:srgbClr val="F1AD00"/>
              </a:buClr>
              <a:buFont typeface="Wingdings" panose="05000000000000000000" pitchFamily="2" charset="2"/>
              <a:buChar char="§"/>
            </a:pPr>
            <a:r>
              <a:rPr lang="de-DE" sz="20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Positiv:</a:t>
            </a:r>
          </a:p>
          <a:p>
            <a:pPr marL="719138" indent="-254000" fontAlgn="base">
              <a:lnSpc>
                <a:spcPct val="130000"/>
              </a:lnSpc>
              <a:buClr>
                <a:srgbClr val="F1AD00"/>
              </a:buClr>
              <a:buFont typeface="Symbol" panose="05050102010706020507" pitchFamily="18" charset="2"/>
              <a:buChar char="-"/>
            </a:pP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gut verständlich</a:t>
            </a:r>
          </a:p>
          <a:p>
            <a:pPr marL="719138" indent="-254000" fontAlgn="base">
              <a:lnSpc>
                <a:spcPct val="130000"/>
              </a:lnSpc>
              <a:buClr>
                <a:srgbClr val="F1AD00"/>
              </a:buClr>
              <a:buFont typeface="Symbol" panose="05050102010706020507" pitchFamily="18" charset="2"/>
              <a:buChar char="-"/>
            </a:pP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gutes </a:t>
            </a:r>
            <a:r>
              <a:rPr lang="de-DE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Errorhandling</a:t>
            </a:r>
            <a:endParaRPr lang="de-DE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719138" indent="-254000" fontAlgn="base">
              <a:lnSpc>
                <a:spcPct val="130000"/>
              </a:lnSpc>
              <a:buClr>
                <a:srgbClr val="F1AD00"/>
              </a:buClr>
              <a:buFont typeface="Symbol" panose="05050102010706020507" pitchFamily="18" charset="2"/>
              <a:buChar char="-"/>
            </a:pP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funktionale Programmierung</a:t>
            </a:r>
          </a:p>
          <a:p>
            <a:pPr marL="719138" indent="-254000" fontAlgn="base">
              <a:lnSpc>
                <a:spcPct val="130000"/>
              </a:lnSpc>
              <a:buClr>
                <a:srgbClr val="F1AD00"/>
              </a:buClr>
              <a:buFont typeface="Symbol" panose="05050102010706020507" pitchFamily="18" charset="2"/>
              <a:buChar char="-"/>
            </a:pP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sauberer Code</a:t>
            </a:r>
          </a:p>
          <a:p>
            <a:pPr marL="465138" fontAlgn="base">
              <a:lnSpc>
                <a:spcPct val="130000"/>
              </a:lnSpc>
              <a:buClr>
                <a:srgbClr val="F1AD00"/>
              </a:buClr>
            </a:pPr>
            <a:endParaRPr lang="de-DE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65113" indent="-265113" fontAlgn="base">
              <a:lnSpc>
                <a:spcPct val="130000"/>
              </a:lnSpc>
              <a:buClr>
                <a:srgbClr val="F1AD00"/>
              </a:buClr>
              <a:buFont typeface="Wingdings" panose="05000000000000000000" pitchFamily="2" charset="2"/>
              <a:buChar char="§"/>
            </a:pPr>
            <a:r>
              <a:rPr lang="de-DE" sz="20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Negativ:</a:t>
            </a:r>
          </a:p>
          <a:p>
            <a:pPr marL="719138" indent="-271463" fontAlgn="base">
              <a:lnSpc>
                <a:spcPct val="130000"/>
              </a:lnSpc>
              <a:buClr>
                <a:srgbClr val="F1AD00"/>
              </a:buClr>
              <a:buFont typeface="Symbol" panose="05050102010706020507" pitchFamily="18" charset="2"/>
              <a:buChar char="-"/>
            </a:pPr>
            <a:r>
              <a:rPr lang="de-DE" sz="20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aufwendige Einarbeitung erforderlich</a:t>
            </a:r>
          </a:p>
        </p:txBody>
      </p:sp>
    </p:spTree>
    <p:extLst>
      <p:ext uri="{BB962C8B-B14F-4D97-AF65-F5344CB8AC3E}">
        <p14:creationId xmlns:p14="http://schemas.microsoft.com/office/powerpoint/2010/main" val="3374047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64F6D241-F998-41A2-9291-8B0839AD28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4901" y="-547329"/>
            <a:ext cx="5109598" cy="5109598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C45FC79D-30B0-4A2F-8369-041549FF934F}"/>
              </a:ext>
            </a:extLst>
          </p:cNvPr>
          <p:cNvSpPr/>
          <p:nvPr/>
        </p:nvSpPr>
        <p:spPr>
          <a:xfrm>
            <a:off x="-304913" y="3637217"/>
            <a:ext cx="12801826" cy="2743199"/>
          </a:xfrm>
          <a:prstGeom prst="rect">
            <a:avLst/>
          </a:prstGeom>
          <a:solidFill>
            <a:srgbClr val="7FD0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B717ABEF-5FF2-47BE-B232-93A349B6479B}"/>
              </a:ext>
            </a:extLst>
          </p:cNvPr>
          <p:cNvSpPr/>
          <p:nvPr/>
        </p:nvSpPr>
        <p:spPr>
          <a:xfrm>
            <a:off x="0" y="192238"/>
            <a:ext cx="3505200" cy="152400"/>
          </a:xfrm>
          <a:prstGeom prst="rect">
            <a:avLst/>
          </a:prstGeom>
          <a:solidFill>
            <a:srgbClr val="60B4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A4C643B4-40ED-4DFC-8DB0-84FB24DC8241}"/>
              </a:ext>
            </a:extLst>
          </p:cNvPr>
          <p:cNvSpPr/>
          <p:nvPr/>
        </p:nvSpPr>
        <p:spPr>
          <a:xfrm>
            <a:off x="4343400" y="194506"/>
            <a:ext cx="3505200" cy="152400"/>
          </a:xfrm>
          <a:prstGeom prst="rect">
            <a:avLst/>
          </a:prstGeom>
          <a:solidFill>
            <a:srgbClr val="F1A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1CCE1B5-152D-4B87-B5DA-AFBE2ABCFF32}"/>
              </a:ext>
            </a:extLst>
          </p:cNvPr>
          <p:cNvSpPr/>
          <p:nvPr/>
        </p:nvSpPr>
        <p:spPr>
          <a:xfrm>
            <a:off x="8683569" y="194506"/>
            <a:ext cx="3505200" cy="152400"/>
          </a:xfrm>
          <a:prstGeom prst="rect">
            <a:avLst/>
          </a:prstGeom>
          <a:solidFill>
            <a:srgbClr val="5A62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B176528-CF75-4FC3-9EAB-0AE016905BDD}"/>
              </a:ext>
            </a:extLst>
          </p:cNvPr>
          <p:cNvSpPr txBox="1"/>
          <p:nvPr/>
        </p:nvSpPr>
        <p:spPr>
          <a:xfrm>
            <a:off x="809170" y="4658090"/>
            <a:ext cx="105736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Noch</a:t>
            </a:r>
            <a:r>
              <a:rPr lang="de-DE" sz="4000" spc="3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Fragen?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C445E21-DB2B-4049-851F-2FC620DD5FAA}"/>
              </a:ext>
            </a:extLst>
          </p:cNvPr>
          <p:cNvSpPr txBox="1"/>
          <p:nvPr/>
        </p:nvSpPr>
        <p:spPr>
          <a:xfrm>
            <a:off x="2392901" y="846719"/>
            <a:ext cx="33020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3800" dirty="0">
                <a:solidFill>
                  <a:srgbClr val="5A6278"/>
                </a:solidFill>
              </a:rPr>
              <a:t>ELM</a:t>
            </a:r>
            <a:endParaRPr lang="de-DE" sz="11500" dirty="0">
              <a:solidFill>
                <a:srgbClr val="5A6278"/>
              </a:solidFill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F3E29B9F-BD59-4701-9FD1-97CC4F30C2E0}"/>
              </a:ext>
            </a:extLst>
          </p:cNvPr>
          <p:cNvSpPr/>
          <p:nvPr/>
        </p:nvSpPr>
        <p:spPr>
          <a:xfrm>
            <a:off x="10496550" y="520700"/>
            <a:ext cx="1549400" cy="1714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31626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EC93504B-DEEB-49ED-8DBB-7139D3B8424D}"/>
              </a:ext>
            </a:extLst>
          </p:cNvPr>
          <p:cNvSpPr txBox="1"/>
          <p:nvPr/>
        </p:nvSpPr>
        <p:spPr>
          <a:xfrm>
            <a:off x="2248348" y="682566"/>
            <a:ext cx="450850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3200" b="1" dirty="0">
                <a:solidFill>
                  <a:srgbClr val="5A6278"/>
                </a:solidFill>
                <a:latin typeface="Kallisto Lined" panose="00000A00000000000000" pitchFamily="50" charset="0"/>
              </a:rPr>
              <a:t>E</a:t>
            </a:r>
            <a:endParaRPr lang="de-DE" dirty="0">
              <a:solidFill>
                <a:srgbClr val="5A6278"/>
              </a:solidFill>
              <a:latin typeface="Kallisto Lined" panose="00000A00000000000000" pitchFamily="50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F5BA668-2F39-4FD1-A0B4-90E132A873C3}"/>
              </a:ext>
            </a:extLst>
          </p:cNvPr>
          <p:cNvSpPr txBox="1"/>
          <p:nvPr/>
        </p:nvSpPr>
        <p:spPr>
          <a:xfrm>
            <a:off x="465847" y="682565"/>
            <a:ext cx="17825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WAS IST</a:t>
            </a:r>
            <a:endParaRPr lang="de-DE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3E37BFC1-836E-483A-BF30-B22DA56D38FE}"/>
              </a:ext>
            </a:extLst>
          </p:cNvPr>
          <p:cNvSpPr txBox="1"/>
          <p:nvPr/>
        </p:nvSpPr>
        <p:spPr>
          <a:xfrm>
            <a:off x="2524573" y="682566"/>
            <a:ext cx="450850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3200" b="1" dirty="0">
                <a:solidFill>
                  <a:srgbClr val="5A6278"/>
                </a:solidFill>
                <a:latin typeface="Kallisto Lined" panose="00000A00000000000000" pitchFamily="50" charset="0"/>
              </a:rPr>
              <a:t>L</a:t>
            </a:r>
            <a:endParaRPr lang="de-DE" dirty="0">
              <a:solidFill>
                <a:srgbClr val="5A6278"/>
              </a:solidFill>
              <a:latin typeface="Kallisto Lined" panose="00000A00000000000000" pitchFamily="50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020D034-C67A-432A-B4AE-F339CE2EF2C3}"/>
              </a:ext>
            </a:extLst>
          </p:cNvPr>
          <p:cNvSpPr txBox="1"/>
          <p:nvPr/>
        </p:nvSpPr>
        <p:spPr>
          <a:xfrm>
            <a:off x="2759523" y="682565"/>
            <a:ext cx="450850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3200" b="1" dirty="0">
                <a:solidFill>
                  <a:srgbClr val="5A6278"/>
                </a:solidFill>
                <a:latin typeface="Kallisto Lined" panose="00000A00000000000000" pitchFamily="50" charset="0"/>
              </a:rPr>
              <a:t>M</a:t>
            </a:r>
            <a:endParaRPr lang="de-DE" dirty="0">
              <a:solidFill>
                <a:srgbClr val="5A6278"/>
              </a:solidFill>
              <a:latin typeface="Kallisto Lined" panose="00000A00000000000000" pitchFamily="50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613497F-12AF-4B32-97F8-E1F8F9B37FD6}"/>
              </a:ext>
            </a:extLst>
          </p:cNvPr>
          <p:cNvSpPr txBox="1"/>
          <p:nvPr/>
        </p:nvSpPr>
        <p:spPr>
          <a:xfrm>
            <a:off x="3219899" y="682565"/>
            <a:ext cx="450850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3200" b="1" dirty="0">
                <a:latin typeface="Kallisto Lined" panose="00000A00000000000000" pitchFamily="50" charset="0"/>
              </a:rPr>
              <a:t>?</a:t>
            </a:r>
            <a:endParaRPr lang="de-DE" dirty="0">
              <a:latin typeface="Kallisto Lined" panose="00000A00000000000000" pitchFamily="50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DD4D125-54C8-4CE6-B7ED-A79CA9919A1B}"/>
              </a:ext>
            </a:extLst>
          </p:cNvPr>
          <p:cNvSpPr txBox="1"/>
          <p:nvPr/>
        </p:nvSpPr>
        <p:spPr>
          <a:xfrm>
            <a:off x="546339" y="1541253"/>
            <a:ext cx="8252604" cy="2922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F1AD00"/>
              </a:buClr>
              <a:buFont typeface="Wingdings" panose="05000000000000000000" pitchFamily="2" charset="2"/>
              <a:buChar char="§"/>
            </a:pPr>
            <a:r>
              <a:rPr lang="de-DE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Ist ein Framework</a:t>
            </a:r>
          </a:p>
          <a:p>
            <a:pPr marL="285750" indent="-285750">
              <a:lnSpc>
                <a:spcPct val="200000"/>
              </a:lnSpc>
              <a:buClr>
                <a:srgbClr val="F1AD00"/>
              </a:buClr>
              <a:buFont typeface="Wingdings" panose="05000000000000000000" pitchFamily="2" charset="2"/>
              <a:buChar char="§"/>
            </a:pPr>
            <a:r>
              <a:rPr lang="de-DE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„eigene Programmiersprache“</a:t>
            </a:r>
          </a:p>
          <a:p>
            <a:pPr marL="285750" indent="-285750">
              <a:lnSpc>
                <a:spcPct val="200000"/>
              </a:lnSpc>
              <a:buClr>
                <a:srgbClr val="F1AD00"/>
              </a:buClr>
              <a:buFont typeface="Wingdings" panose="05000000000000000000" pitchFamily="2" charset="2"/>
              <a:buChar char="§"/>
            </a:pPr>
            <a:r>
              <a:rPr lang="de-DE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Basiert auf  JavaScript </a:t>
            </a:r>
          </a:p>
          <a:p>
            <a:pPr marL="285750" indent="-285750">
              <a:lnSpc>
                <a:spcPct val="200000"/>
              </a:lnSpc>
              <a:buClr>
                <a:srgbClr val="F1AD00"/>
              </a:buClr>
              <a:buFont typeface="Wingdings" panose="05000000000000000000" pitchFamily="2" charset="2"/>
              <a:buChar char="§"/>
            </a:pPr>
            <a:r>
              <a:rPr lang="de-DE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Wird zu JavaScript umgewandelt</a:t>
            </a:r>
          </a:p>
        </p:txBody>
      </p:sp>
    </p:spTree>
    <p:extLst>
      <p:ext uri="{BB962C8B-B14F-4D97-AF65-F5344CB8AC3E}">
        <p14:creationId xmlns:p14="http://schemas.microsoft.com/office/powerpoint/2010/main" val="40233741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"/>
                            </p:stCondLst>
                            <p:childTnLst>
                              <p:par>
                                <p:cTn id="1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EC93504B-DEEB-49ED-8DBB-7139D3B8424D}"/>
              </a:ext>
            </a:extLst>
          </p:cNvPr>
          <p:cNvSpPr txBox="1"/>
          <p:nvPr/>
        </p:nvSpPr>
        <p:spPr>
          <a:xfrm>
            <a:off x="3937300" y="682566"/>
            <a:ext cx="450850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3200" b="1" dirty="0">
                <a:solidFill>
                  <a:srgbClr val="5A6278"/>
                </a:solidFill>
                <a:latin typeface="Kallisto Lined" panose="00000A00000000000000" pitchFamily="50" charset="0"/>
              </a:rPr>
              <a:t>E</a:t>
            </a:r>
            <a:endParaRPr lang="de-DE" dirty="0">
              <a:solidFill>
                <a:srgbClr val="5A6278"/>
              </a:solidFill>
              <a:latin typeface="Kallisto Lined" panose="00000A00000000000000" pitchFamily="50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F5BA668-2F39-4FD1-A0B4-90E132A873C3}"/>
              </a:ext>
            </a:extLst>
          </p:cNvPr>
          <p:cNvSpPr txBox="1"/>
          <p:nvPr/>
        </p:nvSpPr>
        <p:spPr>
          <a:xfrm>
            <a:off x="465848" y="682565"/>
            <a:ext cx="3471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WOHER KOMMT</a:t>
            </a:r>
            <a:endParaRPr lang="de-DE" spc="-65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3E37BFC1-836E-483A-BF30-B22DA56D38FE}"/>
              </a:ext>
            </a:extLst>
          </p:cNvPr>
          <p:cNvSpPr txBox="1"/>
          <p:nvPr/>
        </p:nvSpPr>
        <p:spPr>
          <a:xfrm>
            <a:off x="4213525" y="682566"/>
            <a:ext cx="450850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3200" b="1" dirty="0">
                <a:solidFill>
                  <a:srgbClr val="5A6278"/>
                </a:solidFill>
                <a:latin typeface="Kallisto Lined" panose="00000A00000000000000" pitchFamily="50" charset="0"/>
              </a:rPr>
              <a:t>L</a:t>
            </a:r>
            <a:endParaRPr lang="de-DE" dirty="0">
              <a:solidFill>
                <a:srgbClr val="5A6278"/>
              </a:solidFill>
              <a:latin typeface="Kallisto Lined" panose="00000A00000000000000" pitchFamily="50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020D034-C67A-432A-B4AE-F339CE2EF2C3}"/>
              </a:ext>
            </a:extLst>
          </p:cNvPr>
          <p:cNvSpPr txBox="1"/>
          <p:nvPr/>
        </p:nvSpPr>
        <p:spPr>
          <a:xfrm>
            <a:off x="4448475" y="682565"/>
            <a:ext cx="450850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3200" b="1" dirty="0">
                <a:solidFill>
                  <a:srgbClr val="5A6278"/>
                </a:solidFill>
                <a:latin typeface="Kallisto Lined" panose="00000A00000000000000" pitchFamily="50" charset="0"/>
              </a:rPr>
              <a:t>M</a:t>
            </a:r>
            <a:endParaRPr lang="de-DE" dirty="0">
              <a:solidFill>
                <a:srgbClr val="5A6278"/>
              </a:solidFill>
              <a:latin typeface="Kallisto Lined" panose="00000A00000000000000" pitchFamily="50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613497F-12AF-4B32-97F8-E1F8F9B37FD6}"/>
              </a:ext>
            </a:extLst>
          </p:cNvPr>
          <p:cNvSpPr txBox="1"/>
          <p:nvPr/>
        </p:nvSpPr>
        <p:spPr>
          <a:xfrm>
            <a:off x="4908851" y="682565"/>
            <a:ext cx="450850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3200" b="1" dirty="0">
                <a:latin typeface="Kallisto Lined" panose="00000A00000000000000" pitchFamily="50" charset="0"/>
              </a:rPr>
              <a:t>?</a:t>
            </a:r>
            <a:endParaRPr lang="de-DE" dirty="0">
              <a:latin typeface="Kallisto Lined" panose="00000A00000000000000" pitchFamily="50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DD4D125-54C8-4CE6-B7ED-A79CA9919A1B}"/>
              </a:ext>
            </a:extLst>
          </p:cNvPr>
          <p:cNvSpPr txBox="1"/>
          <p:nvPr/>
        </p:nvSpPr>
        <p:spPr>
          <a:xfrm>
            <a:off x="468662" y="1444695"/>
            <a:ext cx="8935688" cy="858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„I </a:t>
            </a:r>
            <a:r>
              <a:rPr lang="de-DE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wanted</a:t>
            </a: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</a:t>
            </a: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name</a:t>
            </a: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</a:t>
            </a: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after a </a:t>
            </a:r>
            <a:r>
              <a:rPr lang="de-DE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tree</a:t>
            </a: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I </a:t>
            </a:r>
            <a:r>
              <a:rPr lang="de-DE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made</a:t>
            </a: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 </a:t>
            </a:r>
            <a:r>
              <a:rPr lang="de-DE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big</a:t>
            </a: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</a:t>
            </a: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of</a:t>
            </a: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pleasing</a:t>
            </a: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tree</a:t>
            </a: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names</a:t>
            </a: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</a:t>
            </a:r>
            <a:r>
              <a:rPr lang="de-DE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noticed</a:t>
            </a: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that</a:t>
            </a: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Elm </a:t>
            </a:r>
            <a:r>
              <a:rPr lang="de-DE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sounded</a:t>
            </a: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quite</a:t>
            </a: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like ELEMENT.“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44C0921-6205-48DE-B9CE-5AAE33BFA68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022" b="92806" l="4538" r="96000">
                        <a14:foregroundMark x1="28308" y1="4820" x2="7923" y2="27698"/>
                        <a14:foregroundMark x1="26615" y1="4173" x2="9077" y2="21367"/>
                        <a14:foregroundMark x1="18923" y1="8417" x2="75077" y2="8273"/>
                        <a14:foregroundMark x1="24077" y1="5540" x2="62154" y2="4532"/>
                        <a14:foregroundMark x1="61000" y1="5468" x2="85308" y2="11007"/>
                        <a14:foregroundMark x1="77615" y1="11655" x2="89000" y2="19928"/>
                        <a14:foregroundMark x1="76923" y1="15755" x2="92692" y2="18633"/>
                        <a14:foregroundMark x1="93154" y1="17986" x2="90231" y2="36835"/>
                        <a14:foregroundMark x1="89692" y1="20072" x2="92154" y2="44173"/>
                        <a14:foregroundMark x1="90462" y1="43237" x2="87462" y2="61727"/>
                        <a14:foregroundMark x1="93462" y1="33165" x2="94462" y2="46475"/>
                        <a14:foregroundMark x1="95231" y1="43453" x2="88538" y2="52158"/>
                        <a14:foregroundMark x1="88846" y1="59568" x2="89308" y2="65108"/>
                        <a14:foregroundMark x1="89769" y1="66475" x2="59308" y2="57338"/>
                        <a14:foregroundMark x1="47308" y1="46331" x2="18846" y2="60576"/>
                        <a14:foregroundMark x1="15231" y1="22518" x2="15538" y2="40935"/>
                        <a14:foregroundMark x1="13000" y1="27194" x2="11154" y2="43165"/>
                        <a14:foregroundMark x1="9923" y1="31295" x2="5769" y2="54101"/>
                        <a14:foregroundMark x1="6923" y1="46403" x2="7846" y2="62590"/>
                        <a14:foregroundMark x1="7923" y1="37410" x2="5077" y2="48489"/>
                        <a14:foregroundMark x1="6462" y1="61583" x2="22538" y2="67194"/>
                        <a14:foregroundMark x1="5846" y1="48129" x2="6154" y2="68921"/>
                        <a14:foregroundMark x1="7154" y1="69784" x2="34077" y2="61007"/>
                        <a14:foregroundMark x1="24231" y1="66043" x2="37154" y2="64820"/>
                        <a14:foregroundMark x1="24538" y1="46835" x2="36231" y2="61727"/>
                        <a14:foregroundMark x1="31308" y1="63309" x2="52769" y2="62878"/>
                        <a14:foregroundMark x1="62000" y1="53525" x2="48692" y2="76331"/>
                        <a14:foregroundMark x1="45462" y1="59712" x2="53538" y2="91223"/>
                        <a14:foregroundMark x1="53692" y1="69281" x2="54538" y2="92014"/>
                        <a14:foregroundMark x1="48692" y1="73813" x2="47615" y2="91079"/>
                        <a14:foregroundMark x1="46462" y1="91367" x2="55538" y2="92014"/>
                        <a14:foregroundMark x1="14692" y1="13165" x2="10769" y2="18921"/>
                        <a14:foregroundMark x1="84769" y1="46691" x2="81692" y2="515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1185"/>
          <a:stretch/>
        </p:blipFill>
        <p:spPr>
          <a:xfrm>
            <a:off x="7461021" y="2018494"/>
            <a:ext cx="4559529" cy="4329920"/>
          </a:xfrm>
          <a:prstGeom prst="rect">
            <a:avLst/>
          </a:prstGeom>
        </p:spPr>
      </p:pic>
      <p:sp>
        <p:nvSpPr>
          <p:cNvPr id="12" name="Doppelte Welle 11">
            <a:extLst>
              <a:ext uri="{FF2B5EF4-FFF2-40B4-BE49-F238E27FC236}">
                <a16:creationId xmlns:a16="http://schemas.microsoft.com/office/drawing/2014/main" id="{8D4ACF6A-412D-4A32-98E1-C666CF523EE1}"/>
              </a:ext>
            </a:extLst>
          </p:cNvPr>
          <p:cNvSpPr/>
          <p:nvPr/>
        </p:nvSpPr>
        <p:spPr>
          <a:xfrm rot="20957341">
            <a:off x="9116908" y="5296913"/>
            <a:ext cx="1803400" cy="581176"/>
          </a:xfrm>
          <a:prstGeom prst="doubleWav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b="1" dirty="0">
                <a:solidFill>
                  <a:schemeClr val="tx1"/>
                </a:solidFill>
                <a:latin typeface="Kallisto Lined" panose="00000A00000000000000" pitchFamily="50" charset="0"/>
              </a:rPr>
              <a:t>ELM = ULME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64D42E0B-B1C2-41CF-B5F4-7D0C867EDB2C}"/>
              </a:ext>
            </a:extLst>
          </p:cNvPr>
          <p:cNvSpPr txBox="1"/>
          <p:nvPr/>
        </p:nvSpPr>
        <p:spPr>
          <a:xfrm>
            <a:off x="468662" y="2469461"/>
            <a:ext cx="8252604" cy="725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F1AD00"/>
              </a:buClr>
              <a:buFont typeface="Wingdings" panose="05000000000000000000" pitchFamily="2" charset="2"/>
              <a:buChar char="§"/>
            </a:pPr>
            <a:r>
              <a:rPr lang="de-DE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2012 von Evan </a:t>
            </a:r>
            <a:r>
              <a:rPr lang="de-DE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Czaplicki</a:t>
            </a:r>
            <a:r>
              <a:rPr lang="de-DE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entwickelt</a:t>
            </a:r>
          </a:p>
        </p:txBody>
      </p:sp>
      <p:pic>
        <p:nvPicPr>
          <p:cNvPr id="14" name="Grafik 13" descr="Bildergebnis für evan czaplicki">
            <a:extLst>
              <a:ext uri="{FF2B5EF4-FFF2-40B4-BE49-F238E27FC236}">
                <a16:creationId xmlns:a16="http://schemas.microsoft.com/office/drawing/2014/main" id="{8D01385B-9045-44DC-9E2E-061201BC78A3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942" y="3535964"/>
            <a:ext cx="2233436" cy="23568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72662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"/>
                            </p:stCondLst>
                            <p:childTnLst>
                              <p:par>
                                <p:cTn id="1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" presetClass="entr" presetSubtype="3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9" grpId="0"/>
      <p:bldP spid="10" grpId="0"/>
      <p:bldP spid="12" grpId="0" animBg="1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EC93504B-DEEB-49ED-8DBB-7139D3B8424D}"/>
              </a:ext>
            </a:extLst>
          </p:cNvPr>
          <p:cNvSpPr txBox="1"/>
          <p:nvPr/>
        </p:nvSpPr>
        <p:spPr>
          <a:xfrm>
            <a:off x="451589" y="682566"/>
            <a:ext cx="450850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3200" b="1" dirty="0">
                <a:solidFill>
                  <a:srgbClr val="5A6278"/>
                </a:solidFill>
                <a:latin typeface="Kallisto Lined" panose="00000A00000000000000" pitchFamily="50" charset="0"/>
              </a:rPr>
              <a:t>E</a:t>
            </a:r>
            <a:endParaRPr lang="de-DE" dirty="0">
              <a:solidFill>
                <a:srgbClr val="5A6278"/>
              </a:solidFill>
              <a:latin typeface="Kallisto Lined" panose="00000A00000000000000" pitchFamily="50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F5BA668-2F39-4FD1-A0B4-90E132A873C3}"/>
              </a:ext>
            </a:extLst>
          </p:cNvPr>
          <p:cNvSpPr txBox="1"/>
          <p:nvPr/>
        </p:nvSpPr>
        <p:spPr>
          <a:xfrm>
            <a:off x="1473939" y="678205"/>
            <a:ext cx="42585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CORE LANGUAGE</a:t>
            </a:r>
            <a:endParaRPr lang="de-DE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3E37BFC1-836E-483A-BF30-B22DA56D38FE}"/>
              </a:ext>
            </a:extLst>
          </p:cNvPr>
          <p:cNvSpPr txBox="1"/>
          <p:nvPr/>
        </p:nvSpPr>
        <p:spPr>
          <a:xfrm>
            <a:off x="727814" y="682566"/>
            <a:ext cx="450850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3200" b="1" dirty="0">
                <a:solidFill>
                  <a:srgbClr val="5A6278"/>
                </a:solidFill>
                <a:latin typeface="Kallisto Lined" panose="00000A00000000000000" pitchFamily="50" charset="0"/>
              </a:rPr>
              <a:t>L</a:t>
            </a:r>
            <a:endParaRPr lang="de-DE" dirty="0">
              <a:solidFill>
                <a:srgbClr val="5A6278"/>
              </a:solidFill>
              <a:latin typeface="Kallisto Lined" panose="00000A00000000000000" pitchFamily="50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020D034-C67A-432A-B4AE-F339CE2EF2C3}"/>
              </a:ext>
            </a:extLst>
          </p:cNvPr>
          <p:cNvSpPr txBox="1"/>
          <p:nvPr/>
        </p:nvSpPr>
        <p:spPr>
          <a:xfrm>
            <a:off x="962764" y="682565"/>
            <a:ext cx="450850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3200" b="1" dirty="0">
                <a:solidFill>
                  <a:srgbClr val="5A6278"/>
                </a:solidFill>
                <a:latin typeface="Kallisto Lined" panose="00000A00000000000000" pitchFamily="50" charset="0"/>
              </a:rPr>
              <a:t>M</a:t>
            </a:r>
            <a:endParaRPr lang="de-DE" dirty="0">
              <a:solidFill>
                <a:srgbClr val="5A6278"/>
              </a:solidFill>
              <a:latin typeface="Kallisto Lined" panose="00000A00000000000000" pitchFamily="50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DD4D125-54C8-4CE6-B7ED-A79CA9919A1B}"/>
              </a:ext>
            </a:extLst>
          </p:cNvPr>
          <p:cNvSpPr txBox="1"/>
          <p:nvPr/>
        </p:nvSpPr>
        <p:spPr>
          <a:xfrm>
            <a:off x="468662" y="1438345"/>
            <a:ext cx="10154888" cy="4183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lnSpc>
                <a:spcPct val="130000"/>
              </a:lnSpc>
              <a:buClr>
                <a:srgbClr val="F1AD00"/>
              </a:buClr>
              <a:buFont typeface="Wingdings" panose="05000000000000000000" pitchFamily="2" charset="2"/>
              <a:buChar char="§"/>
            </a:pP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Elemente wie Semikolon und Klammern fallen in vielen Fällen weg</a:t>
            </a:r>
          </a:p>
          <a:p>
            <a:pPr>
              <a:lnSpc>
                <a:spcPct val="130000"/>
              </a:lnSpc>
            </a:pP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Code wird “cleaner”</a:t>
            </a:r>
          </a:p>
          <a:p>
            <a:pPr fontAlgn="base">
              <a:lnSpc>
                <a:spcPct val="130000"/>
              </a:lnSpc>
            </a:pPr>
            <a:r>
              <a:rPr lang="de-DE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z.B</a:t>
            </a: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de-DE" sz="2000" dirty="0">
                <a:latin typeface="Kallisto Lined" panose="00000A00000000000000" pitchFamily="50" charset="0"/>
              </a:rPr>
              <a:t>	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madlib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adjective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</a:p>
          <a:p>
            <a:pPr>
              <a:lnSpc>
                <a:spcPct val="130000"/>
              </a:lnSpc>
            </a:pP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“The “ ++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++ “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wears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“ ++ “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adjective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” ++ “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shorts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.“</a:t>
            </a:r>
            <a:endParaRPr lang="de-DE" sz="24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30000"/>
              </a:lnSpc>
            </a:pP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madlib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“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” “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ergonomic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”     	-- Elm</a:t>
            </a:r>
            <a:endParaRPr lang="de-DE" sz="24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30000"/>
              </a:lnSpc>
            </a:pP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     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madlib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(‘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’, ‘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ergonomic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’)   //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Javascript</a:t>
            </a:r>
            <a:endParaRPr lang="de-D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30000"/>
              </a:lnSpc>
            </a:pPr>
            <a:endParaRPr lang="de-DE" sz="12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fontAlgn="base">
              <a:lnSpc>
                <a:spcPct val="130000"/>
              </a:lnSpc>
              <a:buClr>
                <a:srgbClr val="F1AD00"/>
              </a:buClr>
              <a:buFont typeface="Wingdings" panose="05000000000000000000" pitchFamily="2" charset="2"/>
              <a:buChar char="§"/>
            </a:pP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Konkatenation in Elm mit “</a:t>
            </a:r>
            <a:r>
              <a:rPr lang="de-DE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++</a:t>
            </a: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” statt mit “</a:t>
            </a:r>
            <a:r>
              <a:rPr lang="de-DE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</a:t>
            </a: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”</a:t>
            </a:r>
          </a:p>
          <a:p>
            <a:pPr fontAlgn="base">
              <a:lnSpc>
                <a:spcPct val="130000"/>
              </a:lnSpc>
              <a:buClr>
                <a:srgbClr val="F1AD00"/>
              </a:buClr>
            </a:pPr>
            <a:endParaRPr lang="de-DE" sz="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 fontAlgn="base">
              <a:lnSpc>
                <a:spcPct val="130000"/>
              </a:lnSpc>
              <a:buClr>
                <a:srgbClr val="F1AD00"/>
              </a:buClr>
              <a:buFont typeface="Wingdings" panose="05000000000000000000" pitchFamily="2" charset="2"/>
              <a:buChar char="§"/>
            </a:pP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Single </a:t>
            </a:r>
            <a:r>
              <a:rPr lang="de-DE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quotes</a:t>
            </a: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für </a:t>
            </a:r>
            <a:r>
              <a:rPr lang="de-DE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strings</a:t>
            </a: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sind in Elm </a:t>
            </a:r>
            <a:r>
              <a:rPr lang="de-DE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nicht zulässig</a:t>
            </a:r>
            <a:br>
              <a:rPr lang="de-DE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   	diese sind für einzelne </a:t>
            </a:r>
            <a:r>
              <a:rPr lang="de-DE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characters</a:t>
            </a: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vorgesehen </a:t>
            </a:r>
            <a:endParaRPr lang="de-DE" sz="200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524A6F45-60BE-4C2A-93FA-281C28AF349C}"/>
              </a:ext>
            </a:extLst>
          </p:cNvPr>
          <p:cNvCxnSpPr/>
          <p:nvPr/>
        </p:nvCxnSpPr>
        <p:spPr>
          <a:xfrm>
            <a:off x="939800" y="2099320"/>
            <a:ext cx="406400" cy="0"/>
          </a:xfrm>
          <a:prstGeom prst="straightConnector1">
            <a:avLst/>
          </a:prstGeom>
          <a:ln w="28575">
            <a:solidFill>
              <a:srgbClr val="5A62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E4EB64C5-D5C1-42BE-9F7D-72FB98150CB1}"/>
              </a:ext>
            </a:extLst>
          </p:cNvPr>
          <p:cNvCxnSpPr/>
          <p:nvPr/>
        </p:nvCxnSpPr>
        <p:spPr>
          <a:xfrm>
            <a:off x="956414" y="5312420"/>
            <a:ext cx="406400" cy="0"/>
          </a:xfrm>
          <a:prstGeom prst="straightConnector1">
            <a:avLst/>
          </a:prstGeom>
          <a:ln w="28575">
            <a:solidFill>
              <a:srgbClr val="5A62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4693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EC93504B-DEEB-49ED-8DBB-7139D3B8424D}"/>
              </a:ext>
            </a:extLst>
          </p:cNvPr>
          <p:cNvSpPr txBox="1"/>
          <p:nvPr/>
        </p:nvSpPr>
        <p:spPr>
          <a:xfrm>
            <a:off x="451589" y="682566"/>
            <a:ext cx="450850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3200" b="1" dirty="0">
                <a:solidFill>
                  <a:srgbClr val="5A6278"/>
                </a:solidFill>
                <a:latin typeface="Kallisto Lined" panose="00000A00000000000000" pitchFamily="50" charset="0"/>
              </a:rPr>
              <a:t>E</a:t>
            </a:r>
            <a:endParaRPr lang="de-DE" dirty="0">
              <a:solidFill>
                <a:srgbClr val="5A6278"/>
              </a:solidFill>
              <a:latin typeface="Kallisto Lined" panose="00000A00000000000000" pitchFamily="50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F5BA668-2F39-4FD1-A0B4-90E132A873C3}"/>
              </a:ext>
            </a:extLst>
          </p:cNvPr>
          <p:cNvSpPr txBox="1"/>
          <p:nvPr/>
        </p:nvSpPr>
        <p:spPr>
          <a:xfrm>
            <a:off x="1473939" y="678205"/>
            <a:ext cx="42585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CORE LANGUAGE</a:t>
            </a:r>
            <a:endParaRPr lang="de-DE" spc="-65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3E37BFC1-836E-483A-BF30-B22DA56D38FE}"/>
              </a:ext>
            </a:extLst>
          </p:cNvPr>
          <p:cNvSpPr txBox="1"/>
          <p:nvPr/>
        </p:nvSpPr>
        <p:spPr>
          <a:xfrm>
            <a:off x="727814" y="682566"/>
            <a:ext cx="450850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3200" b="1" dirty="0">
                <a:solidFill>
                  <a:srgbClr val="5A6278"/>
                </a:solidFill>
                <a:latin typeface="Kallisto Lined" panose="00000A00000000000000" pitchFamily="50" charset="0"/>
              </a:rPr>
              <a:t>L</a:t>
            </a:r>
            <a:endParaRPr lang="de-DE" dirty="0">
              <a:solidFill>
                <a:srgbClr val="5A6278"/>
              </a:solidFill>
              <a:latin typeface="Kallisto Lined" panose="00000A00000000000000" pitchFamily="50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020D034-C67A-432A-B4AE-F339CE2EF2C3}"/>
              </a:ext>
            </a:extLst>
          </p:cNvPr>
          <p:cNvSpPr txBox="1"/>
          <p:nvPr/>
        </p:nvSpPr>
        <p:spPr>
          <a:xfrm>
            <a:off x="962764" y="682565"/>
            <a:ext cx="450850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3200" b="1" dirty="0">
                <a:solidFill>
                  <a:srgbClr val="5A6278"/>
                </a:solidFill>
                <a:latin typeface="Kallisto Lined" panose="00000A00000000000000" pitchFamily="50" charset="0"/>
              </a:rPr>
              <a:t>M</a:t>
            </a:r>
            <a:endParaRPr lang="de-DE" dirty="0">
              <a:solidFill>
                <a:srgbClr val="5A6278"/>
              </a:solidFill>
              <a:latin typeface="Kallisto Lined" panose="00000A00000000000000" pitchFamily="50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DC67F1F-2B39-4004-8C0F-8915911986C8}"/>
              </a:ext>
            </a:extLst>
          </p:cNvPr>
          <p:cNvSpPr txBox="1"/>
          <p:nvPr/>
        </p:nvSpPr>
        <p:spPr>
          <a:xfrm>
            <a:off x="468662" y="1444695"/>
            <a:ext cx="11202638" cy="5318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30000"/>
              </a:lnSpc>
              <a:buClr>
                <a:srgbClr val="F1AD00"/>
              </a:buClr>
              <a:buFont typeface="Wingdings" panose="05000000000000000000" pitchFamily="2" charset="2"/>
              <a:buChar char="§"/>
            </a:pP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Kommentare:</a:t>
            </a:r>
          </a:p>
          <a:p>
            <a:pPr lvl="1" fontAlgn="base">
              <a:lnSpc>
                <a:spcPct val="130000"/>
              </a:lnSpc>
            </a:pPr>
            <a:r>
              <a:rPr lang="de-DE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Einzeilig:</a:t>
            </a: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    -- “Kommentar”	    </a:t>
            </a:r>
            <a:r>
              <a:rPr lang="de-DE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Mehrzeilig:</a:t>
            </a: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    {- “Kommentar” -}</a:t>
            </a:r>
          </a:p>
          <a:p>
            <a:pPr lvl="1" fontAlgn="base">
              <a:lnSpc>
                <a:spcPct val="130000"/>
              </a:lnSpc>
            </a:pPr>
            <a:endParaRPr lang="de-DE" sz="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lvl="1" indent="-342900" fontAlgn="base">
              <a:lnSpc>
                <a:spcPct val="130000"/>
              </a:lnSpc>
              <a:buClr>
                <a:srgbClr val="F1AD00"/>
              </a:buClr>
              <a:buFont typeface="Wingdings" panose="05000000000000000000" pitchFamily="2" charset="2"/>
              <a:buChar char="§"/>
            </a:pP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Benennung von Konstanten:</a:t>
            </a:r>
          </a:p>
          <a:p>
            <a:pPr marL="800100" lvl="1" indent="-342900" fontAlgn="base">
              <a:lnSpc>
                <a:spcPct val="130000"/>
              </a:lnSpc>
              <a:buFont typeface="Symbol" panose="05050102010706020507" pitchFamily="18" charset="2"/>
              <a:buChar char="-"/>
            </a:pPr>
            <a:r>
              <a:rPr lang="de-DE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Camel Case </a:t>
            </a: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muss verwendet werden (z.B.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diesIstEinBeispiel</a:t>
            </a: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de-DE" sz="2000" dirty="0">
                <a:latin typeface="Kallisto Lined" panose="00000A00000000000000" pitchFamily="50" charset="0"/>
              </a:rPr>
              <a:t>		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DiesIstEinBeispiel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” </a:t>
            </a: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wäre nicht zulässig</a:t>
            </a:r>
            <a:endParaRPr lang="de-DE" sz="200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800100" lvl="1" indent="-342900" fontAlgn="base">
              <a:lnSpc>
                <a:spcPct val="130000"/>
              </a:lnSpc>
              <a:buClr>
                <a:schemeClr val="tx1"/>
              </a:buClr>
              <a:buFont typeface="Symbol" panose="05050102010706020507" pitchFamily="18" charset="2"/>
              <a:buChar char="-"/>
            </a:pPr>
            <a:r>
              <a:rPr lang="de-DE" sz="2000" b="1" dirty="0">
                <a:solidFill>
                  <a:srgbClr val="5A627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Apostrophe</a:t>
            </a: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und </a:t>
            </a:r>
            <a:r>
              <a:rPr lang="de-DE" sz="2000" b="1" dirty="0">
                <a:solidFill>
                  <a:srgbClr val="5A627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Sonderzeichen</a:t>
            </a: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nicht zulässig, </a:t>
            </a:r>
            <a:r>
              <a:rPr lang="de-DE" sz="2000" dirty="0">
                <a:solidFill>
                  <a:srgbClr val="65AC2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Nummern</a:t>
            </a: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und </a:t>
            </a:r>
            <a:r>
              <a:rPr lang="de-DE" sz="2000" dirty="0">
                <a:solidFill>
                  <a:srgbClr val="65AC2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Unterstriche</a:t>
            </a: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schon, sollten aber mit Vorsicht angewandt werden</a:t>
            </a:r>
          </a:p>
          <a:p>
            <a:pPr lvl="1" fontAlgn="base">
              <a:lnSpc>
                <a:spcPct val="130000"/>
              </a:lnSpc>
            </a:pPr>
            <a:endParaRPr lang="de-DE" sz="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 fontAlgn="base">
              <a:lnSpc>
                <a:spcPct val="130000"/>
              </a:lnSpc>
              <a:buClr>
                <a:srgbClr val="F1AD00"/>
              </a:buClr>
              <a:buFont typeface="Wingdings" panose="05000000000000000000" pitchFamily="2" charset="2"/>
              <a:buChar char="§"/>
            </a:pP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Formulierungsbeispiel </a:t>
            </a:r>
            <a:r>
              <a:rPr lang="de-DE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if-function</a:t>
            </a: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greet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endParaRPr lang="de-DE" sz="20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  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== “Abraham Lincoln”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de-DE" sz="20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   “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Greetings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Mr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President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endParaRPr lang="de-DE" sz="20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  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“Hey”</a:t>
            </a:r>
            <a:endParaRPr lang="de-DE" sz="20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br>
              <a:rPr lang="de-DE" dirty="0">
                <a:latin typeface="Kallisto Lined" panose="00000A00000000000000" pitchFamily="50" charset="0"/>
              </a:rPr>
            </a:br>
            <a:r>
              <a:rPr lang="de-DE" sz="1800" dirty="0">
                <a:latin typeface="Kallisto Lined" panose="00000A00000000000000" pitchFamily="50" charset="0"/>
              </a:rPr>
              <a:t> </a:t>
            </a:r>
            <a:endParaRPr lang="de-DE" sz="1800" dirty="0">
              <a:effectLst/>
              <a:latin typeface="Kallisto Lined" panose="00000A00000000000000" pitchFamily="50" charset="0"/>
            </a:endParaRP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E4946B2B-89BF-4C28-8B46-9EB5DA43561A}"/>
              </a:ext>
            </a:extLst>
          </p:cNvPr>
          <p:cNvCxnSpPr/>
          <p:nvPr/>
        </p:nvCxnSpPr>
        <p:spPr>
          <a:xfrm>
            <a:off x="1858114" y="3403600"/>
            <a:ext cx="406400" cy="0"/>
          </a:xfrm>
          <a:prstGeom prst="straightConnector1">
            <a:avLst/>
          </a:prstGeom>
          <a:ln w="28575">
            <a:solidFill>
              <a:srgbClr val="5A62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fik 4">
            <a:extLst>
              <a:ext uri="{FF2B5EF4-FFF2-40B4-BE49-F238E27FC236}">
                <a16:creationId xmlns:a16="http://schemas.microsoft.com/office/drawing/2014/main" id="{94855930-B134-40B5-B5AE-738BCB455C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1450" y="4013200"/>
            <a:ext cx="2419350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272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DF5BA668-2F39-4FD1-A0B4-90E132A873C3}"/>
              </a:ext>
            </a:extLst>
          </p:cNvPr>
          <p:cNvSpPr txBox="1"/>
          <p:nvPr/>
        </p:nvSpPr>
        <p:spPr>
          <a:xfrm>
            <a:off x="457939" y="678205"/>
            <a:ext cx="8197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FUNKTIONALE PROGRAMMIERUNG</a:t>
            </a:r>
            <a:endParaRPr lang="de-DE" spc="-65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DC67F1F-2B39-4004-8C0F-8915911986C8}"/>
              </a:ext>
            </a:extLst>
          </p:cNvPr>
          <p:cNvSpPr txBox="1"/>
          <p:nvPr/>
        </p:nvSpPr>
        <p:spPr>
          <a:xfrm>
            <a:off x="468662" y="1444695"/>
            <a:ext cx="11202638" cy="5014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rein funktionale Programmiersprachen brauchen </a:t>
            </a:r>
            <a:r>
              <a:rPr lang="de-DE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Reine Funktionen</a:t>
            </a:r>
            <a:endParaRPr lang="de-DE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>
              <a:lnSpc>
                <a:spcPct val="130000"/>
              </a:lnSpc>
              <a:buClr>
                <a:srgbClr val="F1AD00"/>
              </a:buClr>
              <a:buFont typeface="Wingdings" panose="05000000000000000000" pitchFamily="2" charset="2"/>
              <a:buChar char="§"/>
              <a:tabLst>
                <a:tab pos="539750" algn="l"/>
              </a:tabLst>
            </a:pP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geben immer den gleichen Ausgabewert zurück, wenn der gleiche </a:t>
            </a:r>
          </a:p>
          <a:p>
            <a:pPr>
              <a:lnSpc>
                <a:spcPct val="130000"/>
              </a:lnSpc>
              <a:tabLst>
                <a:tab pos="357188" algn="l"/>
              </a:tabLst>
            </a:pP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Eingabewert verwendet wird</a:t>
            </a:r>
          </a:p>
          <a:p>
            <a:pPr>
              <a:lnSpc>
                <a:spcPct val="130000"/>
              </a:lnSpc>
              <a:tabLst>
                <a:tab pos="539750" algn="l"/>
                <a:tab pos="1703388" algn="l"/>
              </a:tabLst>
            </a:pPr>
            <a:r>
              <a:rPr lang="de-DE" sz="2000" b="1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5 	x  +  3              8</a:t>
            </a:r>
          </a:p>
          <a:p>
            <a:pPr>
              <a:lnSpc>
                <a:spcPct val="130000"/>
              </a:lnSpc>
              <a:tabLst>
                <a:tab pos="539750" algn="l"/>
                <a:tab pos="1703388" algn="l"/>
              </a:tabLst>
            </a:pPr>
            <a:endParaRPr lang="de-DE" sz="400" b="1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>
              <a:lnSpc>
                <a:spcPct val="130000"/>
              </a:lnSpc>
              <a:buClr>
                <a:srgbClr val="F1AD00"/>
              </a:buClr>
              <a:buFont typeface="Wingdings" panose="05000000000000000000" pitchFamily="2" charset="2"/>
              <a:buChar char="§"/>
              <a:tabLst>
                <a:tab pos="539750" algn="l"/>
              </a:tabLst>
            </a:pPr>
            <a:r>
              <a:rPr lang="de-DE" sz="20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keine Seiteneffekte</a:t>
            </a:r>
          </a:p>
          <a:p>
            <a:pPr>
              <a:lnSpc>
                <a:spcPct val="130000"/>
              </a:lnSpc>
              <a:tabLst>
                <a:tab pos="539750" algn="l"/>
              </a:tabLst>
            </a:pPr>
            <a:r>
              <a:rPr lang="de-DE" sz="20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Funktion verändert nur die Eingangsvariablen, hat keine anderen Aufgaben</a:t>
            </a:r>
          </a:p>
          <a:p>
            <a:pPr>
              <a:lnSpc>
                <a:spcPct val="130000"/>
              </a:lnSpc>
              <a:tabLst>
                <a:tab pos="539750" algn="l"/>
                <a:tab pos="1701800" algn="l"/>
              </a:tabLst>
            </a:pPr>
            <a:r>
              <a:rPr lang="de-DE" sz="2000" b="1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endParaRPr lang="de-DE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30000"/>
              </a:lnSpc>
              <a:tabLst>
                <a:tab pos="539750" algn="l"/>
              </a:tabLst>
            </a:pPr>
            <a:r>
              <a:rPr lang="de-DE" sz="3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</a:p>
          <a:p>
            <a:pPr marL="342900" indent="-342900">
              <a:lnSpc>
                <a:spcPct val="130000"/>
              </a:lnSpc>
              <a:buClr>
                <a:srgbClr val="F1AD00"/>
              </a:buClr>
              <a:buFont typeface="Wingdings" panose="05000000000000000000" pitchFamily="2" charset="2"/>
              <a:buChar char="§"/>
              <a:tabLst>
                <a:tab pos="539750" algn="l"/>
              </a:tabLst>
            </a:pPr>
            <a:r>
              <a:rPr lang="de-DE" sz="20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Unveränderbarkeit von Variablen</a:t>
            </a:r>
          </a:p>
          <a:p>
            <a:pPr>
              <a:tabLst>
                <a:tab pos="539750" algn="l"/>
                <a:tab pos="3589338" algn="l"/>
              </a:tabLst>
            </a:pPr>
            <a:r>
              <a:rPr lang="de-DE" sz="2000" dirty="0">
                <a:latin typeface="Kallisto Lined" panose="00000A00000000000000" pitchFamily="50" charset="0"/>
              </a:rPr>
              <a:t>	</a:t>
            </a:r>
            <a:r>
              <a:rPr lang="de-DE" sz="2000" dirty="0">
                <a:solidFill>
                  <a:srgbClr val="F1AD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Falsch: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2000" dirty="0">
                <a:solidFill>
                  <a:srgbClr val="65AC2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Richtig</a:t>
            </a:r>
            <a:r>
              <a:rPr lang="de-DE" sz="2000" dirty="0">
                <a:solidFill>
                  <a:srgbClr val="7FD03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tabLst>
                <a:tab pos="539750" algn="l"/>
                <a:tab pos="3589338" algn="l"/>
              </a:tabLst>
            </a:pPr>
            <a:r>
              <a:rPr lang="de-DE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2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de-DE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 = 1	</a:t>
            </a:r>
            <a:r>
              <a:rPr lang="de-DE" sz="2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de-DE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 = 1</a:t>
            </a:r>
          </a:p>
          <a:p>
            <a:pPr>
              <a:tabLst>
                <a:tab pos="539750" algn="l"/>
                <a:tab pos="3589338" algn="l"/>
              </a:tabLst>
            </a:pP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x = x + 1	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y = x + 1</a:t>
            </a:r>
          </a:p>
          <a:p>
            <a:pPr>
              <a:tabLst>
                <a:tab pos="449263" algn="l"/>
                <a:tab pos="3497263" algn="l"/>
              </a:tabLst>
            </a:pPr>
            <a:r>
              <a:rPr lang="de-DE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(x = 2)	(x = 1; y = 2)</a:t>
            </a:r>
          </a:p>
          <a:p>
            <a:pPr>
              <a:lnSpc>
                <a:spcPct val="130000"/>
              </a:lnSpc>
              <a:tabLst>
                <a:tab pos="539750" algn="l"/>
              </a:tabLst>
            </a:pPr>
            <a:endParaRPr lang="de-DE" sz="2000" dirty="0">
              <a:effectLst/>
              <a:latin typeface="Kallisto Lined" panose="00000A00000000000000" pitchFamily="50" charset="0"/>
            </a:endParaRP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E5C47EC9-DF2E-45E9-B9D0-B7BD14C308CF}"/>
              </a:ext>
            </a:extLst>
          </p:cNvPr>
          <p:cNvCxnSpPr/>
          <p:nvPr/>
        </p:nvCxnSpPr>
        <p:spPr>
          <a:xfrm>
            <a:off x="1388214" y="2908300"/>
            <a:ext cx="4064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E2A9C57C-C8D5-45DF-BE32-6DCF682573C3}"/>
              </a:ext>
            </a:extLst>
          </p:cNvPr>
          <p:cNvCxnSpPr/>
          <p:nvPr/>
        </p:nvCxnSpPr>
        <p:spPr>
          <a:xfrm>
            <a:off x="3380527" y="2908300"/>
            <a:ext cx="4064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Geschweifte Klammer links 1">
            <a:extLst>
              <a:ext uri="{FF2B5EF4-FFF2-40B4-BE49-F238E27FC236}">
                <a16:creationId xmlns:a16="http://schemas.microsoft.com/office/drawing/2014/main" id="{AF5787B0-277C-44E4-A577-727A485FDA17}"/>
              </a:ext>
            </a:extLst>
          </p:cNvPr>
          <p:cNvSpPr/>
          <p:nvPr/>
        </p:nvSpPr>
        <p:spPr>
          <a:xfrm>
            <a:off x="2079625" y="2703923"/>
            <a:ext cx="120650" cy="408754"/>
          </a:xfrm>
          <a:prstGeom prst="leftBrace">
            <a:avLst>
              <a:gd name="adj1" fmla="val 43859"/>
              <a:gd name="adj2" fmla="val 48661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Geschweifte Klammer links 15">
            <a:extLst>
              <a:ext uri="{FF2B5EF4-FFF2-40B4-BE49-F238E27FC236}">
                <a16:creationId xmlns:a16="http://schemas.microsoft.com/office/drawing/2014/main" id="{E9271F15-D08D-495E-BEC4-3387A7390F2C}"/>
              </a:ext>
            </a:extLst>
          </p:cNvPr>
          <p:cNvSpPr/>
          <p:nvPr/>
        </p:nvSpPr>
        <p:spPr>
          <a:xfrm rot="10800000">
            <a:off x="3010694" y="2703923"/>
            <a:ext cx="120650" cy="408754"/>
          </a:xfrm>
          <a:prstGeom prst="leftBrace">
            <a:avLst>
              <a:gd name="adj1" fmla="val 43859"/>
              <a:gd name="adj2" fmla="val 48661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363A655F-3C01-4813-8D16-E934BD7053A3}"/>
              </a:ext>
            </a:extLst>
          </p:cNvPr>
          <p:cNvSpPr txBox="1"/>
          <p:nvPr/>
        </p:nvSpPr>
        <p:spPr>
          <a:xfrm>
            <a:off x="988164" y="3928963"/>
            <a:ext cx="6936636" cy="460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tabLst>
                <a:tab pos="1166813" algn="l"/>
                <a:tab pos="1701800" algn="l"/>
              </a:tabLst>
            </a:pPr>
            <a:r>
              <a:rPr lang="de-DE" sz="2000" b="1" dirty="0">
                <a:latin typeface="Kallisto Lined" panose="00000A00000000000000" pitchFamily="50" charset="0"/>
              </a:rPr>
              <a:t>5	x  +  3; </a:t>
            </a:r>
            <a:r>
              <a:rPr lang="de-DE" sz="2000" dirty="0">
                <a:solidFill>
                  <a:srgbClr val="5A6278"/>
                </a:solidFill>
                <a:latin typeface="Kallisto Lined" panose="00000A00000000000000" pitchFamily="50" charset="0"/>
              </a:rPr>
              <a:t>console.log(x + 3)        	  </a:t>
            </a:r>
            <a:r>
              <a:rPr lang="de-DE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8</a:t>
            </a: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9BF8280C-E541-4FD2-8E3D-764C96A3437A}"/>
              </a:ext>
            </a:extLst>
          </p:cNvPr>
          <p:cNvCxnSpPr/>
          <p:nvPr/>
        </p:nvCxnSpPr>
        <p:spPr>
          <a:xfrm>
            <a:off x="1388214" y="4168885"/>
            <a:ext cx="4064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eschweifte Klammer links 18">
            <a:extLst>
              <a:ext uri="{FF2B5EF4-FFF2-40B4-BE49-F238E27FC236}">
                <a16:creationId xmlns:a16="http://schemas.microsoft.com/office/drawing/2014/main" id="{F1A6CBA7-2FA1-45A8-8BB6-318FF617DAA7}"/>
              </a:ext>
            </a:extLst>
          </p:cNvPr>
          <p:cNvSpPr/>
          <p:nvPr/>
        </p:nvSpPr>
        <p:spPr>
          <a:xfrm>
            <a:off x="2079625" y="3964508"/>
            <a:ext cx="120650" cy="408754"/>
          </a:xfrm>
          <a:prstGeom prst="leftBrace">
            <a:avLst>
              <a:gd name="adj1" fmla="val 43859"/>
              <a:gd name="adj2" fmla="val 48661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Geschweifte Klammer links 19">
            <a:extLst>
              <a:ext uri="{FF2B5EF4-FFF2-40B4-BE49-F238E27FC236}">
                <a16:creationId xmlns:a16="http://schemas.microsoft.com/office/drawing/2014/main" id="{70A6217F-C0FE-40FC-A046-FD874E23786B}"/>
              </a:ext>
            </a:extLst>
          </p:cNvPr>
          <p:cNvSpPr/>
          <p:nvPr/>
        </p:nvSpPr>
        <p:spPr>
          <a:xfrm rot="10800000">
            <a:off x="4837293" y="3964508"/>
            <a:ext cx="132715" cy="408754"/>
          </a:xfrm>
          <a:prstGeom prst="leftBrace">
            <a:avLst>
              <a:gd name="adj1" fmla="val 43859"/>
              <a:gd name="adj2" fmla="val 48661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C6ECA1C4-F144-4C82-B29B-FFABA8FB5AE3}"/>
              </a:ext>
            </a:extLst>
          </p:cNvPr>
          <p:cNvCxnSpPr/>
          <p:nvPr/>
        </p:nvCxnSpPr>
        <p:spPr>
          <a:xfrm>
            <a:off x="5235004" y="4180387"/>
            <a:ext cx="4064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F94EF714-71D5-45CC-9602-136BE5DFD043}"/>
              </a:ext>
            </a:extLst>
          </p:cNvPr>
          <p:cNvCxnSpPr>
            <a:cxnSpLocks/>
          </p:cNvCxnSpPr>
          <p:nvPr/>
        </p:nvCxnSpPr>
        <p:spPr>
          <a:xfrm>
            <a:off x="2980624" y="4204202"/>
            <a:ext cx="1852638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1172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 animBg="1"/>
      <p:bldP spid="16" grpId="0" animBg="1"/>
      <p:bldP spid="3" grpId="0"/>
      <p:bldP spid="19" grpId="0" animBg="1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DF5BA668-2F39-4FD1-A0B4-90E132A873C3}"/>
              </a:ext>
            </a:extLst>
          </p:cNvPr>
          <p:cNvSpPr txBox="1"/>
          <p:nvPr/>
        </p:nvSpPr>
        <p:spPr>
          <a:xfrm>
            <a:off x="457939" y="678205"/>
            <a:ext cx="8197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FUNKTIONALE PROGRAMMIERUNG</a:t>
            </a:r>
            <a:endParaRPr lang="de-DE" spc="-65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DC67F1F-2B39-4004-8C0F-8915911986C8}"/>
              </a:ext>
            </a:extLst>
          </p:cNvPr>
          <p:cNvSpPr txBox="1"/>
          <p:nvPr/>
        </p:nvSpPr>
        <p:spPr>
          <a:xfrm>
            <a:off x="468662" y="1444695"/>
            <a:ext cx="11202638" cy="5298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de-DE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Rekursion statt Loops</a:t>
            </a:r>
            <a:endParaRPr lang="de-DE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30000"/>
              </a:lnSpc>
              <a:tabLst>
                <a:tab pos="539750" algn="l"/>
              </a:tabLst>
            </a:pP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Problem:</a:t>
            </a:r>
          </a:p>
          <a:p>
            <a:pPr>
              <a:lnSpc>
                <a:spcPct val="130000"/>
              </a:lnSpc>
              <a:tabLst>
                <a:tab pos="539750" algn="l"/>
              </a:tabLst>
            </a:pPr>
            <a:r>
              <a:rPr lang="de-DE" sz="2000" dirty="0">
                <a:latin typeface="Kallisto Lined" panose="00000A00000000000000" pitchFamily="50" charset="0"/>
              </a:rPr>
              <a:t>	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 i = 0, i &lt; x, i ++) {…} </a:t>
            </a:r>
            <a:r>
              <a:rPr lang="de-DE" sz="2000" dirty="0">
                <a:latin typeface="Kallisto Lined" panose="00000A00000000000000" pitchFamily="50" charset="0"/>
                <a:cs typeface="Courier New" panose="02070309020205020404" pitchFamily="49" charset="0"/>
              </a:rPr>
              <a:t>	</a:t>
            </a:r>
          </a:p>
          <a:p>
            <a:pPr>
              <a:lnSpc>
                <a:spcPct val="130000"/>
              </a:lnSpc>
              <a:tabLst>
                <a:tab pos="539750" algn="l"/>
              </a:tabLst>
            </a:pPr>
            <a:r>
              <a:rPr lang="de-DE" sz="2000" dirty="0">
                <a:latin typeface="Kallisto Lined" panose="00000A00000000000000" pitchFamily="50" charset="0"/>
                <a:cs typeface="Courier New" panose="02070309020205020404" pitchFamily="49" charset="0"/>
              </a:rPr>
              <a:t>	</a:t>
            </a:r>
            <a:r>
              <a:rPr lang="de-DE" sz="2000" b="1" dirty="0">
                <a:solidFill>
                  <a:srgbClr val="5A627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wird immer wieder überschrieben</a:t>
            </a:r>
          </a:p>
          <a:p>
            <a:pPr>
              <a:lnSpc>
                <a:spcPct val="130000"/>
              </a:lnSpc>
              <a:tabLst>
                <a:tab pos="539750" algn="l"/>
              </a:tabLst>
            </a:pP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Lösung: Rekursionen</a:t>
            </a:r>
          </a:p>
          <a:p>
            <a:pPr>
              <a:lnSpc>
                <a:spcPct val="130000"/>
              </a:lnSpc>
              <a:tabLst>
                <a:tab pos="539750" algn="l"/>
              </a:tabLst>
            </a:pPr>
            <a:endParaRPr lang="de-DE" sz="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30000"/>
              </a:lnSpc>
              <a:tabLst>
                <a:tab pos="539750" algn="l"/>
              </a:tabLst>
            </a:pPr>
            <a:r>
              <a:rPr lang="de-DE" sz="20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Beispiel Fakultätsfunktion:</a:t>
            </a:r>
          </a:p>
          <a:p>
            <a:pPr>
              <a:lnSpc>
                <a:spcPct val="130000"/>
              </a:lnSpc>
              <a:tabLst>
                <a:tab pos="539750" algn="l"/>
              </a:tabLst>
            </a:pPr>
            <a:endParaRPr lang="de-DE" sz="500" dirty="0">
              <a:effectLst/>
              <a:latin typeface="Kallisto Lined" panose="00000A00000000000000" pitchFamily="50" charset="0"/>
              <a:cs typeface="Courier New" panose="02070309020205020404" pitchFamily="49" charset="0"/>
            </a:endParaRPr>
          </a:p>
          <a:p>
            <a:pPr>
              <a:tabLst>
                <a:tab pos="539750" algn="l"/>
              </a:tabLst>
            </a:pP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fakultaet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(n) {</a:t>
            </a:r>
          </a:p>
          <a:p>
            <a:pPr>
              <a:tabLst>
                <a:tab pos="360363" algn="l"/>
              </a:tabLst>
            </a:pPr>
            <a:r>
              <a:rPr lang="de-DE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 n == 1 ) {</a:t>
            </a:r>
          </a:p>
          <a:p>
            <a:pPr>
              <a:tabLst>
                <a:tab pos="630238" algn="l"/>
              </a:tabLst>
            </a:pPr>
            <a:r>
              <a:rPr lang="de-DE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2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DE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1; }</a:t>
            </a:r>
          </a:p>
          <a:p>
            <a:pPr>
              <a:tabLst>
                <a:tab pos="360363" algn="l"/>
              </a:tabLst>
            </a:pP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tabLst>
                <a:tab pos="630238" algn="l"/>
              </a:tabLst>
            </a:pPr>
            <a:r>
              <a:rPr lang="de-DE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n *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fakultaet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 n – 1 );</a:t>
            </a:r>
          </a:p>
          <a:p>
            <a:pPr>
              <a:tabLst>
                <a:tab pos="630238" algn="l"/>
              </a:tabLst>
            </a:pPr>
            <a:r>
              <a:rPr lang="de-DE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>
              <a:tabLst>
                <a:tab pos="630238" algn="l"/>
              </a:tabLst>
            </a:pP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e-DE" sz="20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30000"/>
              </a:lnSpc>
              <a:tabLst>
                <a:tab pos="539750" algn="l"/>
              </a:tabLst>
            </a:pPr>
            <a:endParaRPr lang="de-DE" sz="2000" dirty="0">
              <a:effectLst/>
              <a:latin typeface="Kallisto Lined" panose="00000A00000000000000" pitchFamily="50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E7C6054D-1DB5-455B-ABB7-65ACDE856F44}"/>
              </a:ext>
            </a:extLst>
          </p:cNvPr>
          <p:cNvCxnSpPr/>
          <p:nvPr/>
        </p:nvCxnSpPr>
        <p:spPr>
          <a:xfrm>
            <a:off x="581764" y="2920360"/>
            <a:ext cx="406400" cy="0"/>
          </a:xfrm>
          <a:prstGeom prst="straightConnector1">
            <a:avLst/>
          </a:prstGeom>
          <a:ln w="28575">
            <a:solidFill>
              <a:srgbClr val="5A62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8BE2935F-6BE4-45B3-8DDD-417470D29201}"/>
              </a:ext>
            </a:extLst>
          </p:cNvPr>
          <p:cNvSpPr txBox="1"/>
          <p:nvPr/>
        </p:nvSpPr>
        <p:spPr>
          <a:xfrm>
            <a:off x="4303057" y="4295375"/>
            <a:ext cx="32196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rgbClr val="65AC2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// Fakultät von 1  = 1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2672E3C3-E83F-43F0-B177-A914BBB23DF7}"/>
              </a:ext>
            </a:extLst>
          </p:cNvPr>
          <p:cNvSpPr txBox="1"/>
          <p:nvPr/>
        </p:nvSpPr>
        <p:spPr>
          <a:xfrm>
            <a:off x="6069981" y="5213250"/>
            <a:ext cx="43956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rgbClr val="65AC2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// Funktion ruft sich selbst auf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E3A1EDD-A11A-458B-990F-E1CEA583F2C6}"/>
              </a:ext>
            </a:extLst>
          </p:cNvPr>
          <p:cNvSpPr txBox="1"/>
          <p:nvPr/>
        </p:nvSpPr>
        <p:spPr>
          <a:xfrm>
            <a:off x="6200609" y="3590751"/>
            <a:ext cx="5601319" cy="16312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EXKURS:</a:t>
            </a:r>
          </a:p>
          <a:p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Die </a:t>
            </a:r>
            <a:r>
              <a:rPr lang="de-DE" sz="2000" b="1" dirty="0">
                <a:solidFill>
                  <a:srgbClr val="5A627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Fakultät</a:t>
            </a: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ist das Produkt aller ganzen Zahlen, die kleiner gleich der Zahl selbst sind.</a:t>
            </a:r>
          </a:p>
          <a:p>
            <a:pPr>
              <a:tabLst>
                <a:tab pos="714375" algn="l"/>
              </a:tabLst>
            </a:pP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! 3 = 3 * 2 * 1</a:t>
            </a:r>
          </a:p>
          <a:p>
            <a:pPr>
              <a:tabLst>
                <a:tab pos="714375" algn="l"/>
              </a:tabLst>
            </a:pP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! 100 = 100 * 99 * 98 * … * 1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D63C70EB-063F-463D-9244-7EF1A58DB363}"/>
              </a:ext>
            </a:extLst>
          </p:cNvPr>
          <p:cNvCxnSpPr/>
          <p:nvPr/>
        </p:nvCxnSpPr>
        <p:spPr>
          <a:xfrm>
            <a:off x="6309702" y="4707010"/>
            <a:ext cx="406400" cy="0"/>
          </a:xfrm>
          <a:prstGeom prst="straightConnector1">
            <a:avLst/>
          </a:prstGeom>
          <a:ln w="28575">
            <a:solidFill>
              <a:srgbClr val="5A62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88A6C7A6-2D79-44A3-9E56-A228D7990936}"/>
              </a:ext>
            </a:extLst>
          </p:cNvPr>
          <p:cNvCxnSpPr/>
          <p:nvPr/>
        </p:nvCxnSpPr>
        <p:spPr>
          <a:xfrm>
            <a:off x="6306243" y="5000127"/>
            <a:ext cx="406400" cy="0"/>
          </a:xfrm>
          <a:prstGeom prst="straightConnector1">
            <a:avLst/>
          </a:prstGeom>
          <a:ln w="28575">
            <a:solidFill>
              <a:srgbClr val="5A62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feil: nach rechts 6">
            <a:extLst>
              <a:ext uri="{FF2B5EF4-FFF2-40B4-BE49-F238E27FC236}">
                <a16:creationId xmlns:a16="http://schemas.microsoft.com/office/drawing/2014/main" id="{6798DFFD-FC1C-485E-9BA3-1AED8DB807CB}"/>
              </a:ext>
            </a:extLst>
          </p:cNvPr>
          <p:cNvSpPr/>
          <p:nvPr/>
        </p:nvSpPr>
        <p:spPr>
          <a:xfrm>
            <a:off x="4687122" y="3744498"/>
            <a:ext cx="1046928" cy="122651"/>
          </a:xfrm>
          <a:prstGeom prst="rightArrow">
            <a:avLst/>
          </a:prstGeom>
          <a:solidFill>
            <a:srgbClr val="5A6278"/>
          </a:solidFill>
          <a:ln>
            <a:solidFill>
              <a:srgbClr val="5A62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677189D3-6CCF-4603-839E-D75302078852}"/>
              </a:ext>
            </a:extLst>
          </p:cNvPr>
          <p:cNvSpPr txBox="1"/>
          <p:nvPr/>
        </p:nvSpPr>
        <p:spPr>
          <a:xfrm>
            <a:off x="6306243" y="3487844"/>
            <a:ext cx="5678095" cy="22082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Verdeutlichung:</a:t>
            </a:r>
          </a:p>
          <a:p>
            <a:pPr>
              <a:lnSpc>
                <a:spcPct val="150000"/>
              </a:lnSpc>
            </a:pPr>
            <a:endParaRPr lang="de-DE" sz="500" dirty="0">
              <a:latin typeface="Kallisto Lined" panose="00000A00000000000000" pitchFamily="50" charset="0"/>
              <a:cs typeface="Courier New" panose="02070309020205020404" pitchFamily="49" charset="0"/>
            </a:endParaRPr>
          </a:p>
          <a:p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fakultaet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(3)</a:t>
            </a:r>
          </a:p>
          <a:p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3 *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fakultaet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(2)</a:t>
            </a:r>
          </a:p>
          <a:p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3 * 2 *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fakultaet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</a:p>
          <a:p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3 * 2 * 1</a:t>
            </a:r>
          </a:p>
          <a:p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6</a:t>
            </a: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B10C1275-BE14-4A56-B7B2-249490F9788A}"/>
              </a:ext>
            </a:extLst>
          </p:cNvPr>
          <p:cNvCxnSpPr/>
          <p:nvPr/>
        </p:nvCxnSpPr>
        <p:spPr>
          <a:xfrm>
            <a:off x="6134100" y="3487844"/>
            <a:ext cx="0" cy="22621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6496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5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23" grpId="0"/>
      <p:bldP spid="23" grpId="1"/>
      <p:bldP spid="5" grpId="0" animBg="1"/>
      <p:bldP spid="5" grpId="1" animBg="1"/>
      <p:bldP spid="7" grpId="0" animBg="1"/>
      <p:bldP spid="7" grpId="1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DF5BA668-2F39-4FD1-A0B4-90E132A873C3}"/>
              </a:ext>
            </a:extLst>
          </p:cNvPr>
          <p:cNvSpPr txBox="1"/>
          <p:nvPr/>
        </p:nvSpPr>
        <p:spPr>
          <a:xfrm>
            <a:off x="457939" y="678205"/>
            <a:ext cx="8197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>
                <a:latin typeface="Kallisto Lined" panose="00000A00000000000000" pitchFamily="50" charset="0"/>
              </a:rPr>
              <a:t>FUNKTIONALE PROGRAMMIERUNG</a:t>
            </a:r>
            <a:endParaRPr lang="de-DE" spc="-650" dirty="0">
              <a:latin typeface="Kallisto Lined" panose="00000A00000000000000" pitchFamily="50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DC67F1F-2B39-4004-8C0F-8915911986C8}"/>
              </a:ext>
            </a:extLst>
          </p:cNvPr>
          <p:cNvSpPr txBox="1"/>
          <p:nvPr/>
        </p:nvSpPr>
        <p:spPr>
          <a:xfrm>
            <a:off x="468662" y="1444695"/>
            <a:ext cx="11202638" cy="27792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de-DE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Funktionen höherer Ordnung</a:t>
            </a:r>
          </a:p>
          <a:p>
            <a:pPr>
              <a:lnSpc>
                <a:spcPct val="130000"/>
              </a:lnSpc>
              <a:tabLst>
                <a:tab pos="539750" algn="l"/>
              </a:tabLst>
            </a:pPr>
            <a:r>
              <a:rPr lang="de-DE" sz="2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de-DE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fakultaet</a:t>
            </a:r>
            <a:r>
              <a:rPr lang="de-DE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(n) </a:t>
            </a:r>
            <a:r>
              <a:rPr lang="de-DE" sz="20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=  Funktion erster Ordnung</a:t>
            </a:r>
          </a:p>
          <a:p>
            <a:pPr>
              <a:lnSpc>
                <a:spcPct val="130000"/>
              </a:lnSpc>
              <a:tabLst>
                <a:tab pos="539750" algn="l"/>
              </a:tabLst>
            </a:pPr>
            <a:endParaRPr lang="de-DE" sz="110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30000"/>
              </a:lnSpc>
              <a:tabLst>
                <a:tab pos="539750" algn="l"/>
              </a:tabLst>
            </a:pP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„normaler“ Wert als Parameter</a:t>
            </a:r>
          </a:p>
          <a:p>
            <a:pPr>
              <a:lnSpc>
                <a:spcPct val="130000"/>
              </a:lnSpc>
              <a:tabLst>
                <a:tab pos="539750" algn="l"/>
              </a:tabLst>
            </a:pPr>
            <a:endParaRPr lang="de-DE" sz="50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>
              <a:lnSpc>
                <a:spcPct val="130000"/>
              </a:lnSpc>
              <a:buClr>
                <a:srgbClr val="F1AD00"/>
              </a:buClr>
              <a:buFont typeface="Wingdings" panose="05000000000000000000" pitchFamily="2" charset="2"/>
              <a:buChar char="§"/>
              <a:tabLst>
                <a:tab pos="539750" algn="l"/>
              </a:tabLst>
            </a:pP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höhere Funktionen können ganze Funktionen als Parameter enthalten</a:t>
            </a:r>
          </a:p>
          <a:p>
            <a:pPr>
              <a:lnSpc>
                <a:spcPct val="130000"/>
              </a:lnSpc>
              <a:buClr>
                <a:srgbClr val="F1AD00"/>
              </a:buClr>
              <a:tabLst>
                <a:tab pos="896938" algn="l"/>
              </a:tabLst>
            </a:pPr>
            <a:r>
              <a:rPr lang="de-DE" sz="20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so können </a:t>
            </a:r>
            <a:r>
              <a:rPr lang="de-DE" sz="2000" b="1" dirty="0">
                <a:solidFill>
                  <a:srgbClr val="5A6278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zwei reine Funktionen</a:t>
            </a:r>
            <a:r>
              <a:rPr lang="de-DE" sz="20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miteinander </a:t>
            </a: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</a:t>
            </a:r>
            <a:r>
              <a:rPr lang="de-DE" sz="20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ombiniert werden</a:t>
            </a:r>
          </a:p>
          <a:p>
            <a:pPr>
              <a:lnSpc>
                <a:spcPct val="130000"/>
              </a:lnSpc>
              <a:buClr>
                <a:srgbClr val="F1AD00"/>
              </a:buClr>
              <a:tabLst>
                <a:tab pos="896938" algn="l"/>
              </a:tabLst>
            </a:pPr>
            <a:endParaRPr lang="de-DE" sz="200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3" name="Verbinder: gewinkelt 2">
            <a:extLst>
              <a:ext uri="{FF2B5EF4-FFF2-40B4-BE49-F238E27FC236}">
                <a16:creationId xmlns:a16="http://schemas.microsoft.com/office/drawing/2014/main" id="{D63F9CDA-31AE-434A-B5AD-3548D96CE845}"/>
              </a:ext>
            </a:extLst>
          </p:cNvPr>
          <p:cNvCxnSpPr>
            <a:cxnSpLocks/>
          </p:cNvCxnSpPr>
          <p:nvPr/>
        </p:nvCxnSpPr>
        <p:spPr>
          <a:xfrm rot="16200000" flipV="1">
            <a:off x="943298" y="2444187"/>
            <a:ext cx="379787" cy="228151"/>
          </a:xfrm>
          <a:prstGeom prst="bentConnector3">
            <a:avLst>
              <a:gd name="adj1" fmla="val 5169"/>
            </a:avLst>
          </a:prstGeom>
          <a:ln w="38100">
            <a:solidFill>
              <a:srgbClr val="5A62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00280978-CF04-4C2E-9D35-D60D710AA788}"/>
              </a:ext>
            </a:extLst>
          </p:cNvPr>
          <p:cNvCxnSpPr/>
          <p:nvPr/>
        </p:nvCxnSpPr>
        <p:spPr>
          <a:xfrm>
            <a:off x="909567" y="3575968"/>
            <a:ext cx="406400" cy="0"/>
          </a:xfrm>
          <a:prstGeom prst="straightConnector1">
            <a:avLst/>
          </a:prstGeom>
          <a:ln w="28575">
            <a:solidFill>
              <a:srgbClr val="5A62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7168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EC93504B-DEEB-49ED-8DBB-7139D3B8424D}"/>
              </a:ext>
            </a:extLst>
          </p:cNvPr>
          <p:cNvSpPr txBox="1"/>
          <p:nvPr/>
        </p:nvSpPr>
        <p:spPr>
          <a:xfrm>
            <a:off x="451589" y="682566"/>
            <a:ext cx="450850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3200" b="1" dirty="0">
                <a:solidFill>
                  <a:srgbClr val="5A6278"/>
                </a:solidFill>
                <a:latin typeface="Kallisto Lined" panose="00000A00000000000000" pitchFamily="50" charset="0"/>
              </a:rPr>
              <a:t>E</a:t>
            </a:r>
            <a:endParaRPr lang="de-DE" dirty="0">
              <a:solidFill>
                <a:srgbClr val="5A6278"/>
              </a:solidFill>
              <a:latin typeface="Kallisto Lined" panose="00000A00000000000000" pitchFamily="50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F5BA668-2F39-4FD1-A0B4-90E132A873C3}"/>
              </a:ext>
            </a:extLst>
          </p:cNvPr>
          <p:cNvSpPr txBox="1"/>
          <p:nvPr/>
        </p:nvSpPr>
        <p:spPr>
          <a:xfrm>
            <a:off x="1473939" y="678205"/>
            <a:ext cx="42585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ARCH</a:t>
            </a:r>
            <a:r>
              <a:rPr lang="de-DE" sz="3200" b="1" spc="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</a:t>
            </a:r>
            <a:r>
              <a:rPr lang="de-DE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EKTUR</a:t>
            </a:r>
            <a:endParaRPr lang="de-DE" spc="-65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3E37BFC1-836E-483A-BF30-B22DA56D38FE}"/>
              </a:ext>
            </a:extLst>
          </p:cNvPr>
          <p:cNvSpPr txBox="1"/>
          <p:nvPr/>
        </p:nvSpPr>
        <p:spPr>
          <a:xfrm>
            <a:off x="727814" y="682566"/>
            <a:ext cx="450850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3200" b="1" dirty="0">
                <a:solidFill>
                  <a:srgbClr val="5A6278"/>
                </a:solidFill>
                <a:latin typeface="Kallisto Lined" panose="00000A00000000000000" pitchFamily="50" charset="0"/>
              </a:rPr>
              <a:t>L</a:t>
            </a:r>
            <a:endParaRPr lang="de-DE" dirty="0">
              <a:solidFill>
                <a:srgbClr val="5A6278"/>
              </a:solidFill>
              <a:latin typeface="Kallisto Lined" panose="00000A00000000000000" pitchFamily="50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020D034-C67A-432A-B4AE-F339CE2EF2C3}"/>
              </a:ext>
            </a:extLst>
          </p:cNvPr>
          <p:cNvSpPr txBox="1"/>
          <p:nvPr/>
        </p:nvSpPr>
        <p:spPr>
          <a:xfrm>
            <a:off x="962764" y="682565"/>
            <a:ext cx="450850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3200" b="1" dirty="0">
                <a:solidFill>
                  <a:srgbClr val="5A6278"/>
                </a:solidFill>
                <a:latin typeface="Kallisto Lined" panose="00000A00000000000000" pitchFamily="50" charset="0"/>
              </a:rPr>
              <a:t>M</a:t>
            </a:r>
            <a:endParaRPr lang="de-DE" dirty="0">
              <a:solidFill>
                <a:srgbClr val="5A6278"/>
              </a:solidFill>
              <a:latin typeface="Kallisto Lined" panose="00000A00000000000000" pitchFamily="50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DD4D125-54C8-4CE6-B7ED-A79CA9919A1B}"/>
              </a:ext>
            </a:extLst>
          </p:cNvPr>
          <p:cNvSpPr txBox="1"/>
          <p:nvPr/>
        </p:nvSpPr>
        <p:spPr>
          <a:xfrm>
            <a:off x="468662" y="1438345"/>
            <a:ext cx="10148538" cy="2963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lnSpc>
                <a:spcPct val="130000"/>
              </a:lnSpc>
              <a:buClr>
                <a:srgbClr val="F1AD00"/>
              </a:buClr>
              <a:buFont typeface="Wingdings" panose="05000000000000000000" pitchFamily="2" charset="2"/>
              <a:buChar char="§"/>
            </a:pP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</a:t>
            </a:r>
            <a:r>
              <a:rPr lang="de-DE" sz="20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eeignet für die Erstellung interaktiver Programme </a:t>
            </a:r>
            <a:r>
              <a:rPr lang="de-DE" sz="2000" b="1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(Apps und Spiele)</a:t>
            </a:r>
          </a:p>
          <a:p>
            <a:pPr marL="285750" indent="-285750" fontAlgn="base">
              <a:lnSpc>
                <a:spcPct val="130000"/>
              </a:lnSpc>
              <a:buClr>
                <a:srgbClr val="F1AD00"/>
              </a:buClr>
              <a:buFont typeface="Wingdings" panose="05000000000000000000" pitchFamily="2" charset="2"/>
              <a:buChar char="§"/>
            </a:pP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Das Grundmuster:</a:t>
            </a:r>
          </a:p>
          <a:p>
            <a:pPr fontAlgn="base">
              <a:lnSpc>
                <a:spcPct val="130000"/>
              </a:lnSpc>
              <a:buClr>
                <a:srgbClr val="F1AD00"/>
              </a:buClr>
            </a:pPr>
            <a:endParaRPr lang="de-DE" sz="200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fontAlgn="base">
              <a:lnSpc>
                <a:spcPct val="130000"/>
              </a:lnSpc>
              <a:buClr>
                <a:srgbClr val="F1AD00"/>
              </a:buClr>
            </a:pPr>
            <a:endParaRPr lang="de-DE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fontAlgn="base">
              <a:lnSpc>
                <a:spcPct val="130000"/>
              </a:lnSpc>
              <a:buClr>
                <a:srgbClr val="F1AD00"/>
              </a:buClr>
            </a:pPr>
            <a:endParaRPr lang="de-DE" sz="200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fontAlgn="base">
              <a:lnSpc>
                <a:spcPct val="130000"/>
              </a:lnSpc>
              <a:buClr>
                <a:srgbClr val="F1AD00"/>
              </a:buClr>
            </a:pPr>
            <a:endParaRPr lang="de-DE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fontAlgn="base">
              <a:lnSpc>
                <a:spcPct val="130000"/>
              </a:lnSpc>
              <a:buClr>
                <a:srgbClr val="F1AD00"/>
              </a:buClr>
            </a:pPr>
            <a:endParaRPr lang="de-DE" sz="60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 fontAlgn="base">
              <a:lnSpc>
                <a:spcPct val="130000"/>
              </a:lnSpc>
              <a:buClr>
                <a:srgbClr val="F1AD00"/>
              </a:buClr>
              <a:buFont typeface="Wingdings" panose="05000000000000000000" pitchFamily="2" charset="2"/>
              <a:buChar char="§"/>
            </a:pPr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Was passiert innerhalb des Elm Programmes?</a:t>
            </a:r>
          </a:p>
        </p:txBody>
      </p:sp>
      <p:cxnSp>
        <p:nvCxnSpPr>
          <p:cNvPr id="5" name="Verbinder: gekrümmt 4">
            <a:extLst>
              <a:ext uri="{FF2B5EF4-FFF2-40B4-BE49-F238E27FC236}">
                <a16:creationId xmlns:a16="http://schemas.microsoft.com/office/drawing/2014/main" id="{220CF2A2-F81F-46BC-832E-FA68202F6B1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567228" y="1987926"/>
            <a:ext cx="570451" cy="828396"/>
          </a:xfrm>
          <a:prstGeom prst="curvedConnector2">
            <a:avLst/>
          </a:prstGeom>
          <a:ln>
            <a:solidFill>
              <a:srgbClr val="5A62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Verbinder: gekrümmt 26">
            <a:extLst>
              <a:ext uri="{FF2B5EF4-FFF2-40B4-BE49-F238E27FC236}">
                <a16:creationId xmlns:a16="http://schemas.microsoft.com/office/drawing/2014/main" id="{707890B3-10C8-42B4-9F7F-48DEB2314D7B}"/>
              </a:ext>
            </a:extLst>
          </p:cNvPr>
          <p:cNvCxnSpPr>
            <a:cxnSpLocks/>
          </p:cNvCxnSpPr>
          <p:nvPr/>
        </p:nvCxnSpPr>
        <p:spPr>
          <a:xfrm>
            <a:off x="5239931" y="2135640"/>
            <a:ext cx="751616" cy="433392"/>
          </a:xfrm>
          <a:prstGeom prst="curvedConnector2">
            <a:avLst/>
          </a:prstGeom>
          <a:ln>
            <a:solidFill>
              <a:srgbClr val="5A62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D8216808-A451-4775-89A2-42ACC1B38F80}"/>
              </a:ext>
            </a:extLst>
          </p:cNvPr>
          <p:cNvSpPr txBox="1"/>
          <p:nvPr/>
        </p:nvSpPr>
        <p:spPr>
          <a:xfrm>
            <a:off x="4103724" y="3458566"/>
            <a:ext cx="13997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rgbClr val="5A6278"/>
                </a:solidFill>
                <a:latin typeface="Kallisto Lined" panose="00000A00000000000000" pitchFamily="50" charset="0"/>
              </a:rPr>
              <a:t>Message</a:t>
            </a:r>
          </a:p>
        </p:txBody>
      </p:sp>
      <p:cxnSp>
        <p:nvCxnSpPr>
          <p:cNvPr id="1024" name="Verbinder: gekrümmt 1023">
            <a:extLst>
              <a:ext uri="{FF2B5EF4-FFF2-40B4-BE49-F238E27FC236}">
                <a16:creationId xmlns:a16="http://schemas.microsoft.com/office/drawing/2014/main" id="{FC5B5650-28B6-4794-8C30-8962766D4A96}"/>
              </a:ext>
            </a:extLst>
          </p:cNvPr>
          <p:cNvCxnSpPr>
            <a:cxnSpLocks/>
            <a:endCxn id="30" idx="3"/>
          </p:cNvCxnSpPr>
          <p:nvPr/>
        </p:nvCxnSpPr>
        <p:spPr>
          <a:xfrm rot="5400000">
            <a:off x="5521687" y="3160688"/>
            <a:ext cx="479713" cy="516153"/>
          </a:xfrm>
          <a:prstGeom prst="curvedConnector2">
            <a:avLst/>
          </a:prstGeom>
          <a:ln>
            <a:solidFill>
              <a:srgbClr val="5A62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Verbinder: gekrümmt 1028">
            <a:extLst>
              <a:ext uri="{FF2B5EF4-FFF2-40B4-BE49-F238E27FC236}">
                <a16:creationId xmlns:a16="http://schemas.microsoft.com/office/drawing/2014/main" id="{7C1E00DA-94A8-46B0-BF3F-67AA2057BC36}"/>
              </a:ext>
            </a:extLst>
          </p:cNvPr>
          <p:cNvCxnSpPr>
            <a:cxnSpLocks/>
            <a:stCxn id="30" idx="1"/>
          </p:cNvCxnSpPr>
          <p:nvPr/>
        </p:nvCxnSpPr>
        <p:spPr>
          <a:xfrm rot="10800000">
            <a:off x="3384570" y="3116427"/>
            <a:ext cx="719155" cy="542195"/>
          </a:xfrm>
          <a:prstGeom prst="curvedConnector2">
            <a:avLst/>
          </a:prstGeom>
          <a:ln>
            <a:solidFill>
              <a:srgbClr val="5A62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2" name="Textfeld 1031">
            <a:extLst>
              <a:ext uri="{FF2B5EF4-FFF2-40B4-BE49-F238E27FC236}">
                <a16:creationId xmlns:a16="http://schemas.microsoft.com/office/drawing/2014/main" id="{6930EA9D-A67B-4A85-8E35-87E51078D931}"/>
              </a:ext>
            </a:extLst>
          </p:cNvPr>
          <p:cNvSpPr txBox="1"/>
          <p:nvPr/>
        </p:nvSpPr>
        <p:spPr>
          <a:xfrm>
            <a:off x="2826572" y="4601913"/>
            <a:ext cx="1088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rgbClr val="5A6278"/>
                </a:solidFill>
                <a:latin typeface="Kallisto Lined" panose="00000A00000000000000" pitchFamily="50" charset="0"/>
              </a:rPr>
              <a:t>Modell</a:t>
            </a:r>
          </a:p>
        </p:txBody>
      </p:sp>
      <p:cxnSp>
        <p:nvCxnSpPr>
          <p:cNvPr id="1034" name="Verbinder: gekrümmt 1033">
            <a:extLst>
              <a:ext uri="{FF2B5EF4-FFF2-40B4-BE49-F238E27FC236}">
                <a16:creationId xmlns:a16="http://schemas.microsoft.com/office/drawing/2014/main" id="{6B156FDF-3659-4001-9397-F2BB89F31AD4}"/>
              </a:ext>
            </a:extLst>
          </p:cNvPr>
          <p:cNvCxnSpPr>
            <a:cxnSpLocks/>
            <a:stCxn id="1032" idx="3"/>
            <a:endCxn id="1036" idx="0"/>
          </p:cNvCxnSpPr>
          <p:nvPr/>
        </p:nvCxnSpPr>
        <p:spPr>
          <a:xfrm>
            <a:off x="3915332" y="4801968"/>
            <a:ext cx="627736" cy="500137"/>
          </a:xfrm>
          <a:prstGeom prst="curvedConnector2">
            <a:avLst/>
          </a:prstGeom>
          <a:ln>
            <a:solidFill>
              <a:srgbClr val="5A62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6" name="Textfeld 1035">
            <a:extLst>
              <a:ext uri="{FF2B5EF4-FFF2-40B4-BE49-F238E27FC236}">
                <a16:creationId xmlns:a16="http://schemas.microsoft.com/office/drawing/2014/main" id="{689E506D-DE41-42C1-A080-C9D7072D625D}"/>
              </a:ext>
            </a:extLst>
          </p:cNvPr>
          <p:cNvSpPr txBox="1"/>
          <p:nvPr/>
        </p:nvSpPr>
        <p:spPr>
          <a:xfrm>
            <a:off x="3915332" y="5302105"/>
            <a:ext cx="12554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rgbClr val="5A6278"/>
                </a:solidFill>
                <a:latin typeface="Kallisto Lined" panose="00000A00000000000000" pitchFamily="50" charset="0"/>
              </a:rPr>
              <a:t>Ansicht</a:t>
            </a:r>
          </a:p>
        </p:txBody>
      </p:sp>
      <p:sp>
        <p:nvSpPr>
          <p:cNvPr id="1038" name="Textfeld 1037">
            <a:extLst>
              <a:ext uri="{FF2B5EF4-FFF2-40B4-BE49-F238E27FC236}">
                <a16:creationId xmlns:a16="http://schemas.microsoft.com/office/drawing/2014/main" id="{4BF49468-4F0D-46B6-A6F8-858161480F2D}"/>
              </a:ext>
            </a:extLst>
          </p:cNvPr>
          <p:cNvSpPr txBox="1"/>
          <p:nvPr/>
        </p:nvSpPr>
        <p:spPr>
          <a:xfrm>
            <a:off x="998849" y="5302105"/>
            <a:ext cx="2000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rgbClr val="5A6278"/>
                </a:solidFill>
                <a:latin typeface="Kallisto Lined" panose="00000A00000000000000" pitchFamily="50" charset="0"/>
              </a:rPr>
              <a:t>Aktualisieren</a:t>
            </a:r>
          </a:p>
        </p:txBody>
      </p:sp>
      <p:cxnSp>
        <p:nvCxnSpPr>
          <p:cNvPr id="1040" name="Verbinder: gekrümmt 1039">
            <a:extLst>
              <a:ext uri="{FF2B5EF4-FFF2-40B4-BE49-F238E27FC236}">
                <a16:creationId xmlns:a16="http://schemas.microsoft.com/office/drawing/2014/main" id="{92A11863-AB8D-49C0-BFFD-3E5537368E05}"/>
              </a:ext>
            </a:extLst>
          </p:cNvPr>
          <p:cNvCxnSpPr>
            <a:cxnSpLocks/>
            <a:stCxn id="1038" idx="0"/>
            <a:endCxn id="1032" idx="1"/>
          </p:cNvCxnSpPr>
          <p:nvPr/>
        </p:nvCxnSpPr>
        <p:spPr>
          <a:xfrm rot="5400000" flipH="1" flipV="1">
            <a:off x="2162860" y="4638393"/>
            <a:ext cx="500137" cy="827288"/>
          </a:xfrm>
          <a:prstGeom prst="curvedConnector2">
            <a:avLst/>
          </a:prstGeom>
          <a:ln>
            <a:solidFill>
              <a:srgbClr val="5A62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Gerade Verbindung mit Pfeil 1042">
            <a:extLst>
              <a:ext uri="{FF2B5EF4-FFF2-40B4-BE49-F238E27FC236}">
                <a16:creationId xmlns:a16="http://schemas.microsoft.com/office/drawing/2014/main" id="{7D43FE1E-31CC-451D-A15F-BA656E566EC8}"/>
              </a:ext>
            </a:extLst>
          </p:cNvPr>
          <p:cNvCxnSpPr>
            <a:cxnSpLocks/>
            <a:endCxn id="1038" idx="3"/>
          </p:cNvCxnSpPr>
          <p:nvPr/>
        </p:nvCxnSpPr>
        <p:spPr>
          <a:xfrm flipH="1">
            <a:off x="2999718" y="5502160"/>
            <a:ext cx="797270" cy="0"/>
          </a:xfrm>
          <a:prstGeom prst="straightConnector1">
            <a:avLst/>
          </a:prstGeom>
          <a:ln>
            <a:solidFill>
              <a:srgbClr val="5A62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5" name="Geschweifte Klammer rechts 1044">
            <a:extLst>
              <a:ext uri="{FF2B5EF4-FFF2-40B4-BE49-F238E27FC236}">
                <a16:creationId xmlns:a16="http://schemas.microsoft.com/office/drawing/2014/main" id="{1702C364-8E89-41F1-AB60-BBCB1F22EB48}"/>
              </a:ext>
            </a:extLst>
          </p:cNvPr>
          <p:cNvSpPr/>
          <p:nvPr/>
        </p:nvSpPr>
        <p:spPr>
          <a:xfrm>
            <a:off x="5085247" y="4681635"/>
            <a:ext cx="393913" cy="1270674"/>
          </a:xfrm>
          <a:prstGeom prst="rightBrace">
            <a:avLst/>
          </a:prstGeom>
          <a:ln w="19050">
            <a:solidFill>
              <a:srgbClr val="5A62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5A6278"/>
              </a:solidFill>
            </a:endParaRPr>
          </a:p>
        </p:txBody>
      </p:sp>
      <p:sp>
        <p:nvSpPr>
          <p:cNvPr id="1046" name="Textfeld 1045">
            <a:extLst>
              <a:ext uri="{FF2B5EF4-FFF2-40B4-BE49-F238E27FC236}">
                <a16:creationId xmlns:a16="http://schemas.microsoft.com/office/drawing/2014/main" id="{023D0F88-313E-434A-B6A9-DD37B03A439E}"/>
              </a:ext>
            </a:extLst>
          </p:cNvPr>
          <p:cNvSpPr txBox="1"/>
          <p:nvPr/>
        </p:nvSpPr>
        <p:spPr>
          <a:xfrm>
            <a:off x="5491798" y="4898492"/>
            <a:ext cx="23883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Kern der ELM- Architektur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3CD87E46-4D27-44DC-ACDF-E6782DE77EB7}"/>
              </a:ext>
            </a:extLst>
          </p:cNvPr>
          <p:cNvSpPr txBox="1"/>
          <p:nvPr/>
        </p:nvSpPr>
        <p:spPr>
          <a:xfrm>
            <a:off x="4316924" y="1948060"/>
            <a:ext cx="9733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rgbClr val="5A6278"/>
                </a:solidFill>
                <a:latin typeface="Kallisto Lined" panose="00000A00000000000000" pitchFamily="50" charset="0"/>
              </a:rPr>
              <a:t>HTML</a:t>
            </a: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4144F1B7-FA35-4CF1-BB52-79795CEA406C}"/>
              </a:ext>
            </a:extLst>
          </p:cNvPr>
          <p:cNvSpPr/>
          <p:nvPr/>
        </p:nvSpPr>
        <p:spPr>
          <a:xfrm>
            <a:off x="2917549" y="2693885"/>
            <a:ext cx="934040" cy="344948"/>
          </a:xfrm>
          <a:prstGeom prst="rect">
            <a:avLst/>
          </a:prstGeom>
          <a:solidFill>
            <a:srgbClr val="5A6278"/>
          </a:solidFill>
          <a:ln>
            <a:solidFill>
              <a:srgbClr val="5A62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de-DE" sz="2000" dirty="0">
                <a:latin typeface="Kallisto Lined" panose="00000A00000000000000" pitchFamily="50" charset="0"/>
              </a:rPr>
              <a:t>ELM</a:t>
            </a:r>
          </a:p>
        </p:txBody>
      </p:sp>
      <p:pic>
        <p:nvPicPr>
          <p:cNvPr id="46" name="Picture 4" descr="Bildergebnis für pc clipart bildschirm&quot;">
            <a:extLst>
              <a:ext uri="{FF2B5EF4-FFF2-40B4-BE49-F238E27FC236}">
                <a16:creationId xmlns:a16="http://schemas.microsoft.com/office/drawing/2014/main" id="{9BFC64B0-D571-4543-94FE-9AFB3833F6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6517" y="2621557"/>
            <a:ext cx="626203" cy="56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5509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30" grpId="0"/>
      <p:bldP spid="1032" grpId="0"/>
      <p:bldP spid="1036" grpId="0"/>
      <p:bldP spid="1038" grpId="0"/>
      <p:bldP spid="1045" grpId="0" animBg="1"/>
      <p:bldP spid="1046" grpId="0"/>
      <p:bldP spid="44" grpId="0"/>
      <p:bldP spid="45" grpId="0" animBg="1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931</Words>
  <Application>Microsoft Macintosh PowerPoint</Application>
  <PresentationFormat>Breitbild</PresentationFormat>
  <Paragraphs>192</Paragraphs>
  <Slides>13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Kallisto Lined</vt:lpstr>
      <vt:lpstr>Open Sans</vt:lpstr>
      <vt:lpstr>Symbol</vt:lpstr>
      <vt:lpstr>Wingdings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Elisabeth Thirmeyer</dc:creator>
  <cp:lastModifiedBy>Markus Schranz</cp:lastModifiedBy>
  <cp:revision>57</cp:revision>
  <dcterms:created xsi:type="dcterms:W3CDTF">2019-10-28T15:43:20Z</dcterms:created>
  <dcterms:modified xsi:type="dcterms:W3CDTF">2019-11-08T15:47:31Z</dcterms:modified>
</cp:coreProperties>
</file>