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8" r:id="rId3"/>
    <p:sldId id="262" r:id="rId4"/>
    <p:sldId id="263" r:id="rId5"/>
    <p:sldId id="257" r:id="rId6"/>
    <p:sldId id="264" r:id="rId7"/>
    <p:sldId id="266" r:id="rId8"/>
    <p:sldId id="269" r:id="rId9"/>
    <p:sldId id="275" r:id="rId10"/>
    <p:sldId id="276" r:id="rId11"/>
    <p:sldId id="271" r:id="rId12"/>
    <p:sldId id="273" r:id="rId13"/>
    <p:sldId id="277" r:id="rId14"/>
    <p:sldId id="27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Stile medio 3 - Color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Stile medio 4 - Color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253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55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704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73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42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53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1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42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4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665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384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169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A9327B-0F60-46E3-AD80-CE7383856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824069F-F66A-9000-37E1-79D2C51AA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082" y="4660681"/>
            <a:ext cx="9689834" cy="1125050"/>
          </a:xfrm>
        </p:spPr>
        <p:txBody>
          <a:bodyPr anchor="b">
            <a:normAutofit/>
          </a:bodyPr>
          <a:lstStyle/>
          <a:p>
            <a:pPr algn="ctr"/>
            <a:r>
              <a:rPr lang="it-IT" sz="7200" dirty="0"/>
              <a:t>Basi di dati PARTE 2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8648EA7-7D25-E303-1552-B8E46F8E7E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8997" y="5866227"/>
            <a:ext cx="8314005" cy="696351"/>
          </a:xfrm>
        </p:spPr>
        <p:txBody>
          <a:bodyPr>
            <a:normAutofit/>
          </a:bodyPr>
          <a:lstStyle/>
          <a:p>
            <a:pPr algn="ctr"/>
            <a:r>
              <a:rPr lang="it-IT" sz="2800" dirty="0"/>
              <a:t>Progetto Corsisti – Alfonso Maria Ferrara</a:t>
            </a:r>
          </a:p>
        </p:txBody>
      </p:sp>
      <p:pic>
        <p:nvPicPr>
          <p:cNvPr id="4" name="Picture 3" descr="Struttura bianca">
            <a:extLst>
              <a:ext uri="{FF2B5EF4-FFF2-40B4-BE49-F238E27FC236}">
                <a16:creationId xmlns:a16="http://schemas.microsoft.com/office/drawing/2014/main" id="{A1E72EA6-BB35-07C6-F57E-64B274548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83" b="43858"/>
          <a:stretch/>
        </p:blipFill>
        <p:spPr>
          <a:xfrm>
            <a:off x="20" y="1"/>
            <a:ext cx="12191980" cy="4305300"/>
          </a:xfrm>
          <a:prstGeom prst="rect">
            <a:avLst/>
          </a:prstGeom>
        </p:spPr>
      </p:pic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BD1C99D0-461D-4A91-81EF-CCCD798B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3053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>
            <a:extLst>
              <a:ext uri="{FF2B5EF4-FFF2-40B4-BE49-F238E27FC236}">
                <a16:creationId xmlns:a16="http://schemas.microsoft.com/office/drawing/2014/main" id="{3D4D2F90-51E2-9178-ACAA-09B42E8F3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317" y="578594"/>
            <a:ext cx="6309362" cy="354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167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Segnaposto contenuto 8">
            <a:extLst>
              <a:ext uri="{FF2B5EF4-FFF2-40B4-BE49-F238E27FC236}">
                <a16:creationId xmlns:a16="http://schemas.microsoft.com/office/drawing/2014/main" id="{C3733E01-2B05-817D-B26D-024295F3D8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7910630"/>
              </p:ext>
            </p:extLst>
          </p:nvPr>
        </p:nvGraphicFramePr>
        <p:xfrm>
          <a:off x="2176014" y="574293"/>
          <a:ext cx="8081512" cy="3788469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017324">
                  <a:extLst>
                    <a:ext uri="{9D8B030D-6E8A-4147-A177-3AD203B41FA5}">
                      <a16:colId xmlns:a16="http://schemas.microsoft.com/office/drawing/2014/main" val="3579321366"/>
                    </a:ext>
                  </a:extLst>
                </a:gridCol>
                <a:gridCol w="2021396">
                  <a:extLst>
                    <a:ext uri="{9D8B030D-6E8A-4147-A177-3AD203B41FA5}">
                      <a16:colId xmlns:a16="http://schemas.microsoft.com/office/drawing/2014/main" val="674741695"/>
                    </a:ext>
                  </a:extLst>
                </a:gridCol>
                <a:gridCol w="2021396">
                  <a:extLst>
                    <a:ext uri="{9D8B030D-6E8A-4147-A177-3AD203B41FA5}">
                      <a16:colId xmlns:a16="http://schemas.microsoft.com/office/drawing/2014/main" val="1195764997"/>
                    </a:ext>
                  </a:extLst>
                </a:gridCol>
                <a:gridCol w="2021396">
                  <a:extLst>
                    <a:ext uri="{9D8B030D-6E8A-4147-A177-3AD203B41FA5}">
                      <a16:colId xmlns:a16="http://schemas.microsoft.com/office/drawing/2014/main" val="2147004471"/>
                    </a:ext>
                  </a:extLst>
                </a:gridCol>
              </a:tblGrid>
              <a:tr h="694267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TAVOLA DEGLI ACCESSI OPERAZIONE 2 “SENZA RIDONDANZA”</a:t>
                      </a:r>
                      <a:endParaRPr lang="it-IT" sz="3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821192"/>
                  </a:ext>
                </a:extLst>
              </a:tr>
              <a:tr h="694267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C000"/>
                          </a:solidFill>
                        </a:rPr>
                        <a:t>E/R</a:t>
                      </a:r>
                      <a:endParaRPr lang="it-IT" b="1" i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C000"/>
                          </a:solidFill>
                        </a:rPr>
                        <a:t>ACCESSO</a:t>
                      </a:r>
                      <a:endParaRPr lang="it-IT" b="1" i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C000"/>
                          </a:solidFill>
                        </a:rPr>
                        <a:t>COSTRUTTO</a:t>
                      </a:r>
                      <a:endParaRPr lang="it-IT" b="1" i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C000"/>
                          </a:solidFill>
                        </a:rPr>
                        <a:t>TIPO</a:t>
                      </a:r>
                      <a:endParaRPr lang="it-IT" b="1" i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275620"/>
                  </a:ext>
                </a:extLst>
              </a:tr>
              <a:tr h="67842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COSTRUTTORE</a:t>
                      </a:r>
                      <a:endParaRPr lang="it-IT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it-IT" sz="2800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50</a:t>
                      </a:r>
                      <a:endParaRPr lang="it-IT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/>
                        <a:t>E</a:t>
                      </a:r>
                      <a:endParaRPr lang="it-IT" sz="28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70508"/>
                  </a:ext>
                </a:extLst>
              </a:tr>
              <a:tr h="67842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PRODUZIONE</a:t>
                      </a:r>
                      <a:endParaRPr lang="it-IT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it-IT" sz="2800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150</a:t>
                      </a:r>
                      <a:endParaRPr lang="it-IT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/>
                        <a:t>R</a:t>
                      </a:r>
                      <a:endParaRPr lang="it-IT" sz="28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192262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2F47C026-EF9F-85A4-AA38-757ADD6636EA}"/>
              </a:ext>
            </a:extLst>
          </p:cNvPr>
          <p:cNvSpPr txBox="1"/>
          <p:nvPr/>
        </p:nvSpPr>
        <p:spPr>
          <a:xfrm>
            <a:off x="2633573" y="4564838"/>
            <a:ext cx="692485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 senza ridondanza:</a:t>
            </a:r>
          </a:p>
          <a:p>
            <a:r>
              <a:rPr lang="it-IT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Operazione 1:</a:t>
            </a:r>
            <a:r>
              <a:rPr lang="it-IT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(10,5)x60/anno =21 x 60/anno=1260 accessi all’anno.</a:t>
            </a:r>
          </a:p>
          <a:p>
            <a:r>
              <a:rPr lang="it-IT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Operazione 2: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(50+150)x12/anno=2400 accessi all’anno.</a:t>
            </a:r>
          </a:p>
          <a:p>
            <a:r>
              <a:rPr lang="it-IT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TOTALE</a:t>
            </a:r>
            <a:r>
              <a:rPr lang="it-IT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3360 accessi all’anno</a:t>
            </a:r>
          </a:p>
          <a:p>
            <a:r>
              <a:rPr lang="it-IT" b="1" i="1" u="sng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Totale byte numero componenti :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50x4 byte = 200 byte </a:t>
            </a:r>
            <a:r>
              <a:rPr lang="it-IT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 conseguenza conviene mantenerlo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77170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Segnaposto contenuto 8">
            <a:extLst>
              <a:ext uri="{FF2B5EF4-FFF2-40B4-BE49-F238E27FC236}">
                <a16:creationId xmlns:a16="http://schemas.microsoft.com/office/drawing/2014/main" id="{C3733E01-2B05-817D-B26D-024295F3D8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368860"/>
              </p:ext>
            </p:extLst>
          </p:nvPr>
        </p:nvGraphicFramePr>
        <p:xfrm>
          <a:off x="2329133" y="108468"/>
          <a:ext cx="7694762" cy="274320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920782">
                  <a:extLst>
                    <a:ext uri="{9D8B030D-6E8A-4147-A177-3AD203B41FA5}">
                      <a16:colId xmlns:a16="http://schemas.microsoft.com/office/drawing/2014/main" val="3579321366"/>
                    </a:ext>
                  </a:extLst>
                </a:gridCol>
                <a:gridCol w="1924660">
                  <a:extLst>
                    <a:ext uri="{9D8B030D-6E8A-4147-A177-3AD203B41FA5}">
                      <a16:colId xmlns:a16="http://schemas.microsoft.com/office/drawing/2014/main" val="674741695"/>
                    </a:ext>
                  </a:extLst>
                </a:gridCol>
                <a:gridCol w="1924660">
                  <a:extLst>
                    <a:ext uri="{9D8B030D-6E8A-4147-A177-3AD203B41FA5}">
                      <a16:colId xmlns:a16="http://schemas.microsoft.com/office/drawing/2014/main" val="1195764997"/>
                    </a:ext>
                  </a:extLst>
                </a:gridCol>
                <a:gridCol w="1924660">
                  <a:extLst>
                    <a:ext uri="{9D8B030D-6E8A-4147-A177-3AD203B41FA5}">
                      <a16:colId xmlns:a16="http://schemas.microsoft.com/office/drawing/2014/main" val="2147004471"/>
                    </a:ext>
                  </a:extLst>
                </a:gridCol>
              </a:tblGrid>
              <a:tr h="747362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TAVOLA DEGLI ACCESSI OPERAZIONE 3 “RIDONDANZA”</a:t>
                      </a:r>
                      <a:endParaRPr lang="it-IT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821192"/>
                  </a:ext>
                </a:extLst>
              </a:tr>
              <a:tr h="229958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C000"/>
                          </a:solidFill>
                        </a:rPr>
                        <a:t>E/R</a:t>
                      </a:r>
                      <a:endParaRPr lang="it-IT" b="1" i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C000"/>
                          </a:solidFill>
                        </a:rPr>
                        <a:t>ACCESSO</a:t>
                      </a:r>
                      <a:endParaRPr lang="it-IT" b="1" i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C000"/>
                          </a:solidFill>
                        </a:rPr>
                        <a:t>COSTRUTTO</a:t>
                      </a:r>
                      <a:endParaRPr lang="it-IT" b="1" i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C000"/>
                          </a:solidFill>
                        </a:rPr>
                        <a:t>TIPO</a:t>
                      </a:r>
                      <a:endParaRPr lang="it-IT" b="1" i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275620"/>
                  </a:ext>
                </a:extLst>
              </a:tr>
              <a:tr h="32577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SCUDERIA</a:t>
                      </a:r>
                      <a:endParaRPr lang="it-IT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it-IT" sz="2800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  <a:endParaRPr lang="it-IT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/>
                        <a:t>E</a:t>
                      </a:r>
                      <a:endParaRPr lang="it-IT" sz="28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70508"/>
                  </a:ext>
                </a:extLst>
              </a:tr>
              <a:tr h="32577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SCUDERIA</a:t>
                      </a:r>
                      <a:endParaRPr lang="it-IT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it-IT" sz="2800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  <a:endParaRPr lang="it-IT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/>
                        <a:t>E</a:t>
                      </a:r>
                      <a:endParaRPr lang="it-IT" sz="28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451250"/>
                  </a:ext>
                </a:extLst>
              </a:tr>
              <a:tr h="32577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SUSSIDIO</a:t>
                      </a:r>
                      <a:endParaRPr lang="it-IT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it-IT" sz="2800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  <a:endParaRPr lang="it-IT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/>
                        <a:t>R</a:t>
                      </a:r>
                      <a:endParaRPr lang="it-IT" sz="28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792553"/>
                  </a:ext>
                </a:extLst>
              </a:tr>
            </a:tbl>
          </a:graphicData>
        </a:graphic>
      </p:graphicFrame>
      <p:graphicFrame>
        <p:nvGraphicFramePr>
          <p:cNvPr id="2" name="Segnaposto contenuto 8">
            <a:extLst>
              <a:ext uri="{FF2B5EF4-FFF2-40B4-BE49-F238E27FC236}">
                <a16:creationId xmlns:a16="http://schemas.microsoft.com/office/drawing/2014/main" id="{774968E0-CD15-7231-7D67-0BD136C59F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6579577"/>
              </p:ext>
            </p:extLst>
          </p:nvPr>
        </p:nvGraphicFramePr>
        <p:xfrm>
          <a:off x="2329133" y="2851668"/>
          <a:ext cx="7694762" cy="170688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920782">
                  <a:extLst>
                    <a:ext uri="{9D8B030D-6E8A-4147-A177-3AD203B41FA5}">
                      <a16:colId xmlns:a16="http://schemas.microsoft.com/office/drawing/2014/main" val="3579321366"/>
                    </a:ext>
                  </a:extLst>
                </a:gridCol>
                <a:gridCol w="1924660">
                  <a:extLst>
                    <a:ext uri="{9D8B030D-6E8A-4147-A177-3AD203B41FA5}">
                      <a16:colId xmlns:a16="http://schemas.microsoft.com/office/drawing/2014/main" val="674741695"/>
                    </a:ext>
                  </a:extLst>
                </a:gridCol>
                <a:gridCol w="1924660">
                  <a:extLst>
                    <a:ext uri="{9D8B030D-6E8A-4147-A177-3AD203B41FA5}">
                      <a16:colId xmlns:a16="http://schemas.microsoft.com/office/drawing/2014/main" val="1195764997"/>
                    </a:ext>
                  </a:extLst>
                </a:gridCol>
                <a:gridCol w="1924660">
                  <a:extLst>
                    <a:ext uri="{9D8B030D-6E8A-4147-A177-3AD203B41FA5}">
                      <a16:colId xmlns:a16="http://schemas.microsoft.com/office/drawing/2014/main" val="2147004471"/>
                    </a:ext>
                  </a:extLst>
                </a:gridCol>
              </a:tblGrid>
              <a:tr h="747362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TAVOLA DEGLI ACCESSI OPERAZIONE 4 “RIDONDANZA”</a:t>
                      </a:r>
                      <a:endParaRPr lang="it-IT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821192"/>
                  </a:ext>
                </a:extLst>
              </a:tr>
              <a:tr h="229958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C000"/>
                          </a:solidFill>
                        </a:rPr>
                        <a:t>E/R</a:t>
                      </a:r>
                      <a:endParaRPr lang="it-IT" b="1" i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C000"/>
                          </a:solidFill>
                        </a:rPr>
                        <a:t>ACCESSO</a:t>
                      </a:r>
                      <a:endParaRPr lang="it-IT" b="1" i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C000"/>
                          </a:solidFill>
                        </a:rPr>
                        <a:t>COSTRUTTO</a:t>
                      </a:r>
                      <a:endParaRPr lang="it-IT" b="1" i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C000"/>
                          </a:solidFill>
                        </a:rPr>
                        <a:t>TIPO</a:t>
                      </a:r>
                      <a:endParaRPr lang="it-IT" b="1" i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275620"/>
                  </a:ext>
                </a:extLst>
              </a:tr>
              <a:tr h="32577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SCUDERIA</a:t>
                      </a:r>
                      <a:endParaRPr lang="it-IT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it-IT" sz="2800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20</a:t>
                      </a:r>
                      <a:endParaRPr lang="it-IT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/>
                        <a:t>E</a:t>
                      </a:r>
                      <a:endParaRPr lang="it-IT" sz="28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70508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F49FDDCA-F157-83FB-1B04-5615A8B372D8}"/>
              </a:ext>
            </a:extLst>
          </p:cNvPr>
          <p:cNvSpPr txBox="1"/>
          <p:nvPr/>
        </p:nvSpPr>
        <p:spPr>
          <a:xfrm>
            <a:off x="2550544" y="4650564"/>
            <a:ext cx="102999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i="1" u="sng" dirty="0"/>
              <a:t>Accessi con ridondanza:</a:t>
            </a:r>
          </a:p>
          <a:p>
            <a:r>
              <a:rPr lang="it-IT" b="1" i="1" dirty="0">
                <a:solidFill>
                  <a:srgbClr val="FFC000"/>
                </a:solidFill>
              </a:rPr>
              <a:t>Operazione 3: </a:t>
            </a:r>
            <a:r>
              <a:rPr lang="it-IT" dirty="0"/>
              <a:t>(2S +1L)x18/anno =5 x 18/anno=90 accessi all’anno.</a:t>
            </a:r>
          </a:p>
          <a:p>
            <a:r>
              <a:rPr lang="it-IT" b="1" i="1" dirty="0">
                <a:solidFill>
                  <a:srgbClr val="FFC000"/>
                </a:solidFill>
              </a:rPr>
              <a:t>Operazione 4: </a:t>
            </a:r>
            <a:r>
              <a:rPr lang="it-IT" dirty="0"/>
              <a:t>20x1/anno=20 accessi all’anno.</a:t>
            </a:r>
          </a:p>
          <a:p>
            <a:r>
              <a:rPr lang="it-IT" b="1" i="1" dirty="0">
                <a:solidFill>
                  <a:srgbClr val="FFC000"/>
                </a:solidFill>
              </a:rPr>
              <a:t>TOTALE: </a:t>
            </a:r>
            <a:r>
              <a:rPr lang="it-IT" dirty="0"/>
              <a:t>110 accessi all’anno</a:t>
            </a:r>
          </a:p>
        </p:txBody>
      </p:sp>
    </p:spTree>
    <p:extLst>
      <p:ext uri="{BB962C8B-B14F-4D97-AF65-F5344CB8AC3E}">
        <p14:creationId xmlns:p14="http://schemas.microsoft.com/office/powerpoint/2010/main" val="3279435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Segnaposto contenuto 8">
            <a:extLst>
              <a:ext uri="{FF2B5EF4-FFF2-40B4-BE49-F238E27FC236}">
                <a16:creationId xmlns:a16="http://schemas.microsoft.com/office/drawing/2014/main" id="{C3733E01-2B05-817D-B26D-024295F3D8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9235115"/>
              </p:ext>
            </p:extLst>
          </p:nvPr>
        </p:nvGraphicFramePr>
        <p:xfrm>
          <a:off x="2329133" y="108468"/>
          <a:ext cx="7694762" cy="170688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920782">
                  <a:extLst>
                    <a:ext uri="{9D8B030D-6E8A-4147-A177-3AD203B41FA5}">
                      <a16:colId xmlns:a16="http://schemas.microsoft.com/office/drawing/2014/main" val="3579321366"/>
                    </a:ext>
                  </a:extLst>
                </a:gridCol>
                <a:gridCol w="1924660">
                  <a:extLst>
                    <a:ext uri="{9D8B030D-6E8A-4147-A177-3AD203B41FA5}">
                      <a16:colId xmlns:a16="http://schemas.microsoft.com/office/drawing/2014/main" val="674741695"/>
                    </a:ext>
                  </a:extLst>
                </a:gridCol>
                <a:gridCol w="1924660">
                  <a:extLst>
                    <a:ext uri="{9D8B030D-6E8A-4147-A177-3AD203B41FA5}">
                      <a16:colId xmlns:a16="http://schemas.microsoft.com/office/drawing/2014/main" val="1195764997"/>
                    </a:ext>
                  </a:extLst>
                </a:gridCol>
                <a:gridCol w="1924660">
                  <a:extLst>
                    <a:ext uri="{9D8B030D-6E8A-4147-A177-3AD203B41FA5}">
                      <a16:colId xmlns:a16="http://schemas.microsoft.com/office/drawing/2014/main" val="2147004471"/>
                    </a:ext>
                  </a:extLst>
                </a:gridCol>
              </a:tblGrid>
              <a:tr h="747362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TAVOLA DEGLI ACCESSI OPERAZIONE 3 SENZA “RIDONDANZA”</a:t>
                      </a:r>
                      <a:endParaRPr lang="it-IT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821192"/>
                  </a:ext>
                </a:extLst>
              </a:tr>
              <a:tr h="229958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C000"/>
                          </a:solidFill>
                        </a:rPr>
                        <a:t>E/R</a:t>
                      </a:r>
                      <a:endParaRPr lang="it-IT" b="1" i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C000"/>
                          </a:solidFill>
                        </a:rPr>
                        <a:t>ACCESSO</a:t>
                      </a:r>
                      <a:endParaRPr lang="it-IT" b="1" i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C000"/>
                          </a:solidFill>
                        </a:rPr>
                        <a:t>COSTRUTTO</a:t>
                      </a:r>
                      <a:endParaRPr lang="it-IT" b="1" i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C000"/>
                          </a:solidFill>
                        </a:rPr>
                        <a:t>TIPO</a:t>
                      </a:r>
                      <a:endParaRPr lang="it-IT" b="1" i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275620"/>
                  </a:ext>
                </a:extLst>
              </a:tr>
              <a:tr h="32577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SUSSIDIO</a:t>
                      </a:r>
                      <a:endParaRPr lang="it-IT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it-IT" sz="2800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  <a:endParaRPr lang="it-IT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/>
                        <a:t>R</a:t>
                      </a:r>
                      <a:endParaRPr lang="it-IT" sz="28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70508"/>
                  </a:ext>
                </a:extLst>
              </a:tr>
            </a:tbl>
          </a:graphicData>
        </a:graphic>
      </p:graphicFrame>
      <p:graphicFrame>
        <p:nvGraphicFramePr>
          <p:cNvPr id="2" name="Segnaposto contenuto 8">
            <a:extLst>
              <a:ext uri="{FF2B5EF4-FFF2-40B4-BE49-F238E27FC236}">
                <a16:creationId xmlns:a16="http://schemas.microsoft.com/office/drawing/2014/main" id="{774968E0-CD15-7231-7D67-0BD136C59F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3894975"/>
              </p:ext>
            </p:extLst>
          </p:nvPr>
        </p:nvGraphicFramePr>
        <p:xfrm>
          <a:off x="2329133" y="2075291"/>
          <a:ext cx="7694762" cy="222504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920782">
                  <a:extLst>
                    <a:ext uri="{9D8B030D-6E8A-4147-A177-3AD203B41FA5}">
                      <a16:colId xmlns:a16="http://schemas.microsoft.com/office/drawing/2014/main" val="3579321366"/>
                    </a:ext>
                  </a:extLst>
                </a:gridCol>
                <a:gridCol w="1924660">
                  <a:extLst>
                    <a:ext uri="{9D8B030D-6E8A-4147-A177-3AD203B41FA5}">
                      <a16:colId xmlns:a16="http://schemas.microsoft.com/office/drawing/2014/main" val="674741695"/>
                    </a:ext>
                  </a:extLst>
                </a:gridCol>
                <a:gridCol w="1924660">
                  <a:extLst>
                    <a:ext uri="{9D8B030D-6E8A-4147-A177-3AD203B41FA5}">
                      <a16:colId xmlns:a16="http://schemas.microsoft.com/office/drawing/2014/main" val="1195764997"/>
                    </a:ext>
                  </a:extLst>
                </a:gridCol>
                <a:gridCol w="1924660">
                  <a:extLst>
                    <a:ext uri="{9D8B030D-6E8A-4147-A177-3AD203B41FA5}">
                      <a16:colId xmlns:a16="http://schemas.microsoft.com/office/drawing/2014/main" val="2147004471"/>
                    </a:ext>
                  </a:extLst>
                </a:gridCol>
              </a:tblGrid>
              <a:tr h="747362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TAVOLA DEGLI ACCESSI OPERAZIONE 4 SENZA “RIDONDANZA”</a:t>
                      </a:r>
                      <a:endParaRPr lang="it-IT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821192"/>
                  </a:ext>
                </a:extLst>
              </a:tr>
              <a:tr h="229958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C000"/>
                          </a:solidFill>
                        </a:rPr>
                        <a:t>E/R</a:t>
                      </a:r>
                      <a:endParaRPr lang="it-IT" b="1" i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C000"/>
                          </a:solidFill>
                        </a:rPr>
                        <a:t>ACCESSO</a:t>
                      </a:r>
                      <a:endParaRPr lang="it-IT" b="1" i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C000"/>
                          </a:solidFill>
                        </a:rPr>
                        <a:t>COSTRUTTO</a:t>
                      </a:r>
                      <a:endParaRPr lang="it-IT" b="1" i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C000"/>
                          </a:solidFill>
                        </a:rPr>
                        <a:t>TIPO</a:t>
                      </a:r>
                      <a:endParaRPr lang="it-IT" b="1" i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275620"/>
                  </a:ext>
                </a:extLst>
              </a:tr>
              <a:tr h="32577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SCUDERIA</a:t>
                      </a:r>
                      <a:endParaRPr lang="it-IT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it-IT" sz="2800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20</a:t>
                      </a:r>
                      <a:endParaRPr lang="it-IT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/>
                        <a:t>E</a:t>
                      </a:r>
                      <a:endParaRPr lang="it-IT" sz="28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70508"/>
                  </a:ext>
                </a:extLst>
              </a:tr>
              <a:tr h="32577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SUSSIDIO</a:t>
                      </a:r>
                      <a:endParaRPr lang="it-IT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it-IT" sz="2800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18</a:t>
                      </a:r>
                      <a:endParaRPr lang="it-IT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/>
                        <a:t>R</a:t>
                      </a:r>
                      <a:endParaRPr lang="it-IT" sz="28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99715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F49FDDCA-F157-83FB-1B04-5615A8B372D8}"/>
              </a:ext>
            </a:extLst>
          </p:cNvPr>
          <p:cNvSpPr txBox="1"/>
          <p:nvPr/>
        </p:nvSpPr>
        <p:spPr>
          <a:xfrm>
            <a:off x="2550544" y="4650564"/>
            <a:ext cx="102999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i="1" u="sng" dirty="0"/>
              <a:t>Accessi senza ridondanza:</a:t>
            </a:r>
          </a:p>
          <a:p>
            <a:r>
              <a:rPr lang="it-IT" b="1" i="1" dirty="0">
                <a:solidFill>
                  <a:srgbClr val="FFC000"/>
                </a:solidFill>
              </a:rPr>
              <a:t>Operazione 3: </a:t>
            </a:r>
            <a:r>
              <a:rPr lang="it-IT" dirty="0"/>
              <a:t>(1S)x18/anno =2 x 18/anno=36 accessi all’anno.</a:t>
            </a:r>
          </a:p>
          <a:p>
            <a:r>
              <a:rPr lang="it-IT" b="1" i="1" dirty="0">
                <a:solidFill>
                  <a:srgbClr val="FFC000"/>
                </a:solidFill>
              </a:rPr>
              <a:t>Operazione 4: </a:t>
            </a:r>
            <a:r>
              <a:rPr lang="it-IT" dirty="0"/>
              <a:t>(20+18)x1/anno=38 accessi all’anno.</a:t>
            </a:r>
          </a:p>
          <a:p>
            <a:r>
              <a:rPr lang="it-IT" b="1" i="1" dirty="0">
                <a:solidFill>
                  <a:srgbClr val="FFC000"/>
                </a:solidFill>
              </a:rPr>
              <a:t>TOTALE: 74</a:t>
            </a:r>
            <a:r>
              <a:rPr lang="it-IT" dirty="0"/>
              <a:t> accessi all’anno</a:t>
            </a:r>
          </a:p>
          <a:p>
            <a:r>
              <a:rPr lang="it-IT" dirty="0"/>
              <a:t>Totale byte numero finanziamenti :</a:t>
            </a:r>
          </a:p>
          <a:p>
            <a:r>
              <a:rPr lang="it-IT" dirty="0"/>
              <a:t>18x4 byte = 74 byte </a:t>
            </a:r>
            <a:r>
              <a:rPr lang="it-IT" b="1" i="1" u="sng" dirty="0"/>
              <a:t>quindi ha senso eliminarlo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1576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9FE696-3F32-BBD8-8A8B-3B7ABBA71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72" y="122631"/>
            <a:ext cx="10515600" cy="1116811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SCHEMA RISTRUTTURATO</a:t>
            </a:r>
            <a:endParaRPr lang="it-IT" dirty="0">
              <a:solidFill>
                <a:srgbClr val="FFC0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22338CF-3290-8588-4432-FD8DE2445BB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33" y="1239442"/>
            <a:ext cx="10390334" cy="52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683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FDA36A-8F23-C101-0D2A-CFE7A223D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936" y="30501"/>
            <a:ext cx="10515600" cy="1116811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Mapping</a:t>
            </a:r>
            <a:endParaRPr lang="it-IT" dirty="0">
              <a:solidFill>
                <a:srgbClr val="FFC000"/>
              </a:solidFill>
            </a:endParaRP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F4C94A81-8D9C-A234-25F1-C79C404E79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4170" y="1147312"/>
            <a:ext cx="10859276" cy="521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836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CB78F9-CBA7-77B9-10E4-CACBCB7A8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INTRODUZIONE</a:t>
            </a:r>
            <a:endParaRPr lang="it-IT" dirty="0">
              <a:solidFill>
                <a:srgbClr val="FFC000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06E469-47E8-917D-8FBB-62913CDEA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sz="2200" b="1" i="1" dirty="0">
                <a:solidFill>
                  <a:srgbClr val="FFC000"/>
                </a:solidFill>
              </a:rPr>
              <a:t>SPECIFICA DEL CARICO APPLICATIVO (1)</a:t>
            </a:r>
          </a:p>
          <a:p>
            <a:pPr marL="0" indent="0">
              <a:buNone/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Il database dovrà gestire un campionato composto di circa 16 gare e 60 autovetture.</a:t>
            </a:r>
          </a:p>
          <a:p>
            <a:pPr marL="0" indent="0">
              <a:buNone/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Un circuito ospita in media 2 gare;</a:t>
            </a:r>
          </a:p>
          <a:p>
            <a:pPr marL="0" indent="0">
              <a:buNone/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Ad ogni gara partecipa in media il 95% delle vetture iscritte al campionato.</a:t>
            </a:r>
          </a:p>
          <a:p>
            <a:pPr marL="0" indent="0">
              <a:buNone/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Ogni scuderia prepara circa 3 auto in vista del campionato.</a:t>
            </a:r>
          </a:p>
          <a:p>
            <a:pPr marL="0" indent="0">
              <a:buNone/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▪ Ciascun autovettura è guidata da un equipaggio composto in media da 3 piloti.</a:t>
            </a:r>
          </a:p>
        </p:txBody>
      </p:sp>
    </p:spTree>
    <p:extLst>
      <p:ext uri="{BB962C8B-B14F-4D97-AF65-F5344CB8AC3E}">
        <p14:creationId xmlns:p14="http://schemas.microsoft.com/office/powerpoint/2010/main" val="193838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3D12D5-5977-3830-BBD7-465D11F64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933"/>
            <a:ext cx="10515600" cy="1116811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rgbClr val="FFC000"/>
                </a:solidFill>
              </a:rPr>
              <a:t>SPECIFICA DEL CARICO APPLICATIVO (2)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B2C310-FE00-D5DB-A8FF-F72539BB8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1906"/>
            <a:ext cx="10515600" cy="4114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Il corpo piloti è composto per il 75% di piloti «PRO» e per il restante 25% di piloti «AM» </a:t>
            </a:r>
          </a:p>
          <a:p>
            <a:pPr marL="0" indent="0">
              <a:buNone/>
            </a:pPr>
            <a:r>
              <a:rPr lang="it-IT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▪ Tra i piloti «AM», il 40% sono Gentleman Driver</a:t>
            </a:r>
          </a:p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In media una macchina si compone di 2,5 componenti.</a:t>
            </a:r>
          </a:p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Le tipologie di componenti sono in media così suddivisi:</a:t>
            </a:r>
          </a:p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▪ 40% sono motori;</a:t>
            </a:r>
          </a:p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▪ 40% sono telai;</a:t>
            </a:r>
          </a:p>
          <a:p>
            <a:pPr marL="0" indent="0">
              <a:buNone/>
            </a:pPr>
            <a:r>
              <a:rPr lang="it-IT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▪ Il restante 20% fanno parte del cambi.</a:t>
            </a:r>
          </a:p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Nell’ambito di un campionato, ciascun costruttore produce in</a:t>
            </a:r>
          </a:p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 3 componenti.</a:t>
            </a:r>
          </a:p>
        </p:txBody>
      </p:sp>
    </p:spTree>
    <p:extLst>
      <p:ext uri="{BB962C8B-B14F-4D97-AF65-F5344CB8AC3E}">
        <p14:creationId xmlns:p14="http://schemas.microsoft.com/office/powerpoint/2010/main" val="2397733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3A0315-95FE-0E6A-ACD2-4AE1DF5DF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>
                <a:solidFill>
                  <a:srgbClr val="FFC000"/>
                </a:solidFill>
              </a:rPr>
              <a:t>SPECIFICA DEL CARICO APPLICATIVO (3)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75679A-C3FB-BD6C-B437-11FDAC1C0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Le principali operazioni da eseguire su questo database sono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20, di cui le quattro più frequenti sono:</a:t>
            </a:r>
          </a:p>
          <a:p>
            <a:pPr marL="0" indent="0">
              <a:buNone/>
            </a:pPr>
            <a:r>
              <a:rPr lang="it-IT" b="1" i="1" dirty="0">
                <a:solidFill>
                  <a:srgbClr val="FFC000"/>
                </a:solidFill>
              </a:rPr>
              <a:t>▪ OP1) Inserimento dei dati di un’autovettura, compresi i componenti di cui è composta. (Frequenza deducibile)</a:t>
            </a:r>
          </a:p>
          <a:p>
            <a:pPr marL="0" indent="0">
              <a:buNone/>
            </a:pPr>
            <a:r>
              <a:rPr lang="it-IT" b="1" i="1" dirty="0">
                <a:solidFill>
                  <a:srgbClr val="FFC000"/>
                </a:solidFill>
              </a:rPr>
              <a:t>▪ OP2) Stampa mensile dei costruttori compreso il numero di componenti che ha fornito.</a:t>
            </a:r>
          </a:p>
          <a:p>
            <a:pPr marL="0" indent="0">
              <a:buNone/>
            </a:pPr>
            <a:r>
              <a:rPr lang="it-IT" b="1" i="1" dirty="0">
                <a:solidFill>
                  <a:srgbClr val="FFC000"/>
                </a:solidFill>
              </a:rPr>
              <a:t>▪ OP3) Registrazione di un finanziamento per una scuderia.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(Frequenza deducibile)</a:t>
            </a:r>
          </a:p>
          <a:p>
            <a:pPr marL="0" indent="0">
              <a:buNone/>
            </a:pPr>
            <a:r>
              <a:rPr lang="it-IT" b="1" i="1" dirty="0">
                <a:solidFill>
                  <a:srgbClr val="FFC000"/>
                </a:solidFill>
              </a:rPr>
              <a:t>▪ OP4) Stampa annuale delle scuderie che hanno partecipato al campionato compreso il numero di finanziamenti.</a:t>
            </a:r>
          </a:p>
        </p:txBody>
      </p:sp>
    </p:spTree>
    <p:extLst>
      <p:ext uri="{BB962C8B-B14F-4D97-AF65-F5344CB8AC3E}">
        <p14:creationId xmlns:p14="http://schemas.microsoft.com/office/powerpoint/2010/main" val="243418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Segnaposto contenuto 8">
            <a:extLst>
              <a:ext uri="{FF2B5EF4-FFF2-40B4-BE49-F238E27FC236}">
                <a16:creationId xmlns:a16="http://schemas.microsoft.com/office/drawing/2014/main" id="{A05475B9-A38A-0332-92C5-3065BF1791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9033434"/>
              </p:ext>
            </p:extLst>
          </p:nvPr>
        </p:nvGraphicFramePr>
        <p:xfrm>
          <a:off x="1570008" y="153549"/>
          <a:ext cx="3890514" cy="624840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296838">
                  <a:extLst>
                    <a:ext uri="{9D8B030D-6E8A-4147-A177-3AD203B41FA5}">
                      <a16:colId xmlns:a16="http://schemas.microsoft.com/office/drawing/2014/main" val="3579321366"/>
                    </a:ext>
                  </a:extLst>
                </a:gridCol>
                <a:gridCol w="1296838">
                  <a:extLst>
                    <a:ext uri="{9D8B030D-6E8A-4147-A177-3AD203B41FA5}">
                      <a16:colId xmlns:a16="http://schemas.microsoft.com/office/drawing/2014/main" val="674741695"/>
                    </a:ext>
                  </a:extLst>
                </a:gridCol>
                <a:gridCol w="1296838">
                  <a:extLst>
                    <a:ext uri="{9D8B030D-6E8A-4147-A177-3AD203B41FA5}">
                      <a16:colId xmlns:a16="http://schemas.microsoft.com/office/drawing/2014/main" val="1195764997"/>
                    </a:ext>
                  </a:extLst>
                </a:gridCol>
              </a:tblGrid>
              <a:tr h="346883">
                <a:tc gridSpan="3">
                  <a:txBody>
                    <a:bodyPr/>
                    <a:lstStyle/>
                    <a:p>
                      <a:pPr algn="ctr"/>
                      <a:r>
                        <a:rPr lang="it-IT" dirty="0"/>
                        <a:t> TAVOLA VOLUMI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821192"/>
                  </a:ext>
                </a:extLst>
              </a:tr>
              <a:tr h="346883">
                <a:tc>
                  <a:txBody>
                    <a:bodyPr/>
                    <a:lstStyle/>
                    <a:p>
                      <a:pPr algn="ctr"/>
                      <a:r>
                        <a:rPr lang="it-IT" b="1" i="1" dirty="0">
                          <a:solidFill>
                            <a:srgbClr val="FFC000"/>
                          </a:solidFill>
                        </a:rPr>
                        <a:t>E/R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i="1" dirty="0">
                          <a:solidFill>
                            <a:srgbClr val="FFC000"/>
                          </a:solidFill>
                        </a:rP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i="1" dirty="0">
                          <a:solidFill>
                            <a:srgbClr val="FFC000"/>
                          </a:solidFill>
                        </a:rPr>
                        <a:t>CARICO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275620"/>
                  </a:ext>
                </a:extLst>
              </a:tr>
              <a:tr h="346883">
                <a:tc>
                  <a:txBody>
                    <a:bodyPr/>
                    <a:lstStyle/>
                    <a:p>
                      <a:r>
                        <a:rPr lang="it-IT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AMMINISTRAZIONE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70508"/>
                  </a:ext>
                </a:extLst>
              </a:tr>
              <a:tr h="346883">
                <a:tc>
                  <a:txBody>
                    <a:bodyPr/>
                    <a:lstStyle/>
                    <a:p>
                      <a:r>
                        <a:rPr lang="it-IT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COSTRUTTORE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015408"/>
                  </a:ext>
                </a:extLst>
              </a:tr>
              <a:tr h="346883">
                <a:tc>
                  <a:txBody>
                    <a:bodyPr/>
                    <a:lstStyle/>
                    <a:p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CAMBIO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174014"/>
                  </a:ext>
                </a:extLst>
              </a:tr>
              <a:tr h="346883">
                <a:tc>
                  <a:txBody>
                    <a:bodyPr/>
                    <a:lstStyle/>
                    <a:p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TELAIO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076284"/>
                  </a:ext>
                </a:extLst>
              </a:tr>
              <a:tr h="346883">
                <a:tc>
                  <a:txBody>
                    <a:bodyPr/>
                    <a:lstStyle/>
                    <a:p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16571"/>
                  </a:ext>
                </a:extLst>
              </a:tr>
              <a:tr h="346883"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871022"/>
                  </a:ext>
                </a:extLst>
              </a:tr>
              <a:tr h="346883">
                <a:tc>
                  <a:txBody>
                    <a:bodyPr/>
                    <a:lstStyle/>
                    <a:p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GENTLEMAN DRIVER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397405"/>
                  </a:ext>
                </a:extLst>
              </a:tr>
              <a:tr h="346883">
                <a:tc>
                  <a:txBody>
                    <a:bodyPr/>
                    <a:lstStyle/>
                    <a:p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579412"/>
                  </a:ext>
                </a:extLst>
              </a:tr>
              <a:tr h="346883">
                <a:tc>
                  <a:txBody>
                    <a:bodyPr/>
                    <a:lstStyle/>
                    <a:p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42643"/>
                  </a:ext>
                </a:extLst>
              </a:tr>
              <a:tr h="346883"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EQUIPAGGIO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596091"/>
                  </a:ext>
                </a:extLst>
              </a:tr>
              <a:tr h="346883">
                <a:tc>
                  <a:txBody>
                    <a:bodyPr/>
                    <a:lstStyle/>
                    <a:p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PILOTA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09630"/>
                  </a:ext>
                </a:extLst>
              </a:tr>
              <a:tr h="346883">
                <a:tc>
                  <a:txBody>
                    <a:bodyPr/>
                    <a:lstStyle/>
                    <a:p>
                      <a:r>
                        <a:rPr lang="it-IT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SCUDERIA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400123"/>
                  </a:ext>
                </a:extLst>
              </a:tr>
              <a:tr h="346883">
                <a:tc>
                  <a:txBody>
                    <a:bodyPr/>
                    <a:lstStyle/>
                    <a:p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CIRCUITO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088032"/>
                  </a:ext>
                </a:extLst>
              </a:tr>
              <a:tr h="346883">
                <a:tc>
                  <a:txBody>
                    <a:bodyPr/>
                    <a:lstStyle/>
                    <a:p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VETTURA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918885"/>
                  </a:ext>
                </a:extLst>
              </a:tr>
              <a:tr h="346883">
                <a:tc>
                  <a:txBody>
                    <a:bodyPr/>
                    <a:lstStyle/>
                    <a:p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532658"/>
                  </a:ext>
                </a:extLst>
              </a:tr>
            </a:tbl>
          </a:graphicData>
        </a:graphic>
      </p:graphicFrame>
      <p:graphicFrame>
        <p:nvGraphicFramePr>
          <p:cNvPr id="10" name="Segnaposto contenuto 8">
            <a:extLst>
              <a:ext uri="{FF2B5EF4-FFF2-40B4-BE49-F238E27FC236}">
                <a16:creationId xmlns:a16="http://schemas.microsoft.com/office/drawing/2014/main" id="{C3733E01-2B05-817D-B26D-024295F3D8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9347834"/>
              </p:ext>
            </p:extLst>
          </p:nvPr>
        </p:nvGraphicFramePr>
        <p:xfrm>
          <a:off x="6797615" y="153546"/>
          <a:ext cx="4278701" cy="6248403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424317">
                  <a:extLst>
                    <a:ext uri="{9D8B030D-6E8A-4147-A177-3AD203B41FA5}">
                      <a16:colId xmlns:a16="http://schemas.microsoft.com/office/drawing/2014/main" val="3579321366"/>
                    </a:ext>
                  </a:extLst>
                </a:gridCol>
                <a:gridCol w="1427192">
                  <a:extLst>
                    <a:ext uri="{9D8B030D-6E8A-4147-A177-3AD203B41FA5}">
                      <a16:colId xmlns:a16="http://schemas.microsoft.com/office/drawing/2014/main" val="674741695"/>
                    </a:ext>
                  </a:extLst>
                </a:gridCol>
                <a:gridCol w="1427192">
                  <a:extLst>
                    <a:ext uri="{9D8B030D-6E8A-4147-A177-3AD203B41FA5}">
                      <a16:colId xmlns:a16="http://schemas.microsoft.com/office/drawing/2014/main" val="1195764997"/>
                    </a:ext>
                  </a:extLst>
                </a:gridCol>
              </a:tblGrid>
              <a:tr h="694267">
                <a:tc gridSpan="3"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TAVOLA VOLUMI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821192"/>
                  </a:ext>
                </a:extLst>
              </a:tr>
              <a:tr h="694267">
                <a:tc>
                  <a:txBody>
                    <a:bodyPr/>
                    <a:lstStyle/>
                    <a:p>
                      <a:pPr algn="ctr"/>
                      <a:r>
                        <a:rPr lang="it-IT" b="1" i="1" dirty="0">
                          <a:solidFill>
                            <a:srgbClr val="FFC000"/>
                          </a:solidFill>
                        </a:rPr>
                        <a:t>E/R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i="1" dirty="0">
                          <a:solidFill>
                            <a:srgbClr val="FFC000"/>
                          </a:solidFill>
                        </a:rP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i="1" dirty="0">
                          <a:solidFill>
                            <a:srgbClr val="FFC000"/>
                          </a:solidFill>
                        </a:rPr>
                        <a:t>CARICO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275620"/>
                  </a:ext>
                </a:extLst>
              </a:tr>
              <a:tr h="69426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DESIGNAZIONE</a:t>
                      </a:r>
                      <a:endParaRPr lang="it-IT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70508"/>
                  </a:ext>
                </a:extLst>
              </a:tr>
              <a:tr h="69426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SUSSIDIO</a:t>
                      </a:r>
                      <a:endParaRPr lang="it-I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015408"/>
                  </a:ext>
                </a:extLst>
              </a:tr>
              <a:tr h="69426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ADESIONE</a:t>
                      </a:r>
                      <a:endParaRPr lang="it-I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912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174014"/>
                  </a:ext>
                </a:extLst>
              </a:tr>
              <a:tr h="69426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FABBRICAZIONE</a:t>
                      </a:r>
                      <a:endParaRPr lang="it-IT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076284"/>
                  </a:ext>
                </a:extLst>
              </a:tr>
              <a:tr h="69426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ATTREZZATURA</a:t>
                      </a:r>
                      <a:endParaRPr lang="it-IT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16571"/>
                  </a:ext>
                </a:extLst>
              </a:tr>
              <a:tr h="69426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ASSEGNAZIONE</a:t>
                      </a:r>
                      <a:endParaRPr lang="it-IT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871022"/>
                  </a:ext>
                </a:extLst>
              </a:tr>
              <a:tr h="6942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AFFIDAMENTO</a:t>
                      </a:r>
                      <a:endParaRPr lang="it-IT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397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232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Segnaposto contenuto 8">
            <a:extLst>
              <a:ext uri="{FF2B5EF4-FFF2-40B4-BE49-F238E27FC236}">
                <a16:creationId xmlns:a16="http://schemas.microsoft.com/office/drawing/2014/main" id="{C3733E01-2B05-817D-B26D-024295F3D8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0978333"/>
              </p:ext>
            </p:extLst>
          </p:nvPr>
        </p:nvGraphicFramePr>
        <p:xfrm>
          <a:off x="2261556" y="997373"/>
          <a:ext cx="8081512" cy="4863254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017324">
                  <a:extLst>
                    <a:ext uri="{9D8B030D-6E8A-4147-A177-3AD203B41FA5}">
                      <a16:colId xmlns:a16="http://schemas.microsoft.com/office/drawing/2014/main" val="3579321366"/>
                    </a:ext>
                  </a:extLst>
                </a:gridCol>
                <a:gridCol w="2021396">
                  <a:extLst>
                    <a:ext uri="{9D8B030D-6E8A-4147-A177-3AD203B41FA5}">
                      <a16:colId xmlns:a16="http://schemas.microsoft.com/office/drawing/2014/main" val="674741695"/>
                    </a:ext>
                  </a:extLst>
                </a:gridCol>
                <a:gridCol w="2021396">
                  <a:extLst>
                    <a:ext uri="{9D8B030D-6E8A-4147-A177-3AD203B41FA5}">
                      <a16:colId xmlns:a16="http://schemas.microsoft.com/office/drawing/2014/main" val="1195764997"/>
                    </a:ext>
                  </a:extLst>
                </a:gridCol>
                <a:gridCol w="2021396">
                  <a:extLst>
                    <a:ext uri="{9D8B030D-6E8A-4147-A177-3AD203B41FA5}">
                      <a16:colId xmlns:a16="http://schemas.microsoft.com/office/drawing/2014/main" val="2147004471"/>
                    </a:ext>
                  </a:extLst>
                </a:gridCol>
              </a:tblGrid>
              <a:tr h="694267">
                <a:tc gridSpan="4"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TAVOLA DELLE OPERAZIONI</a:t>
                      </a:r>
                      <a:endParaRPr lang="it-IT" sz="3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821192"/>
                  </a:ext>
                </a:extLst>
              </a:tr>
              <a:tr h="694267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C000"/>
                          </a:solidFill>
                        </a:rPr>
                        <a:t>OPERAZIONE</a:t>
                      </a:r>
                      <a:endParaRPr lang="it-IT" b="1" i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C000"/>
                          </a:solidFill>
                        </a:rPr>
                        <a:t>RESOCONTO</a:t>
                      </a:r>
                      <a:endParaRPr lang="it-IT" b="1" i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C000"/>
                          </a:solidFill>
                        </a:rPr>
                        <a:t>TIPO</a:t>
                      </a:r>
                      <a:endParaRPr lang="it-IT" b="1" i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C000"/>
                          </a:solidFill>
                        </a:rPr>
                        <a:t>FREQUENZA</a:t>
                      </a:r>
                      <a:endParaRPr lang="it-IT" b="1" i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275620"/>
                  </a:ext>
                </a:extLst>
              </a:tr>
              <a:tr h="67842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OPERAZIONE 1</a:t>
                      </a:r>
                      <a:endParaRPr lang="it-IT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2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Inserimento dei dati di un’autovettura, compresi i componenti di cui è composta.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60/ANNO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70508"/>
                  </a:ext>
                </a:extLst>
              </a:tr>
              <a:tr h="6942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OPERAZIONE 2</a:t>
                      </a:r>
                      <a:endParaRPr lang="it-IT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2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Stampa mensile dei costruttori compreso il numero di componenti che ha fornito.</a:t>
                      </a:r>
                    </a:p>
                    <a:p>
                      <a:pPr algn="l"/>
                      <a:endParaRPr lang="it-IT" sz="12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12/ANNO</a:t>
                      </a:r>
                      <a:endParaRPr lang="it-IT" dirty="0"/>
                    </a:p>
                    <a:p>
                      <a:pPr algn="ctr"/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015408"/>
                  </a:ext>
                </a:extLst>
              </a:tr>
              <a:tr h="6942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OPERAZIONE 3</a:t>
                      </a:r>
                      <a:endParaRPr lang="it-IT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2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Registrazione di un finanziamento per una scuderia.</a:t>
                      </a:r>
                    </a:p>
                    <a:p>
                      <a:pPr algn="l"/>
                      <a:endParaRPr lang="it-IT" sz="12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18/ANNO</a:t>
                      </a:r>
                      <a:endParaRPr lang="it-IT" dirty="0"/>
                    </a:p>
                    <a:p>
                      <a:pPr algn="ctr"/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174014"/>
                  </a:ext>
                </a:extLst>
              </a:tr>
              <a:tr h="6942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OPERAZIONE 4</a:t>
                      </a:r>
                      <a:endParaRPr lang="it-IT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2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Registrazione di un finanziamento per una scuderia.</a:t>
                      </a:r>
                    </a:p>
                    <a:p>
                      <a:pPr algn="l"/>
                      <a:endParaRPr lang="it-IT" sz="12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1/ANNO</a:t>
                      </a:r>
                      <a:endParaRPr lang="it-IT" dirty="0"/>
                    </a:p>
                    <a:p>
                      <a:pPr algn="ctr"/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076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5045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Segnaposto contenuto 8">
            <a:extLst>
              <a:ext uri="{FF2B5EF4-FFF2-40B4-BE49-F238E27FC236}">
                <a16:creationId xmlns:a16="http://schemas.microsoft.com/office/drawing/2014/main" id="{C3733E01-2B05-817D-B26D-024295F3D8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4839323"/>
              </p:ext>
            </p:extLst>
          </p:nvPr>
        </p:nvGraphicFramePr>
        <p:xfrm>
          <a:off x="2872595" y="212758"/>
          <a:ext cx="7013274" cy="6432483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750668">
                  <a:extLst>
                    <a:ext uri="{9D8B030D-6E8A-4147-A177-3AD203B41FA5}">
                      <a16:colId xmlns:a16="http://schemas.microsoft.com/office/drawing/2014/main" val="3579321366"/>
                    </a:ext>
                  </a:extLst>
                </a:gridCol>
                <a:gridCol w="1754202">
                  <a:extLst>
                    <a:ext uri="{9D8B030D-6E8A-4147-A177-3AD203B41FA5}">
                      <a16:colId xmlns:a16="http://schemas.microsoft.com/office/drawing/2014/main" val="674741695"/>
                    </a:ext>
                  </a:extLst>
                </a:gridCol>
                <a:gridCol w="1754202">
                  <a:extLst>
                    <a:ext uri="{9D8B030D-6E8A-4147-A177-3AD203B41FA5}">
                      <a16:colId xmlns:a16="http://schemas.microsoft.com/office/drawing/2014/main" val="1195764997"/>
                    </a:ext>
                  </a:extLst>
                </a:gridCol>
                <a:gridCol w="1754202">
                  <a:extLst>
                    <a:ext uri="{9D8B030D-6E8A-4147-A177-3AD203B41FA5}">
                      <a16:colId xmlns:a16="http://schemas.microsoft.com/office/drawing/2014/main" val="2147004471"/>
                    </a:ext>
                  </a:extLst>
                </a:gridCol>
              </a:tblGrid>
              <a:tr h="511017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TAVOLA DEGLI ACCESSI OPERAZIONE 1 “RIDONDANZA”</a:t>
                      </a:r>
                      <a:endParaRPr lang="it-IT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821192"/>
                  </a:ext>
                </a:extLst>
              </a:tr>
              <a:tr h="511017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C000"/>
                          </a:solidFill>
                        </a:rPr>
                        <a:t>E/R</a:t>
                      </a:r>
                      <a:endParaRPr lang="it-IT" b="1" i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C000"/>
                          </a:solidFill>
                        </a:rPr>
                        <a:t>ACCESSO</a:t>
                      </a:r>
                      <a:endParaRPr lang="it-IT" b="1" i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C000"/>
                          </a:solidFill>
                        </a:rPr>
                        <a:t>COSTRUTTO</a:t>
                      </a:r>
                      <a:endParaRPr lang="it-IT" b="1" i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C000"/>
                          </a:solidFill>
                        </a:rPr>
                        <a:t>TIPO</a:t>
                      </a:r>
                      <a:endParaRPr lang="it-IT" b="1" i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275620"/>
                  </a:ext>
                </a:extLst>
              </a:tr>
              <a:tr h="4993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AMMINISTRAZIONE</a:t>
                      </a:r>
                      <a:endParaRPr lang="it-IT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it-IT" sz="1200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it-IT" sz="1200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70508"/>
                  </a:ext>
                </a:extLst>
              </a:tr>
              <a:tr h="5110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ASSEGNAZIONE</a:t>
                      </a:r>
                      <a:endParaRPr lang="it-IT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it-IT" sz="12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it-IT" sz="12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015408"/>
                  </a:ext>
                </a:extLst>
              </a:tr>
              <a:tr h="5110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COSTRUTTORE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it-IT" sz="12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it-IT" sz="12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174014"/>
                  </a:ext>
                </a:extLst>
              </a:tr>
              <a:tr h="5110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COSTRUTTORE</a:t>
                      </a:r>
                      <a:endParaRPr lang="it-IT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it-IT" sz="12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it-IT" sz="12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076284"/>
                  </a:ext>
                </a:extLst>
              </a:tr>
              <a:tr h="51101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CAMBIO</a:t>
                      </a:r>
                      <a:endParaRPr lang="it-IT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it-IT" sz="12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0,5</a:t>
                      </a:r>
                      <a:endParaRPr lang="it-IT" sz="12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976164"/>
                  </a:ext>
                </a:extLst>
              </a:tr>
              <a:tr h="51101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MOTORE</a:t>
                      </a:r>
                      <a:endParaRPr lang="it-IT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it-IT" sz="12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it-IT" sz="12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138805"/>
                  </a:ext>
                </a:extLst>
              </a:tr>
              <a:tr h="51101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TELAIO</a:t>
                      </a:r>
                      <a:endParaRPr lang="it-IT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it-IT" sz="12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it-IT" sz="12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941553"/>
                  </a:ext>
                </a:extLst>
              </a:tr>
              <a:tr h="5110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COMPONENTE</a:t>
                      </a:r>
                      <a:endParaRPr lang="it-IT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it-IT" sz="12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2,5</a:t>
                      </a:r>
                      <a:endParaRPr lang="it-IT" sz="12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417881"/>
                  </a:ext>
                </a:extLst>
              </a:tr>
              <a:tr h="5110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ATTREZZATURA</a:t>
                      </a:r>
                      <a:endParaRPr lang="it-IT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it-IT" sz="12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2,5</a:t>
                      </a:r>
                      <a:endParaRPr lang="it-IT" sz="12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452191"/>
                  </a:ext>
                </a:extLst>
              </a:tr>
              <a:tr h="5110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VETTURA</a:t>
                      </a:r>
                      <a:endParaRPr lang="it-IT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it-IT" sz="12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it-IT" sz="12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564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8036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Segnaposto contenuto 8">
            <a:extLst>
              <a:ext uri="{FF2B5EF4-FFF2-40B4-BE49-F238E27FC236}">
                <a16:creationId xmlns:a16="http://schemas.microsoft.com/office/drawing/2014/main" id="{C3733E01-2B05-817D-B26D-024295F3D8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7336977"/>
              </p:ext>
            </p:extLst>
          </p:nvPr>
        </p:nvGraphicFramePr>
        <p:xfrm>
          <a:off x="2219146" y="764075"/>
          <a:ext cx="8081512" cy="3239829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017324">
                  <a:extLst>
                    <a:ext uri="{9D8B030D-6E8A-4147-A177-3AD203B41FA5}">
                      <a16:colId xmlns:a16="http://schemas.microsoft.com/office/drawing/2014/main" val="3579321366"/>
                    </a:ext>
                  </a:extLst>
                </a:gridCol>
                <a:gridCol w="2021396">
                  <a:extLst>
                    <a:ext uri="{9D8B030D-6E8A-4147-A177-3AD203B41FA5}">
                      <a16:colId xmlns:a16="http://schemas.microsoft.com/office/drawing/2014/main" val="674741695"/>
                    </a:ext>
                  </a:extLst>
                </a:gridCol>
                <a:gridCol w="2021396">
                  <a:extLst>
                    <a:ext uri="{9D8B030D-6E8A-4147-A177-3AD203B41FA5}">
                      <a16:colId xmlns:a16="http://schemas.microsoft.com/office/drawing/2014/main" val="1195764997"/>
                    </a:ext>
                  </a:extLst>
                </a:gridCol>
                <a:gridCol w="2021396">
                  <a:extLst>
                    <a:ext uri="{9D8B030D-6E8A-4147-A177-3AD203B41FA5}">
                      <a16:colId xmlns:a16="http://schemas.microsoft.com/office/drawing/2014/main" val="2147004471"/>
                    </a:ext>
                  </a:extLst>
                </a:gridCol>
              </a:tblGrid>
              <a:tr h="694267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TAVOLA DEGLI ACCESSI OPERAZIONE 2 “RIDONDANZA”</a:t>
                      </a:r>
                      <a:endParaRPr lang="it-IT" sz="3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821192"/>
                  </a:ext>
                </a:extLst>
              </a:tr>
              <a:tr h="694267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C000"/>
                          </a:solidFill>
                        </a:rPr>
                        <a:t>E/R</a:t>
                      </a:r>
                      <a:endParaRPr lang="it-IT" b="1" i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C000"/>
                          </a:solidFill>
                        </a:rPr>
                        <a:t>ACCESSO</a:t>
                      </a:r>
                      <a:endParaRPr lang="it-IT" b="1" i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C000"/>
                          </a:solidFill>
                        </a:rPr>
                        <a:t>COSTRUTTO</a:t>
                      </a:r>
                      <a:endParaRPr lang="it-IT" b="1" i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C000"/>
                          </a:solidFill>
                        </a:rPr>
                        <a:t>TIPO</a:t>
                      </a:r>
                      <a:endParaRPr lang="it-IT" b="1" i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275620"/>
                  </a:ext>
                </a:extLst>
              </a:tr>
              <a:tr h="67842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COSTRUTTORE</a:t>
                      </a:r>
                      <a:endParaRPr lang="it-IT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it-IT" sz="2800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50</a:t>
                      </a:r>
                      <a:endParaRPr lang="it-IT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/>
                        <a:t>E</a:t>
                      </a:r>
                      <a:endParaRPr lang="it-IT" sz="28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70508"/>
                  </a:ext>
                </a:extLst>
              </a:tr>
              <a:tr h="67842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PRODUZIONE</a:t>
                      </a:r>
                      <a:endParaRPr lang="it-IT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it-IT" sz="2800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150</a:t>
                      </a:r>
                      <a:endParaRPr lang="it-IT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/>
                        <a:t>R</a:t>
                      </a:r>
                      <a:endParaRPr lang="it-IT" sz="28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192262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2F47C026-EF9F-85A4-AA38-757ADD6636EA}"/>
              </a:ext>
            </a:extLst>
          </p:cNvPr>
          <p:cNvSpPr txBox="1"/>
          <p:nvPr/>
        </p:nvSpPr>
        <p:spPr>
          <a:xfrm>
            <a:off x="2633573" y="4193902"/>
            <a:ext cx="69248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 con ridondanza:</a:t>
            </a:r>
          </a:p>
          <a:p>
            <a:r>
              <a:rPr lang="it-IT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Operazione 1:</a:t>
            </a:r>
            <a:r>
              <a:rPr lang="it-IT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11,5s+1L)x60/anno =24 x 60/anno=1440 accessi all’anno.</a:t>
            </a:r>
          </a:p>
          <a:p>
            <a:r>
              <a:rPr lang="it-IT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Operazione 2: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50x12/anno=600 accessi all’anno.</a:t>
            </a:r>
          </a:p>
          <a:p>
            <a:r>
              <a:rPr lang="it-IT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TOTALE</a:t>
            </a:r>
            <a:r>
              <a:rPr lang="it-IT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3360 accessi all’anno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98729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Segnaposto contenuto 8">
            <a:extLst>
              <a:ext uri="{FF2B5EF4-FFF2-40B4-BE49-F238E27FC236}">
                <a16:creationId xmlns:a16="http://schemas.microsoft.com/office/drawing/2014/main" id="{C3733E01-2B05-817D-B26D-024295F3D8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8120839"/>
              </p:ext>
            </p:extLst>
          </p:nvPr>
        </p:nvGraphicFramePr>
        <p:xfrm>
          <a:off x="2889848" y="488804"/>
          <a:ext cx="7013274" cy="5410449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750668">
                  <a:extLst>
                    <a:ext uri="{9D8B030D-6E8A-4147-A177-3AD203B41FA5}">
                      <a16:colId xmlns:a16="http://schemas.microsoft.com/office/drawing/2014/main" val="3579321366"/>
                    </a:ext>
                  </a:extLst>
                </a:gridCol>
                <a:gridCol w="1754202">
                  <a:extLst>
                    <a:ext uri="{9D8B030D-6E8A-4147-A177-3AD203B41FA5}">
                      <a16:colId xmlns:a16="http://schemas.microsoft.com/office/drawing/2014/main" val="674741695"/>
                    </a:ext>
                  </a:extLst>
                </a:gridCol>
                <a:gridCol w="1754202">
                  <a:extLst>
                    <a:ext uri="{9D8B030D-6E8A-4147-A177-3AD203B41FA5}">
                      <a16:colId xmlns:a16="http://schemas.microsoft.com/office/drawing/2014/main" val="1195764997"/>
                    </a:ext>
                  </a:extLst>
                </a:gridCol>
                <a:gridCol w="1754202">
                  <a:extLst>
                    <a:ext uri="{9D8B030D-6E8A-4147-A177-3AD203B41FA5}">
                      <a16:colId xmlns:a16="http://schemas.microsoft.com/office/drawing/2014/main" val="2147004471"/>
                    </a:ext>
                  </a:extLst>
                </a:gridCol>
              </a:tblGrid>
              <a:tr h="511017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TAVOLA DEGLI ACCESSI OPERAZIONE 1 “SENZA RIDONDANZA”</a:t>
                      </a:r>
                      <a:endParaRPr lang="it-IT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821192"/>
                  </a:ext>
                </a:extLst>
              </a:tr>
              <a:tr h="511017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C000"/>
                          </a:solidFill>
                        </a:rPr>
                        <a:t>E/R</a:t>
                      </a:r>
                      <a:endParaRPr lang="it-IT" b="1" i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C000"/>
                          </a:solidFill>
                        </a:rPr>
                        <a:t>ACCESSO</a:t>
                      </a:r>
                      <a:endParaRPr lang="it-IT" b="1" i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C000"/>
                          </a:solidFill>
                        </a:rPr>
                        <a:t>COSTRUTTO</a:t>
                      </a:r>
                      <a:endParaRPr lang="it-IT" b="1" i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C000"/>
                          </a:solidFill>
                        </a:rPr>
                        <a:t>TIPO</a:t>
                      </a:r>
                      <a:endParaRPr lang="it-IT" b="1" i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275620"/>
                  </a:ext>
                </a:extLst>
              </a:tr>
              <a:tr h="4993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AMMINISTRAZIONE</a:t>
                      </a:r>
                      <a:endParaRPr lang="it-IT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it-IT" sz="1200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it-IT" sz="1200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70508"/>
                  </a:ext>
                </a:extLst>
              </a:tr>
              <a:tr h="5110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ASSEGNAZIONE</a:t>
                      </a:r>
                      <a:endParaRPr lang="it-IT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it-IT" sz="12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it-IT" sz="12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015408"/>
                  </a:ext>
                </a:extLst>
              </a:tr>
              <a:tr h="51101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CAMBIO</a:t>
                      </a:r>
                      <a:endParaRPr lang="it-IT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it-IT" sz="12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0,5</a:t>
                      </a:r>
                      <a:endParaRPr lang="it-IT" sz="12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976164"/>
                  </a:ext>
                </a:extLst>
              </a:tr>
              <a:tr h="51101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MOTORE</a:t>
                      </a:r>
                      <a:endParaRPr lang="it-IT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it-IT" sz="12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it-IT" sz="12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138805"/>
                  </a:ext>
                </a:extLst>
              </a:tr>
              <a:tr h="51101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TELAIO</a:t>
                      </a:r>
                      <a:endParaRPr lang="it-IT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it-IT" sz="12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it-IT" sz="12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941553"/>
                  </a:ext>
                </a:extLst>
              </a:tr>
              <a:tr h="5110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COMPONENTE</a:t>
                      </a:r>
                      <a:endParaRPr lang="it-IT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it-IT" sz="12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2,5</a:t>
                      </a:r>
                      <a:endParaRPr lang="it-IT" sz="12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417881"/>
                  </a:ext>
                </a:extLst>
              </a:tr>
              <a:tr h="5110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ATTREZZATURA</a:t>
                      </a:r>
                      <a:endParaRPr lang="it-IT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it-IT" sz="12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2,5</a:t>
                      </a:r>
                      <a:endParaRPr lang="it-IT" sz="12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452191"/>
                  </a:ext>
                </a:extLst>
              </a:tr>
              <a:tr h="5110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VETTURA</a:t>
                      </a:r>
                      <a:endParaRPr lang="it-IT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it-IT" sz="12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it-IT" sz="12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564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7635"/>
      </p:ext>
    </p:extLst>
  </p:cSld>
  <p:clrMapOvr>
    <a:masterClrMapping/>
  </p:clrMapOvr>
</p:sld>
</file>

<file path=ppt/theme/theme1.xml><?xml version="1.0" encoding="utf-8"?>
<a:theme xmlns:a="http://schemas.openxmlformats.org/drawingml/2006/main" name="Archway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BC73EF0-03EC-4B24-A1D5-9E53AE556507}">
  <we:reference id="wa200005566" version="1.0.0.0" store="it-IT" storeType="OMEX"/>
  <we:alternateReferences>
    <we:reference id="wa200005566" version="1.0.0.0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986</TotalTime>
  <Words>879</Words>
  <Application>Microsoft Office PowerPoint</Application>
  <PresentationFormat>Widescreen</PresentationFormat>
  <Paragraphs>300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9" baseType="lpstr">
      <vt:lpstr>Arial</vt:lpstr>
      <vt:lpstr>Felix Titling</vt:lpstr>
      <vt:lpstr>Goudy Old Style</vt:lpstr>
      <vt:lpstr>Times New Roman</vt:lpstr>
      <vt:lpstr>ArchwayVTI</vt:lpstr>
      <vt:lpstr>Basi di dati PARTE 2</vt:lpstr>
      <vt:lpstr>INTRODUZIONE</vt:lpstr>
      <vt:lpstr>SPECIFICA DEL CARICO APPLICATIVO (2)</vt:lpstr>
      <vt:lpstr>SPECIFICA DEL CARICO APPLICATIVO (3)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SCHEMA RISTRUTTURATO</vt:lpstr>
      <vt:lpstr>Mapping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 di dati</dc:title>
  <dc:creator>Alfonso Ferrara</dc:creator>
  <cp:lastModifiedBy>Alfonso Ferrara</cp:lastModifiedBy>
  <cp:revision>37</cp:revision>
  <dcterms:created xsi:type="dcterms:W3CDTF">2023-11-27T09:10:52Z</dcterms:created>
  <dcterms:modified xsi:type="dcterms:W3CDTF">2023-12-19T17:17:00Z</dcterms:modified>
</cp:coreProperties>
</file>