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Stile medio 4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25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5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70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7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4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5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4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4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66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38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16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24069F-F66A-9000-37E1-79D2C51A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82" y="4660681"/>
            <a:ext cx="9689834" cy="1125050"/>
          </a:xfrm>
        </p:spPr>
        <p:txBody>
          <a:bodyPr anchor="b">
            <a:normAutofit/>
          </a:bodyPr>
          <a:lstStyle/>
          <a:p>
            <a:pPr algn="ctr"/>
            <a:r>
              <a:rPr lang="it-IT" sz="7200" dirty="0"/>
              <a:t>Basi di dati PARTE 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648EA7-7D25-E303-1552-B8E46F8E7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997" y="5866227"/>
            <a:ext cx="8314005" cy="696351"/>
          </a:xfrm>
        </p:spPr>
        <p:txBody>
          <a:bodyPr>
            <a:normAutofit/>
          </a:bodyPr>
          <a:lstStyle/>
          <a:p>
            <a:pPr algn="ctr"/>
            <a:r>
              <a:rPr lang="it-IT" sz="2800" dirty="0"/>
              <a:t>Progetto Corsisti – Alfonso Maria Ferrara</a:t>
            </a:r>
          </a:p>
        </p:txBody>
      </p:sp>
      <p:pic>
        <p:nvPicPr>
          <p:cNvPr id="4" name="Picture 3" descr="Struttura bianca">
            <a:extLst>
              <a:ext uri="{FF2B5EF4-FFF2-40B4-BE49-F238E27FC236}">
                <a16:creationId xmlns:a16="http://schemas.microsoft.com/office/drawing/2014/main" id="{A1E72EA6-BB35-07C6-F57E-64B274548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83" b="43858"/>
          <a:stretch/>
        </p:blipFill>
        <p:spPr>
          <a:xfrm>
            <a:off x="20" y="1"/>
            <a:ext cx="12191980" cy="4305300"/>
          </a:xfrm>
          <a:prstGeom prst="rect">
            <a:avLst/>
          </a:prstGeom>
        </p:spPr>
      </p:pic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3D4D2F90-51E2-9178-ACAA-09B42E8F3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317" y="578594"/>
            <a:ext cx="6309362" cy="354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6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CB78F9-CBA7-77B9-10E4-CACBCB7A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INTRODUZIONE</a:t>
            </a:r>
            <a:endParaRPr lang="it-IT" dirty="0">
              <a:solidFill>
                <a:srgbClr val="FFC00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06E469-47E8-917D-8FBB-62913CDEA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400" b="1" i="1" dirty="0">
                <a:solidFill>
                  <a:srgbClr val="FFC000"/>
                </a:solidFill>
              </a:rPr>
              <a:t>Le operazioni da realizzare sono le seguenti: 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FFC000"/>
                </a:solidFill>
              </a:rPr>
              <a:t>1. </a:t>
            </a:r>
            <a:r>
              <a:rPr lang="it-IT" sz="2400" dirty="0"/>
              <a:t>Registrazione di una scuderia; 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FFC000"/>
                </a:solidFill>
              </a:rPr>
              <a:t>2. </a:t>
            </a:r>
            <a:r>
              <a:rPr lang="it-IT" sz="2400" dirty="0"/>
              <a:t>Inserimento dei dati di un’autovettura, compresi i componenti di cui è composta; 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FFC000"/>
                </a:solidFill>
              </a:rPr>
              <a:t>3. </a:t>
            </a:r>
            <a:r>
              <a:rPr lang="it-IT" sz="2400" dirty="0"/>
              <a:t>Aggiunta di un nuovo pilota ad un equipaggio;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FFC000"/>
                </a:solidFill>
              </a:rPr>
              <a:t>4. </a:t>
            </a:r>
            <a:r>
              <a:rPr lang="it-IT" sz="2400" dirty="0"/>
              <a:t>Registrazione di un finanziamento per una scuderia; 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FFC000"/>
                </a:solidFill>
              </a:rPr>
              <a:t>5. </a:t>
            </a:r>
            <a:r>
              <a:rPr lang="it-IT" sz="2400" dirty="0"/>
              <a:t>Iscrizione di una vettura ad una gara; 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FFC000"/>
                </a:solidFill>
              </a:rPr>
              <a:t>6. </a:t>
            </a:r>
            <a:r>
              <a:rPr lang="it-IT" sz="2400" dirty="0"/>
              <a:t>Registrazione del risultato conseguito da ciascuna vettura iscritta ad una gara; 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FFC000"/>
                </a:solidFill>
              </a:rPr>
              <a:t>7. </a:t>
            </a:r>
            <a:r>
              <a:rPr lang="it-IT" sz="2400" dirty="0"/>
              <a:t>Verifica della possibilità di montare un componente su una vettura ; 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FFC000"/>
                </a:solidFill>
              </a:rPr>
              <a:t>8. </a:t>
            </a:r>
            <a:r>
              <a:rPr lang="it-IT" sz="2400" dirty="0"/>
              <a:t>Per ciascuna scuderia, stampare la somma totale dei finanziamenti ricevuti;</a:t>
            </a: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3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3D12D5-5977-3830-BBD7-465D11F64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933"/>
            <a:ext cx="10515600" cy="1116811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SPECIFICA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B2C310-FE00-D5DB-A8FF-F72539BB8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906"/>
            <a:ext cx="10515600" cy="47361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C000"/>
                </a:solidFill>
              </a:rPr>
              <a:t>9. </a:t>
            </a:r>
            <a:r>
              <a:rPr lang="it-IT" sz="2400" dirty="0"/>
              <a:t>Stampa annuale delle scuderie che hanno partecipato al campionato compreso il numero di finanziamenti; 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FFC000"/>
                </a:solidFill>
              </a:rPr>
              <a:t>10. </a:t>
            </a:r>
            <a:r>
              <a:rPr lang="it-IT" sz="2400" dirty="0"/>
              <a:t>Visualizzare i piloti che hanno vinto nel «circuito di casa» (es: un pilota italiano che vince su un circuito italiano); 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FFC000"/>
                </a:solidFill>
              </a:rPr>
              <a:t>11. </a:t>
            </a:r>
            <a:r>
              <a:rPr lang="it-IT" sz="2400" dirty="0"/>
              <a:t>Per ciascuna scuderia, visualizzare la percentuale di gentleman driver di cui si compone l’equipaggio; </a:t>
            </a:r>
            <a:r>
              <a:rPr lang="it-IT" sz="2400" dirty="0">
                <a:solidFill>
                  <a:srgbClr val="FFC000"/>
                </a:solidFill>
              </a:rPr>
              <a:t>12. </a:t>
            </a:r>
            <a:r>
              <a:rPr lang="it-IT" sz="2400" dirty="0"/>
              <a:t>Stampa mensile dei costruttori compreso il numero di componenti che ha fornito; 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FFC000"/>
                </a:solidFill>
              </a:rPr>
              <a:t>13. </a:t>
            </a:r>
            <a:r>
              <a:rPr lang="it-IT" sz="2400" dirty="0"/>
              <a:t>Stampa della classifica finale dei punti conseguiti da tutte le vetture; 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FFC000"/>
                </a:solidFill>
              </a:rPr>
              <a:t>14. </a:t>
            </a:r>
            <a:r>
              <a:rPr lang="it-IT" sz="2400" dirty="0"/>
              <a:t>Stampa delle classifiche finali di punti per tipo di motore; 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FFC000"/>
                </a:solidFill>
              </a:rPr>
              <a:t>15. </a:t>
            </a:r>
            <a:r>
              <a:rPr lang="it-IT" sz="2400" dirty="0"/>
              <a:t>Stampare un report che elenchi ciascuna scuderia sulla base del rapporto punti/minuti di gara, mediando tra le macchine appartenenti a ciascuna scuderia;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73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4534CC-8390-A0DF-17D9-1CDFB2A3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C000"/>
                </a:solidFill>
              </a:rPr>
              <a:t>Requisiti non funzionali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C2444B-861E-E34A-D46D-3D4649A3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3600" dirty="0">
                <a:solidFill>
                  <a:srgbClr val="FFC000"/>
                </a:solidFill>
              </a:rPr>
              <a:t>• (RV1): </a:t>
            </a:r>
            <a:r>
              <a:rPr lang="it-IT" sz="3600" dirty="0"/>
              <a:t>Non è possibile montare due componenti dello stesso tipo sulla stessa vettura.</a:t>
            </a:r>
          </a:p>
          <a:p>
            <a:pPr marL="0" indent="0">
              <a:buNone/>
            </a:pPr>
            <a:r>
              <a:rPr lang="it-IT" sz="3600" dirty="0">
                <a:solidFill>
                  <a:srgbClr val="FFC000"/>
                </a:solidFill>
              </a:rPr>
              <a:t>• (RV2): </a:t>
            </a:r>
            <a:r>
              <a:rPr lang="it-IT" sz="3600" dirty="0"/>
              <a:t>La stessa vettura non può partecipare più di una volta alla stessa gara. </a:t>
            </a:r>
          </a:p>
          <a:p>
            <a:pPr marL="0" indent="0">
              <a:buNone/>
            </a:pPr>
            <a:r>
              <a:rPr lang="it-IT" sz="3600" dirty="0">
                <a:solidFill>
                  <a:srgbClr val="FFC000"/>
                </a:solidFill>
              </a:rPr>
              <a:t>• (RV3): </a:t>
            </a:r>
            <a:r>
              <a:rPr lang="it-IT" sz="3600" dirty="0"/>
              <a:t>Un equipaggio non può essere composto da soli gentleman driver.</a:t>
            </a:r>
          </a:p>
        </p:txBody>
      </p:sp>
    </p:spTree>
    <p:extLst>
      <p:ext uri="{BB962C8B-B14F-4D97-AF65-F5344CB8AC3E}">
        <p14:creationId xmlns:p14="http://schemas.microsoft.com/office/powerpoint/2010/main" val="324611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A94244-740F-10C0-B25D-FC9A2C27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C000"/>
                </a:solidFill>
              </a:rPr>
              <a:t>modifiche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14624C-C76C-892D-3F23-0DD3AF76F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Ho deciso al fine di una comprensione logica migliore di sostituire </a:t>
            </a:r>
            <a:r>
              <a:rPr lang="it-IT" sz="3600" dirty="0" err="1"/>
              <a:t>l’entita’</a:t>
            </a:r>
            <a:r>
              <a:rPr lang="it-IT" sz="3600" dirty="0"/>
              <a:t> adesione che risultava obsoleta all’interno della tabella con la nuova denominazione partecipazione alla gara.</a:t>
            </a:r>
          </a:p>
          <a:p>
            <a:r>
              <a:rPr lang="it-IT" sz="3600" dirty="0"/>
              <a:t>La stessa cosa ho fatto con </a:t>
            </a:r>
            <a:r>
              <a:rPr lang="it-IT" sz="3600" dirty="0" err="1"/>
              <a:t>sussido</a:t>
            </a:r>
            <a:r>
              <a:rPr lang="it-IT" sz="3600" dirty="0"/>
              <a:t> trasformato in finanziamento.</a:t>
            </a:r>
          </a:p>
        </p:txBody>
      </p:sp>
    </p:spTree>
    <p:extLst>
      <p:ext uri="{BB962C8B-B14F-4D97-AF65-F5344CB8AC3E}">
        <p14:creationId xmlns:p14="http://schemas.microsoft.com/office/powerpoint/2010/main" val="418757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56B38D6-77A1-4C86-80EF-8563AB2E12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551" y="865957"/>
            <a:ext cx="10242498" cy="512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22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489338-A967-0305-1598-6CA6023E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C000"/>
                </a:solidFill>
              </a:rPr>
              <a:t>modifiche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3D1638-5AC3-689A-DB05-9739D8984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b="1" dirty="0">
                <a:solidFill>
                  <a:srgbClr val="FFC000"/>
                </a:solidFill>
              </a:rPr>
              <a:t>Per implementare il database in base alle Query che mi sono state proposte ho deciso di optare per una nuova tabella chiamata Finanziamento.</a:t>
            </a:r>
          </a:p>
          <a:p>
            <a:r>
              <a:rPr lang="it-IT" dirty="0"/>
              <a:t>CREATE TABLE Finanziamento (    </a:t>
            </a:r>
            <a:r>
              <a:rPr lang="it-IT" dirty="0" err="1"/>
              <a:t>Id_Scuderia</a:t>
            </a:r>
            <a:r>
              <a:rPr lang="it-IT" dirty="0"/>
              <a:t> INT,    </a:t>
            </a:r>
            <a:r>
              <a:rPr lang="it-IT" dirty="0" err="1"/>
              <a:t>Codice_Fiscale</a:t>
            </a:r>
            <a:r>
              <a:rPr lang="it-IT" dirty="0"/>
              <a:t> VARCHAR(16),    Importo DECIMAL(10, 2) NOT NULL,    </a:t>
            </a:r>
            <a:r>
              <a:rPr lang="it-IT" dirty="0" err="1"/>
              <a:t>TipoPagamento</a:t>
            </a:r>
            <a:r>
              <a:rPr lang="it-IT" dirty="0"/>
              <a:t> VARCHAR(16) NULL,    </a:t>
            </a:r>
            <a:r>
              <a:rPr lang="it-IT" dirty="0" err="1"/>
              <a:t>Data_Finanziamento</a:t>
            </a:r>
            <a:r>
              <a:rPr lang="it-IT" dirty="0"/>
              <a:t> DATE NOT NULL,    FOREIGN KEY (</a:t>
            </a:r>
            <a:r>
              <a:rPr lang="it-IT" dirty="0" err="1"/>
              <a:t>Id_Scuderia</a:t>
            </a:r>
            <a:r>
              <a:rPr lang="it-IT" dirty="0"/>
              <a:t>) REFERENCES Scuderia(</a:t>
            </a:r>
            <a:r>
              <a:rPr lang="it-IT" dirty="0" err="1"/>
              <a:t>Id_Scuderia</a:t>
            </a:r>
            <a:r>
              <a:rPr lang="it-IT" dirty="0"/>
              <a:t>),    FOREIGN KEY (</a:t>
            </a:r>
            <a:r>
              <a:rPr lang="it-IT" dirty="0" err="1"/>
              <a:t>Codice_Fiscale</a:t>
            </a:r>
            <a:r>
              <a:rPr lang="it-IT" dirty="0"/>
              <a:t>) REFERENCES </a:t>
            </a:r>
            <a:r>
              <a:rPr lang="it-IT" dirty="0" err="1"/>
              <a:t>GentlmanDriver</a:t>
            </a:r>
            <a:r>
              <a:rPr lang="it-IT" dirty="0"/>
              <a:t>(</a:t>
            </a:r>
            <a:r>
              <a:rPr lang="it-IT" dirty="0" err="1"/>
              <a:t>Codice_Fiscale</a:t>
            </a:r>
            <a:r>
              <a:rPr lang="it-IT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64677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53EB3B2D-5111-A5FF-23A2-6EDA47489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232" y="952994"/>
            <a:ext cx="10319953" cy="495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7B0CF1-4258-ED01-9160-B2244045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0870"/>
            <a:ext cx="10515600" cy="1116811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FC000"/>
                </a:solidFill>
              </a:rPr>
              <a:t>Nuove tabelle aggiornate e modificate con finanziamento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FE1107-59AF-1715-8761-E74786042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/>
              <a:t>-- Creazione del </a:t>
            </a:r>
            <a:r>
              <a:rPr lang="it-IT" dirty="0" err="1"/>
              <a:t>databaseCREATE</a:t>
            </a:r>
            <a:r>
              <a:rPr lang="it-IT" dirty="0"/>
              <a:t> DATABASE IF NOT EXISTS Campionato;-- Selezione del </a:t>
            </a:r>
            <a:r>
              <a:rPr lang="it-IT" dirty="0" err="1"/>
              <a:t>databaseUSE</a:t>
            </a:r>
            <a:r>
              <a:rPr lang="it-IT" dirty="0"/>
              <a:t> Campionato;-- Tabella per gli </a:t>
            </a:r>
            <a:r>
              <a:rPr lang="it-IT" dirty="0" err="1"/>
              <a:t>equipaggiCREATE</a:t>
            </a:r>
            <a:r>
              <a:rPr lang="it-IT" dirty="0"/>
              <a:t> TABLE Equipaggio (    </a:t>
            </a:r>
            <a:r>
              <a:rPr lang="it-IT" dirty="0" err="1"/>
              <a:t>Id_Equipaggio</a:t>
            </a:r>
            <a:r>
              <a:rPr lang="it-IT" dirty="0"/>
              <a:t> INT PRIMARY KEY AUTO_INCREMENT);-- Tabella per i </a:t>
            </a:r>
            <a:r>
              <a:rPr lang="it-IT" dirty="0" err="1"/>
              <a:t>costruttoriCREATE</a:t>
            </a:r>
            <a:r>
              <a:rPr lang="it-IT" dirty="0"/>
              <a:t> TABLE Costruttore (    </a:t>
            </a:r>
            <a:r>
              <a:rPr lang="it-IT" dirty="0" err="1"/>
              <a:t>RagioneSociale</a:t>
            </a:r>
            <a:r>
              <a:rPr lang="it-IT" dirty="0"/>
              <a:t> VARCHAR(30) PRIMARY KEY,    nome VARCHAR(100) NOT NULL,    sede VARCHAR(100) NOT NULL,    </a:t>
            </a:r>
            <a:r>
              <a:rPr lang="it-IT" dirty="0" err="1"/>
              <a:t>NumeroComponenti</a:t>
            </a:r>
            <a:r>
              <a:rPr lang="it-IT" dirty="0"/>
              <a:t> INT (3) NOT NULL);-- Tabella per le </a:t>
            </a:r>
            <a:r>
              <a:rPr lang="it-IT" dirty="0" err="1"/>
              <a:t>scuderieCREATE</a:t>
            </a:r>
            <a:r>
              <a:rPr lang="it-IT" dirty="0"/>
              <a:t> TABLE Scuderia (    </a:t>
            </a:r>
            <a:r>
              <a:rPr lang="it-IT" dirty="0" err="1"/>
              <a:t>Id_Scuderia</a:t>
            </a:r>
            <a:r>
              <a:rPr lang="it-IT" dirty="0"/>
              <a:t> INT PRIMARY KEY AUTO_INCREMENT,    </a:t>
            </a:r>
            <a:r>
              <a:rPr lang="it-IT" dirty="0" err="1"/>
              <a:t>NumeroVetture</a:t>
            </a:r>
            <a:r>
              <a:rPr lang="it-IT" dirty="0"/>
              <a:t> INT(2) NOT NULL,    Paese VARCHAR(15) NOT NULL,    Nome VARCHAR(30) NOT NULL);-- Tabella per i </a:t>
            </a:r>
            <a:r>
              <a:rPr lang="it-IT" dirty="0" err="1"/>
              <a:t>circuitiCREATE</a:t>
            </a:r>
            <a:r>
              <a:rPr lang="it-IT" dirty="0"/>
              <a:t> TABLE Circuito (    </a:t>
            </a:r>
            <a:r>
              <a:rPr lang="it-IT" dirty="0" err="1"/>
              <a:t>Id_Circuito</a:t>
            </a:r>
            <a:r>
              <a:rPr lang="it-IT" dirty="0"/>
              <a:t> INT(3) PRIMARY KEY,    nome VARCHAR(100) NOT NULL,    paese VARCHAR(100) NOT NULL,    lunghezza DECIMAL(10, 2) NOT NULL,    </a:t>
            </a:r>
            <a:r>
              <a:rPr lang="it-IT" dirty="0" err="1"/>
              <a:t>numero_curve</a:t>
            </a:r>
            <a:r>
              <a:rPr lang="it-IT" dirty="0"/>
              <a:t> INT(2) NOT NULL);-- Tabella per le </a:t>
            </a:r>
            <a:r>
              <a:rPr lang="it-IT" dirty="0" err="1"/>
              <a:t>gareCREATE</a:t>
            </a:r>
            <a:r>
              <a:rPr lang="it-IT" dirty="0"/>
              <a:t> TABLE Gara (    nome VARCHAR(100) NOT NULL,    data DATE NOT NULL,    </a:t>
            </a:r>
            <a:r>
              <a:rPr lang="it-IT" dirty="0" err="1"/>
              <a:t>Id_Circuito</a:t>
            </a:r>
            <a:r>
              <a:rPr lang="it-IT" dirty="0"/>
              <a:t> INT(3),    CONSTRAINT </a:t>
            </a:r>
            <a:r>
              <a:rPr lang="it-IT" dirty="0" err="1"/>
              <a:t>PK_Gara</a:t>
            </a:r>
            <a:r>
              <a:rPr lang="it-IT" dirty="0"/>
              <a:t> PRIMARY KEY (nome, data, </a:t>
            </a:r>
            <a:r>
              <a:rPr lang="it-IT" dirty="0" err="1"/>
              <a:t>Id_Circuito</a:t>
            </a:r>
            <a:r>
              <a:rPr lang="it-IT" dirty="0"/>
              <a:t>),    </a:t>
            </a:r>
            <a:r>
              <a:rPr lang="it-IT" dirty="0" err="1"/>
              <a:t>tipo_gara</a:t>
            </a:r>
            <a:r>
              <a:rPr lang="it-IT" dirty="0"/>
              <a:t> ENUM('asciutta', 'bagnata') NOT NULL,    </a:t>
            </a:r>
            <a:r>
              <a:rPr lang="it-IT" dirty="0" err="1"/>
              <a:t>DurataOre</a:t>
            </a:r>
            <a:r>
              <a:rPr lang="it-IT" dirty="0"/>
              <a:t> DECIMAL(5, 2) NOT NULL,    FOREIGN KEY (</a:t>
            </a:r>
            <a:r>
              <a:rPr lang="it-IT" dirty="0" err="1"/>
              <a:t>Id_Circuito</a:t>
            </a:r>
            <a:r>
              <a:rPr lang="it-IT" dirty="0"/>
              <a:t>) REFERENCES Circuito(</a:t>
            </a:r>
            <a:r>
              <a:rPr lang="it-IT" dirty="0" err="1"/>
              <a:t>Id_Circuito</a:t>
            </a:r>
            <a:r>
              <a:rPr lang="it-IT" dirty="0"/>
              <a:t>));-- Tabella per le </a:t>
            </a:r>
            <a:r>
              <a:rPr lang="it-IT" dirty="0" err="1"/>
              <a:t>vettureCREATE</a:t>
            </a:r>
            <a:r>
              <a:rPr lang="it-IT" dirty="0"/>
              <a:t> TABLE Vettura (    </a:t>
            </a:r>
            <a:r>
              <a:rPr lang="it-IT" dirty="0" err="1"/>
              <a:t>Id_Vettura</a:t>
            </a:r>
            <a:r>
              <a:rPr lang="it-IT" dirty="0"/>
              <a:t> INT PRIMARY KEY AUTO_INCREMENT,    </a:t>
            </a:r>
            <a:r>
              <a:rPr lang="it-IT" dirty="0" err="1"/>
              <a:t>Id_Equipaggio</a:t>
            </a:r>
            <a:r>
              <a:rPr lang="it-IT" dirty="0"/>
              <a:t> INT(4),    </a:t>
            </a:r>
            <a:r>
              <a:rPr lang="it-IT" dirty="0" err="1"/>
              <a:t>numero_gara</a:t>
            </a:r>
            <a:r>
              <a:rPr lang="it-IT" dirty="0"/>
              <a:t> INT NOT NULL,    </a:t>
            </a:r>
            <a:r>
              <a:rPr lang="it-IT" dirty="0" err="1"/>
              <a:t>modello_veicolo</a:t>
            </a:r>
            <a:r>
              <a:rPr lang="it-IT" dirty="0"/>
              <a:t> VARCHAR(100) NOT NULL,    </a:t>
            </a:r>
            <a:r>
              <a:rPr lang="it-IT" dirty="0" err="1"/>
              <a:t>Id_Scuderia</a:t>
            </a:r>
            <a:r>
              <a:rPr lang="it-IT" dirty="0"/>
              <a:t> INT,    FOREIGN KEY (</a:t>
            </a:r>
            <a:r>
              <a:rPr lang="it-IT" dirty="0" err="1"/>
              <a:t>Id_Scuderia</a:t>
            </a:r>
            <a:r>
              <a:rPr lang="it-IT" dirty="0"/>
              <a:t>) REFERENCES Scuderia(</a:t>
            </a:r>
            <a:r>
              <a:rPr lang="it-IT" dirty="0" err="1"/>
              <a:t>Id_Scuderia</a:t>
            </a:r>
            <a:r>
              <a:rPr lang="it-IT" dirty="0"/>
              <a:t>),    FOREIGN KEY (</a:t>
            </a:r>
            <a:r>
              <a:rPr lang="it-IT" dirty="0" err="1"/>
              <a:t>Id_Equipaggio</a:t>
            </a:r>
            <a:r>
              <a:rPr lang="it-IT" dirty="0"/>
              <a:t>) REFERENCES Equipaggio(</a:t>
            </a:r>
            <a:r>
              <a:rPr lang="it-IT" dirty="0" err="1"/>
              <a:t>Id_Equipaggio</a:t>
            </a:r>
            <a:r>
              <a:rPr lang="it-IT" dirty="0"/>
              <a:t>));-- Tabella per i </a:t>
            </a:r>
            <a:r>
              <a:rPr lang="it-IT" dirty="0" err="1"/>
              <a:t>componentiCREATE</a:t>
            </a:r>
            <a:r>
              <a:rPr lang="it-IT" dirty="0"/>
              <a:t> TABLE Componente (    </a:t>
            </a:r>
            <a:r>
              <a:rPr lang="it-IT" dirty="0" err="1"/>
              <a:t>CodiceComponente</a:t>
            </a:r>
            <a:r>
              <a:rPr lang="it-IT" dirty="0"/>
              <a:t> INT (4) PRIMARY KEY,    </a:t>
            </a:r>
            <a:r>
              <a:rPr lang="it-IT" dirty="0" err="1"/>
              <a:t>RagioneSociale</a:t>
            </a:r>
            <a:r>
              <a:rPr lang="it-IT" dirty="0"/>
              <a:t> VARCHAR(30),    </a:t>
            </a:r>
            <a:r>
              <a:rPr lang="it-IT" dirty="0" err="1"/>
              <a:t>Id_Vettura</a:t>
            </a:r>
            <a:r>
              <a:rPr lang="it-IT" dirty="0"/>
              <a:t> INT,    Cilindrata INT (5) NULL,    </a:t>
            </a:r>
            <a:r>
              <a:rPr lang="it-IT" dirty="0" err="1"/>
              <a:t>tipo_componente</a:t>
            </a:r>
            <a:r>
              <a:rPr lang="it-IT" dirty="0"/>
              <a:t> ENUM('telaio', 'cambio', 'motore') NOT NULL,    </a:t>
            </a:r>
            <a:r>
              <a:rPr lang="it-IT" dirty="0" err="1"/>
              <a:t>tipo_motore</a:t>
            </a:r>
            <a:r>
              <a:rPr lang="it-IT" dirty="0"/>
              <a:t> ENUM('turbo', 'aspirato') NULL,    costo DECIMAL(10, 2) NOT NULL,    </a:t>
            </a:r>
            <a:r>
              <a:rPr lang="it-IT" dirty="0" err="1"/>
              <a:t>NumeroCilindri</a:t>
            </a:r>
            <a:r>
              <a:rPr lang="it-IT" dirty="0"/>
              <a:t> INT (5) NULL,    </a:t>
            </a:r>
            <a:r>
              <a:rPr lang="it-IT" dirty="0" err="1"/>
              <a:t>NumeroMarcie</a:t>
            </a:r>
            <a:r>
              <a:rPr lang="it-IT" dirty="0"/>
              <a:t> INT CHECK (</a:t>
            </a:r>
            <a:r>
              <a:rPr lang="it-IT" dirty="0" err="1"/>
              <a:t>NumeroMarcie</a:t>
            </a:r>
            <a:r>
              <a:rPr lang="it-IT" dirty="0"/>
              <a:t> BETWEEN 6 AND 7),    Peso DECIMAL (6, 2) NULL,    Materiale VARCHAR(10) NULL,    FOREIGN KEY (</a:t>
            </a:r>
            <a:r>
              <a:rPr lang="it-IT" dirty="0" err="1"/>
              <a:t>RagioneSociale</a:t>
            </a:r>
            <a:r>
              <a:rPr lang="it-IT" dirty="0"/>
              <a:t>) REFERENCES Costruttore(</a:t>
            </a:r>
            <a:r>
              <a:rPr lang="it-IT" dirty="0" err="1"/>
              <a:t>RagioneSociale</a:t>
            </a:r>
            <a:r>
              <a:rPr lang="it-IT" dirty="0"/>
              <a:t>),    FOREIGN KEY (</a:t>
            </a:r>
            <a:r>
              <a:rPr lang="it-IT" dirty="0" err="1"/>
              <a:t>Id_Vettura</a:t>
            </a:r>
            <a:r>
              <a:rPr lang="it-IT" dirty="0"/>
              <a:t>) REFERENCES Vettura(</a:t>
            </a:r>
            <a:r>
              <a:rPr lang="it-IT" dirty="0" err="1"/>
              <a:t>Id_Vettura</a:t>
            </a:r>
            <a:r>
              <a:rPr lang="it-IT" dirty="0"/>
              <a:t>));-- Tabella per i </a:t>
            </a:r>
            <a:r>
              <a:rPr lang="it-IT" dirty="0" err="1"/>
              <a:t>pilotiCREATE</a:t>
            </a:r>
            <a:r>
              <a:rPr lang="it-IT" dirty="0"/>
              <a:t> TABLE Piloti (    </a:t>
            </a:r>
            <a:r>
              <a:rPr lang="it-IT" dirty="0" err="1"/>
              <a:t>Codice_Fiscale</a:t>
            </a:r>
            <a:r>
              <a:rPr lang="it-IT" dirty="0"/>
              <a:t> CHAR(16) PRIMARY KEY,    </a:t>
            </a:r>
            <a:r>
              <a:rPr lang="it-IT" dirty="0" err="1"/>
              <a:t>Id_Equipaggio</a:t>
            </a:r>
            <a:r>
              <a:rPr lang="it-IT" dirty="0"/>
              <a:t> INT(4),    nome VARCHAR(100) NOT NULL,    cognome VARCHAR(100) NOT NULL,    </a:t>
            </a:r>
            <a:r>
              <a:rPr lang="it-IT" dirty="0" err="1"/>
              <a:t>data_nascita</a:t>
            </a:r>
            <a:r>
              <a:rPr lang="it-IT" dirty="0"/>
              <a:t> DATE NOT NULL,    </a:t>
            </a:r>
            <a:r>
              <a:rPr lang="it-IT" dirty="0" err="1"/>
              <a:t>nazionalita</a:t>
            </a:r>
            <a:r>
              <a:rPr lang="it-IT" dirty="0"/>
              <a:t> VARCHAR(100) NOT NULL,    </a:t>
            </a:r>
            <a:r>
              <a:rPr lang="it-IT" dirty="0" err="1"/>
              <a:t>numero_licenze</a:t>
            </a:r>
            <a:r>
              <a:rPr lang="it-IT" dirty="0"/>
              <a:t> INT (2) NOT NULL,    </a:t>
            </a:r>
            <a:r>
              <a:rPr lang="it-IT" dirty="0" err="1"/>
              <a:t>tipo_pilota</a:t>
            </a:r>
            <a:r>
              <a:rPr lang="it-IT" dirty="0"/>
              <a:t> ENUM('pro', '</a:t>
            </a:r>
            <a:r>
              <a:rPr lang="it-IT" dirty="0" err="1"/>
              <a:t>am</a:t>
            </a:r>
            <a:r>
              <a:rPr lang="it-IT" dirty="0"/>
              <a:t>') NOT NULL,    </a:t>
            </a:r>
            <a:r>
              <a:rPr lang="it-IT" dirty="0" err="1"/>
              <a:t>data_primalicenza</a:t>
            </a:r>
            <a:r>
              <a:rPr lang="it-IT" dirty="0"/>
              <a:t> DATE NOT NULL,    FOREIGN KEY (</a:t>
            </a:r>
            <a:r>
              <a:rPr lang="it-IT" dirty="0" err="1"/>
              <a:t>Id_Equipaggio</a:t>
            </a:r>
            <a:r>
              <a:rPr lang="it-IT" dirty="0"/>
              <a:t>) REFERENCES Equipaggio(</a:t>
            </a:r>
            <a:r>
              <a:rPr lang="it-IT" dirty="0" err="1"/>
              <a:t>Id_Equipaggio</a:t>
            </a:r>
            <a:r>
              <a:rPr lang="it-IT" dirty="0"/>
              <a:t>));-- Tabella per </a:t>
            </a:r>
            <a:r>
              <a:rPr lang="it-IT" dirty="0" err="1"/>
              <a:t>partecipazioneCREATE</a:t>
            </a:r>
            <a:r>
              <a:rPr lang="it-IT" dirty="0"/>
              <a:t> TABLE Partecipazione (    </a:t>
            </a:r>
            <a:r>
              <a:rPr lang="it-IT" dirty="0" err="1"/>
              <a:t>Id_Vettura</a:t>
            </a:r>
            <a:r>
              <a:rPr lang="it-IT" dirty="0"/>
              <a:t> INT,    nome VARCHAR(100) NOT NULL,    data DATE NOT NULL,    </a:t>
            </a:r>
            <a:r>
              <a:rPr lang="it-IT" dirty="0" err="1"/>
              <a:t>Id_Circuito</a:t>
            </a:r>
            <a:r>
              <a:rPr lang="it-IT" dirty="0"/>
              <a:t> INT(3),    </a:t>
            </a:r>
            <a:r>
              <a:rPr lang="it-IT" dirty="0" err="1"/>
              <a:t>MotivoRitiro</a:t>
            </a:r>
            <a:r>
              <a:rPr lang="it-IT" dirty="0"/>
              <a:t> ENUM ('incidente', 'squalifica', 'guasto') NULL,    Posizionamento INT(2) NULL,    CONSTRAINT </a:t>
            </a:r>
            <a:r>
              <a:rPr lang="it-IT" dirty="0" err="1"/>
              <a:t>FK_Partecipazione</a:t>
            </a:r>
            <a:r>
              <a:rPr lang="it-IT" dirty="0"/>
              <a:t>        FOREIGN KEY (nome, data, </a:t>
            </a:r>
            <a:r>
              <a:rPr lang="it-IT" dirty="0" err="1"/>
              <a:t>Id_Circuito</a:t>
            </a:r>
            <a:r>
              <a:rPr lang="it-IT" dirty="0"/>
              <a:t>)        REFERENCES Gara (nome, data, </a:t>
            </a:r>
            <a:r>
              <a:rPr lang="it-IT" dirty="0" err="1"/>
              <a:t>Id_Circuito</a:t>
            </a:r>
            <a:r>
              <a:rPr lang="it-IT" dirty="0"/>
              <a:t>),    FOREIGN KEY (</a:t>
            </a:r>
            <a:r>
              <a:rPr lang="it-IT" dirty="0" err="1"/>
              <a:t>Id_Vettura</a:t>
            </a:r>
            <a:r>
              <a:rPr lang="it-IT" dirty="0"/>
              <a:t>) REFERENCES Vettura(</a:t>
            </a:r>
            <a:r>
              <a:rPr lang="it-IT" dirty="0" err="1"/>
              <a:t>Id_Vettura</a:t>
            </a:r>
            <a:r>
              <a:rPr lang="it-IT" dirty="0"/>
              <a:t>));-- Tabella per i piloti </a:t>
            </a:r>
            <a:r>
              <a:rPr lang="it-IT" dirty="0" err="1"/>
              <a:t>gentiluominiCREATE</a:t>
            </a:r>
            <a:r>
              <a:rPr lang="it-IT" dirty="0"/>
              <a:t> TABLE </a:t>
            </a:r>
            <a:r>
              <a:rPr lang="it-IT" dirty="0" err="1"/>
              <a:t>GentlmanDriver</a:t>
            </a:r>
            <a:r>
              <a:rPr lang="it-IT" dirty="0"/>
              <a:t> (    </a:t>
            </a:r>
            <a:r>
              <a:rPr lang="it-IT" dirty="0" err="1"/>
              <a:t>Codice_Fiscale</a:t>
            </a:r>
            <a:r>
              <a:rPr lang="it-IT" dirty="0"/>
              <a:t> CHAR(16) PRIMARY KEY,    </a:t>
            </a:r>
            <a:r>
              <a:rPr lang="it-IT" dirty="0" err="1"/>
              <a:t>Id_Equipaggio</a:t>
            </a:r>
            <a:r>
              <a:rPr lang="it-IT" dirty="0"/>
              <a:t> INT(4),    </a:t>
            </a:r>
            <a:r>
              <a:rPr lang="it-IT" dirty="0" err="1"/>
              <a:t>Id_Scuderia</a:t>
            </a:r>
            <a:r>
              <a:rPr lang="it-IT" dirty="0"/>
              <a:t> INT ,    nome VARCHAR(100) NOT NULL,    cognome VARCHAR(100) NOT NULL,    </a:t>
            </a:r>
            <a:r>
              <a:rPr lang="it-IT" dirty="0" err="1"/>
              <a:t>data_nascita</a:t>
            </a:r>
            <a:r>
              <a:rPr lang="it-IT" dirty="0"/>
              <a:t> DATE NOT NULL,    </a:t>
            </a:r>
            <a:r>
              <a:rPr lang="it-IT" dirty="0" err="1"/>
              <a:t>nazionalita</a:t>
            </a:r>
            <a:r>
              <a:rPr lang="it-IT" dirty="0"/>
              <a:t> VARCHAR(100) NOT NULL,    </a:t>
            </a:r>
            <a:r>
              <a:rPr lang="it-IT" dirty="0" err="1"/>
              <a:t>data_primalicenza</a:t>
            </a:r>
            <a:r>
              <a:rPr lang="it-IT" dirty="0"/>
              <a:t> DATE NOT NULL,    FOREIGN KEY (</a:t>
            </a:r>
            <a:r>
              <a:rPr lang="it-IT" dirty="0" err="1"/>
              <a:t>Id_Equipaggio</a:t>
            </a:r>
            <a:r>
              <a:rPr lang="it-IT" dirty="0"/>
              <a:t>) REFERENCES Equipaggio(</a:t>
            </a:r>
            <a:r>
              <a:rPr lang="it-IT" dirty="0" err="1"/>
              <a:t>Id_Equipaggio</a:t>
            </a:r>
            <a:r>
              <a:rPr lang="it-IT" dirty="0"/>
              <a:t>),    FOREIGN KEY (</a:t>
            </a:r>
            <a:r>
              <a:rPr lang="it-IT" dirty="0" err="1"/>
              <a:t>Id_Scuderia</a:t>
            </a:r>
            <a:r>
              <a:rPr lang="it-IT" dirty="0"/>
              <a:t>) REFERENCES Scuderia(</a:t>
            </a:r>
            <a:r>
              <a:rPr lang="it-IT" dirty="0" err="1"/>
              <a:t>Id_Scuderia</a:t>
            </a:r>
            <a:r>
              <a:rPr lang="it-IT" dirty="0"/>
              <a:t>));-- Tabella per i </a:t>
            </a:r>
            <a:r>
              <a:rPr lang="it-IT" dirty="0" err="1"/>
              <a:t>finanziamentiCREATE</a:t>
            </a:r>
            <a:r>
              <a:rPr lang="it-IT" dirty="0"/>
              <a:t> TABLE Finanziamento (    </a:t>
            </a:r>
            <a:r>
              <a:rPr lang="it-IT" dirty="0" err="1"/>
              <a:t>Id_Scuderia</a:t>
            </a:r>
            <a:r>
              <a:rPr lang="it-IT" dirty="0"/>
              <a:t> INT,    </a:t>
            </a:r>
            <a:r>
              <a:rPr lang="it-IT" dirty="0" err="1"/>
              <a:t>Codice_Fiscale</a:t>
            </a:r>
            <a:r>
              <a:rPr lang="it-IT" dirty="0"/>
              <a:t> VARCHAR(16),    Importo DECIMAL(10, 2) NOT NULL,    </a:t>
            </a:r>
            <a:r>
              <a:rPr lang="it-IT" dirty="0" err="1"/>
              <a:t>TipoPagamento</a:t>
            </a:r>
            <a:r>
              <a:rPr lang="it-IT" dirty="0"/>
              <a:t> VARCHAR(16) NULL,    </a:t>
            </a:r>
            <a:r>
              <a:rPr lang="it-IT" dirty="0" err="1"/>
              <a:t>Data_Finanziamento</a:t>
            </a:r>
            <a:r>
              <a:rPr lang="it-IT" dirty="0"/>
              <a:t> DATE NOT NULL,    FOREIGN KEY (</a:t>
            </a:r>
            <a:r>
              <a:rPr lang="it-IT" dirty="0" err="1"/>
              <a:t>Id_Scuderia</a:t>
            </a:r>
            <a:r>
              <a:rPr lang="it-IT" dirty="0"/>
              <a:t>) REFERENCES Scuderia(</a:t>
            </a:r>
            <a:r>
              <a:rPr lang="it-IT" dirty="0" err="1"/>
              <a:t>Id_Scuderia</a:t>
            </a:r>
            <a:r>
              <a:rPr lang="it-IT" dirty="0"/>
              <a:t>),    FOREIGN KEY (</a:t>
            </a:r>
            <a:r>
              <a:rPr lang="it-IT" dirty="0" err="1"/>
              <a:t>Codice_Fiscale</a:t>
            </a:r>
            <a:r>
              <a:rPr lang="it-IT" dirty="0"/>
              <a:t>) REFERENCES </a:t>
            </a:r>
            <a:r>
              <a:rPr lang="it-IT" dirty="0" err="1"/>
              <a:t>GentlmanDriver</a:t>
            </a:r>
            <a:r>
              <a:rPr lang="it-IT" dirty="0"/>
              <a:t>(</a:t>
            </a:r>
            <a:r>
              <a:rPr lang="it-IT" dirty="0" err="1"/>
              <a:t>Codice_Fiscale</a:t>
            </a:r>
            <a:r>
              <a:rPr lang="it-IT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013952324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BC73EF0-03EC-4B24-A1D5-9E53AE556507}">
  <we:reference id="wa200005566" version="1.0.0.0" store="it-IT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1012</TotalTime>
  <Words>1236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Felix Titling</vt:lpstr>
      <vt:lpstr>Goudy Old Style</vt:lpstr>
      <vt:lpstr>Times New Roman</vt:lpstr>
      <vt:lpstr>ArchwayVTI</vt:lpstr>
      <vt:lpstr>Basi di dati PARTE 3</vt:lpstr>
      <vt:lpstr>INTRODUZIONE</vt:lpstr>
      <vt:lpstr>SPECIFICA </vt:lpstr>
      <vt:lpstr>Requisiti non funzionali</vt:lpstr>
      <vt:lpstr>modifiche</vt:lpstr>
      <vt:lpstr>Presentazione standard di PowerPoint</vt:lpstr>
      <vt:lpstr>modifiche</vt:lpstr>
      <vt:lpstr>Presentazione standard di PowerPoint</vt:lpstr>
      <vt:lpstr>Nuove tabelle aggiornate e modificate con finanziamento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 di dati</dc:title>
  <dc:creator>Alfonso Ferrara</dc:creator>
  <cp:lastModifiedBy>Alfonso Ferrara</cp:lastModifiedBy>
  <cp:revision>38</cp:revision>
  <dcterms:created xsi:type="dcterms:W3CDTF">2023-11-27T09:10:52Z</dcterms:created>
  <dcterms:modified xsi:type="dcterms:W3CDTF">2024-01-11T17:38:59Z</dcterms:modified>
</cp:coreProperties>
</file>