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301" r:id="rId5"/>
    <p:sldId id="303" r:id="rId6"/>
    <p:sldId id="259" r:id="rId7"/>
    <p:sldId id="315" r:id="rId8"/>
    <p:sldId id="302" r:id="rId9"/>
    <p:sldId id="291" r:id="rId10"/>
    <p:sldId id="262" r:id="rId11"/>
    <p:sldId id="294" r:id="rId12"/>
    <p:sldId id="264" r:id="rId13"/>
    <p:sldId id="283" r:id="rId14"/>
    <p:sldId id="284" r:id="rId15"/>
    <p:sldId id="285" r:id="rId16"/>
    <p:sldId id="297" r:id="rId17"/>
    <p:sldId id="304" r:id="rId18"/>
    <p:sldId id="300" r:id="rId19"/>
    <p:sldId id="293" r:id="rId20"/>
    <p:sldId id="316" r:id="rId21"/>
    <p:sldId id="325" r:id="rId22"/>
    <p:sldId id="317" r:id="rId23"/>
    <p:sldId id="326" r:id="rId24"/>
    <p:sldId id="327" r:id="rId25"/>
    <p:sldId id="260" r:id="rId26"/>
    <p:sldId id="263" r:id="rId27"/>
    <p:sldId id="329" r:id="rId28"/>
    <p:sldId id="305" r:id="rId29"/>
    <p:sldId id="332" r:id="rId30"/>
    <p:sldId id="306" r:id="rId31"/>
    <p:sldId id="307" r:id="rId32"/>
    <p:sldId id="308" r:id="rId33"/>
    <p:sldId id="310" r:id="rId34"/>
    <p:sldId id="309" r:id="rId35"/>
    <p:sldId id="318" r:id="rId36"/>
    <p:sldId id="319" r:id="rId37"/>
    <p:sldId id="311" r:id="rId38"/>
    <p:sldId id="320" r:id="rId39"/>
    <p:sldId id="312" r:id="rId40"/>
    <p:sldId id="321" r:id="rId41"/>
    <p:sldId id="313" r:id="rId42"/>
    <p:sldId id="322" r:id="rId43"/>
    <p:sldId id="330" r:id="rId44"/>
    <p:sldId id="265" r:id="rId45"/>
    <p:sldId id="289" r:id="rId46"/>
    <p:sldId id="266" r:id="rId47"/>
    <p:sldId id="328" r:id="rId48"/>
    <p:sldId id="268" r:id="rId49"/>
    <p:sldId id="269" r:id="rId50"/>
    <p:sldId id="280" r:id="rId51"/>
    <p:sldId id="270" r:id="rId52"/>
    <p:sldId id="273" r:id="rId53"/>
    <p:sldId id="333" r:id="rId54"/>
    <p:sldId id="271" r:id="rId55"/>
    <p:sldId id="272" r:id="rId56"/>
    <p:sldId id="299" r:id="rId57"/>
    <p:sldId id="334" r:id="rId58"/>
    <p:sldId id="314" r:id="rId59"/>
    <p:sldId id="323" r:id="rId60"/>
    <p:sldId id="282" r:id="rId61"/>
    <p:sldId id="331" r:id="rId62"/>
    <p:sldId id="324" r:id="rId63"/>
    <p:sldId id="288" r:id="rId64"/>
    <p:sldId id="335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29A44-0FFA-440B-AC3C-A658DF4248C2}" type="datetimeFigureOut">
              <a:rPr lang="en-US" smtClean="0"/>
              <a:pPr/>
              <a:t>2/24/2009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8A2CF-F474-4984-B4AB-B48947B30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50D0-FA03-455A-B656-56BA2B690E83}" type="datetime1">
              <a:rPr lang="en-US" smtClean="0"/>
              <a:pPr/>
              <a:t>2/24/2009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81148-EAFA-4001-9DA2-3CCAC98B513C}" type="datetime1">
              <a:rPr lang="en-US" smtClean="0"/>
              <a:pPr/>
              <a:t>2/24/2009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37E5-3C52-473E-B88B-C1E14E3CBEF6}" type="datetime1">
              <a:rPr lang="en-US" smtClean="0"/>
              <a:pPr/>
              <a:t>2/24/2009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AAE4-2197-4567-B841-C00CE7CDE17A}" type="datetime1">
              <a:rPr lang="en-US" smtClean="0"/>
              <a:pPr/>
              <a:t>2/24/2009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EF8C-2881-4587-AD11-8A9D49F75C4C}" type="datetime1">
              <a:rPr lang="en-US" smtClean="0"/>
              <a:pPr/>
              <a:t>2/24/2009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F50-6ECB-4987-97EE-D8A3F3D6391B}" type="datetime1">
              <a:rPr lang="en-US" smtClean="0"/>
              <a:pPr/>
              <a:t>2/24/2009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5B40-4A36-489E-AF5B-6429EDEFFBAC}" type="datetime1">
              <a:rPr lang="en-US" smtClean="0"/>
              <a:pPr/>
              <a:t>2/24/2009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FB87-F9B5-47E3-A354-A17063814B00}" type="datetime1">
              <a:rPr lang="en-US" smtClean="0"/>
              <a:pPr/>
              <a:t>2/24/2009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67FF-F92C-4660-B12A-EDC7596A19AF}" type="datetime1">
              <a:rPr lang="en-US" smtClean="0"/>
              <a:pPr/>
              <a:t>2/24/2009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3B6D-E08F-4ECB-8BC0-1B144E93B6A9}" type="datetime1">
              <a:rPr lang="en-US" smtClean="0"/>
              <a:pPr/>
              <a:t>2/24/2009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B5E8-FBD3-4F4F-A4E9-71B67FD4E9BF}" type="datetime1">
              <a:rPr lang="en-US" smtClean="0"/>
              <a:pPr/>
              <a:t>2/24/2009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2E19-DC73-4122-9AD6-EA4591E262DD}" type="datetime1">
              <a:rPr lang="en-US" smtClean="0"/>
              <a:pPr/>
              <a:t>2/24/2009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6DC8D-9A1F-4CC6-BEE1-B9238DE6B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Simple Min-Cut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Joseph </a:t>
            </a:r>
            <a:r>
              <a:rPr lang="en-US" dirty="0" err="1" smtClean="0">
                <a:solidFill>
                  <a:schemeClr val="tx1"/>
                </a:solidFill>
              </a:rPr>
              <a:t>Vessella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Rutgers-Camden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Tightly Connected Vertex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002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/>
            <a:r>
              <a:rPr lang="en-US" sz="3200" dirty="0" smtClean="0"/>
              <a:t>MTCV is the vertex whose sum of edge </a:t>
            </a:r>
          </a:p>
          <a:p>
            <a:pPr marL="731520"/>
            <a:r>
              <a:rPr lang="en-US" sz="3200" dirty="0" smtClean="0"/>
              <a:t>weights into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/>
              <a:t> is max.</a:t>
            </a:r>
            <a:endParaRPr lang="en-US" sz="3200" dirty="0"/>
          </a:p>
        </p:txBody>
      </p:sp>
      <p:pic>
        <p:nvPicPr>
          <p:cNvPr id="6" name="Picture 5" descr="exgraphtightlyconnec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895600"/>
            <a:ext cx="3962400" cy="3962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76400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/>
            <a:r>
              <a:rPr lang="en-US" sz="2800" u="sng" dirty="0" err="1" smtClean="0"/>
              <a:t>MinCutPhase</a:t>
            </a:r>
            <a:r>
              <a:rPr lang="en-US" sz="2800" dirty="0" smtClean="0"/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/>
              <a:t>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dirty="0" smtClean="0"/>
              <a:t>):</a:t>
            </a:r>
          </a:p>
          <a:p>
            <a:pPr marL="731520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 smtClean="0"/>
              <a:t>← arbitrary vertex of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en-US" sz="2800" dirty="0" smtClean="0"/>
          </a:p>
          <a:p>
            <a:pPr marL="731520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/>
              <a:t> ← 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/>
              <a:t>)</a:t>
            </a:r>
          </a:p>
          <a:p>
            <a:pPr marL="731520"/>
            <a:r>
              <a:rPr lang="en-US" sz="2800" dirty="0" smtClean="0"/>
              <a:t>While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/>
              <a:t> ≠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marL="731520"/>
            <a:r>
              <a:rPr lang="en-US" sz="2800" dirty="0"/>
              <a:t>	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 smtClean="0"/>
              <a:t> ← vertex most tightly connected to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marL="731520"/>
            <a:r>
              <a:rPr lang="en-US" sz="2800" dirty="0"/>
              <a:t>	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/>
              <a:t> ←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/>
              <a:t> U 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 smtClean="0"/>
              <a:t>)</a:t>
            </a:r>
          </a:p>
          <a:p>
            <a:pPr marL="731520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/>
              <a:t> and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/>
              <a:t> are the last two vertices (in order) added to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marL="731520"/>
            <a:r>
              <a:rPr lang="en-US" sz="2800" dirty="0" smtClean="0"/>
              <a:t>Return cut(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A-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err="1" smtClean="0"/>
              <a:t>,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exgraphal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8800"/>
            <a:ext cx="4876800" cy="4876800"/>
          </a:xfrm>
          <a:prstGeom prst="rect">
            <a:avLst/>
          </a:prstGeom>
        </p:spPr>
      </p:pic>
      <p:pic>
        <p:nvPicPr>
          <p:cNvPr id="5" name="Picture 4" descr="exgraphalg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828800"/>
            <a:ext cx="4724400" cy="47244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2192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/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       A</a:t>
            </a:r>
            <a:r>
              <a:rPr lang="en-US" sz="3200" dirty="0" smtClean="0"/>
              <a:t>: 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162800" y="12192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/>
              <a:t>: 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exgraphal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876800" cy="4876800"/>
          </a:xfrm>
          <a:prstGeom prst="rect">
            <a:avLst/>
          </a:prstGeom>
        </p:spPr>
      </p:pic>
      <p:pic>
        <p:nvPicPr>
          <p:cNvPr id="5" name="Picture 4" descr="exgraphalg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828800"/>
            <a:ext cx="4724400" cy="47244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2954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/>
              <a:t>: 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086600" y="129540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/>
              <a:t>: 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exgraphal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876800" cy="4876800"/>
          </a:xfrm>
          <a:prstGeom prst="rect">
            <a:avLst/>
          </a:prstGeom>
        </p:spPr>
      </p:pic>
      <p:pic>
        <p:nvPicPr>
          <p:cNvPr id="5" name="Picture 4" descr="exgraphalg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828800"/>
            <a:ext cx="4724400" cy="47244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21920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/>
              <a:t>: 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781800" y="121920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/>
              <a:t>: 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exgraphal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876800" cy="4876800"/>
          </a:xfrm>
          <a:prstGeom prst="rect">
            <a:avLst/>
          </a:prstGeom>
        </p:spPr>
      </p:pic>
      <p:pic>
        <p:nvPicPr>
          <p:cNvPr id="5" name="Picture 4" descr="exgraphalg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828800"/>
            <a:ext cx="4724400" cy="47244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4478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/>
              <a:t>: 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77000" y="14478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/>
              <a:t>: 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oerwagner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574" y="1828800"/>
            <a:ext cx="4596826" cy="4596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 descr="exgraphalg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724400" cy="47244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4478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/>
              <a:t>: 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4478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/>
              <a:t>: 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 descr="e-f-cu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018" y="1219200"/>
            <a:ext cx="4525963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00" y="59436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dirty="0" smtClean="0"/>
              <a:t> =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dirty="0" smtClean="0"/>
              <a:t> and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dirty="0" smtClean="0"/>
              <a:t> =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xgraphmer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524000"/>
            <a:ext cx="4419600" cy="4419600"/>
          </a:xfrm>
          <a:prstGeom prst="rect">
            <a:avLst/>
          </a:prstGeom>
        </p:spPr>
      </p:pic>
      <p:pic>
        <p:nvPicPr>
          <p:cNvPr id="6" name="Picture 5" descr="exgrap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00200"/>
            <a:ext cx="43434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28834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Merge(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dirty="0" smtClean="0"/>
              <a:t>):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3200" dirty="0" smtClean="0"/>
              <a:t> ←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3200" dirty="0" smtClean="0"/>
              <a:t>\{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dirty="0" smtClean="0"/>
              <a:t>} U {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ef</a:t>
            </a:r>
            <a:r>
              <a:rPr lang="en-US" sz="3200" dirty="0" smtClean="0"/>
              <a:t>}</a:t>
            </a:r>
          </a:p>
          <a:p>
            <a:r>
              <a:rPr lang="en-US" sz="3200" dirty="0" smtClean="0"/>
              <a:t>For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 ∈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,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 ≠ {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ef</a:t>
            </a:r>
            <a:r>
              <a:rPr lang="en-US" sz="3200" dirty="0" smtClean="0"/>
              <a:t>}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w(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ef</a:t>
            </a:r>
            <a:r>
              <a:rPr lang="en-US" sz="3200" dirty="0" smtClean="0"/>
              <a:t>,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) is sum of w(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) and w(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) in orig. graph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76400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/>
            <a:r>
              <a:rPr lang="en-US" sz="2800" u="sng" dirty="0" err="1" smtClean="0"/>
              <a:t>MinCutPhase</a:t>
            </a:r>
            <a:r>
              <a:rPr lang="en-US" sz="2800" dirty="0" smtClean="0"/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/>
              <a:t>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dirty="0" smtClean="0"/>
              <a:t>):</a:t>
            </a:r>
          </a:p>
          <a:p>
            <a:pPr marL="731520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 smtClean="0"/>
              <a:t>← arbitrary vertex of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en-US" sz="2800" dirty="0" smtClean="0"/>
          </a:p>
          <a:p>
            <a:pPr marL="731520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/>
              <a:t> ← 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/>
              <a:t>)</a:t>
            </a:r>
          </a:p>
          <a:p>
            <a:pPr marL="731520"/>
            <a:r>
              <a:rPr lang="en-US" sz="2800" dirty="0" smtClean="0"/>
              <a:t>While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/>
              <a:t> ≠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marL="731520"/>
            <a:r>
              <a:rPr lang="en-US" sz="2800" dirty="0"/>
              <a:t>	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 smtClean="0"/>
              <a:t> ← vertex most tightly connected to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marL="731520"/>
            <a:r>
              <a:rPr lang="en-US" sz="2800" dirty="0"/>
              <a:t>	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/>
              <a:t> ←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/>
              <a:t> U 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 smtClean="0"/>
              <a:t>)</a:t>
            </a:r>
          </a:p>
          <a:p>
            <a:pPr marL="731520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/>
              <a:t> and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/>
              <a:t> are the last two vertices (in order) added to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marL="731520"/>
            <a:r>
              <a:rPr lang="en-US" sz="2800" dirty="0" smtClean="0"/>
              <a:t>Return cut(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A-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err="1" smtClean="0"/>
              <a:t>,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1905000"/>
          </a:xfrm>
        </p:spPr>
        <p:txBody>
          <a:bodyPr>
            <a:noAutofit/>
          </a:bodyPr>
          <a:lstStyle/>
          <a:p>
            <a:pPr marL="731520"/>
            <a:r>
              <a:rPr lang="en-US" sz="3600" dirty="0" smtClean="0"/>
              <a:t>Input: Undirected graph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3600" dirty="0" smtClean="0"/>
              <a:t>=(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600" dirty="0" smtClean="0"/>
              <a:t>,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600" dirty="0" smtClean="0"/>
              <a:t>)</a:t>
            </a:r>
          </a:p>
          <a:p>
            <a:pPr marL="1097280">
              <a:buNone/>
            </a:pPr>
            <a:r>
              <a:rPr lang="en-US" sz="3600" dirty="0" smtClean="0"/>
              <a:t>		 Edges have non-negative weights</a:t>
            </a:r>
          </a:p>
          <a:p>
            <a:pPr marL="731520"/>
            <a:r>
              <a:rPr lang="en-US" sz="3600" dirty="0" smtClean="0"/>
              <a:t>Output: A minimum cut of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endParaRPr lang="en-US" sz="36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1685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pPr marL="731520">
              <a:buNone/>
            </a:pPr>
            <a:r>
              <a:rPr lang="en-US" b="1" dirty="0" smtClean="0"/>
              <a:t>Theorem</a:t>
            </a:r>
            <a:r>
              <a:rPr lang="en-US" dirty="0" smtClean="0"/>
              <a:t>: </a:t>
            </a:r>
            <a:r>
              <a:rPr lang="en-US" dirty="0" err="1" smtClean="0"/>
              <a:t>MinCutPhase</a:t>
            </a:r>
            <a:r>
              <a:rPr lang="en-US" dirty="0" smtClean="0"/>
              <a:t> returns a min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-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 cut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5999"/>
          </a:xfrm>
        </p:spPr>
        <p:txBody>
          <a:bodyPr>
            <a:normAutofit/>
          </a:bodyPr>
          <a:lstStyle/>
          <a:p>
            <a:pPr marL="731520">
              <a:buNone/>
            </a:pPr>
            <a:r>
              <a:rPr lang="en-US" dirty="0" smtClean="0"/>
              <a:t>What if min cut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/>
              <a:t> separates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?</a:t>
            </a:r>
          </a:p>
          <a:p>
            <a:pPr marL="73152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29000"/>
          </a:xfrm>
        </p:spPr>
        <p:txBody>
          <a:bodyPr>
            <a:normAutofit/>
          </a:bodyPr>
          <a:lstStyle/>
          <a:p>
            <a:pPr marL="731520">
              <a:buNone/>
            </a:pPr>
            <a:r>
              <a:rPr lang="en-US" dirty="0" smtClean="0"/>
              <a:t>What if min cut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/>
              <a:t> separates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?</a:t>
            </a:r>
          </a:p>
          <a:p>
            <a:pPr marL="731520">
              <a:buNone/>
            </a:pPr>
            <a:endParaRPr lang="en-US" dirty="0" smtClean="0"/>
          </a:p>
          <a:p>
            <a:pPr marL="731520">
              <a:buNone/>
            </a:pPr>
            <a:r>
              <a:rPr lang="en-US" dirty="0" smtClean="0"/>
              <a:t>Then min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-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 cut is also a min cut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3429000"/>
          </a:xfrm>
        </p:spPr>
        <p:txBody>
          <a:bodyPr>
            <a:normAutofit/>
          </a:bodyPr>
          <a:lstStyle/>
          <a:p>
            <a:pPr marL="731520">
              <a:buNone/>
            </a:pPr>
            <a:r>
              <a:rPr lang="en-US" dirty="0" smtClean="0"/>
              <a:t>What if min cut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/>
              <a:t> separates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?</a:t>
            </a:r>
          </a:p>
          <a:p>
            <a:pPr marL="731520">
              <a:buNone/>
            </a:pPr>
            <a:endParaRPr lang="en-US" dirty="0" smtClean="0"/>
          </a:p>
          <a:p>
            <a:pPr marL="731520">
              <a:buNone/>
            </a:pPr>
            <a:r>
              <a:rPr lang="en-US" dirty="0" smtClean="0"/>
              <a:t>Then min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-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 cut is also a min cut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pPr marL="731520">
              <a:buNone/>
            </a:pPr>
            <a:endParaRPr lang="en-US" dirty="0" smtClean="0"/>
          </a:p>
          <a:p>
            <a:pPr marL="731520">
              <a:buNone/>
            </a:pPr>
            <a:r>
              <a:rPr lang="en-US" dirty="0" smtClean="0"/>
              <a:t>What if min cut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/>
              <a:t> does not separate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?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038600"/>
          </a:xfrm>
        </p:spPr>
        <p:txBody>
          <a:bodyPr>
            <a:normAutofit fontScale="92500"/>
          </a:bodyPr>
          <a:lstStyle/>
          <a:p>
            <a:pPr marL="731520">
              <a:buNone/>
            </a:pPr>
            <a:r>
              <a:rPr lang="en-US" dirty="0" smtClean="0"/>
              <a:t>What if min cut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/>
              <a:t> separates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?</a:t>
            </a:r>
          </a:p>
          <a:p>
            <a:pPr marL="731520">
              <a:buNone/>
            </a:pPr>
            <a:endParaRPr lang="en-US" dirty="0" smtClean="0"/>
          </a:p>
          <a:p>
            <a:pPr marL="731520">
              <a:buNone/>
            </a:pPr>
            <a:r>
              <a:rPr lang="en-US" dirty="0" smtClean="0"/>
              <a:t>Then min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-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 cut is also a min cut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pPr marL="731520">
              <a:buNone/>
            </a:pPr>
            <a:endParaRPr lang="en-US" dirty="0" smtClean="0"/>
          </a:p>
          <a:p>
            <a:pPr marL="731520">
              <a:buNone/>
            </a:pPr>
            <a:r>
              <a:rPr lang="en-US" dirty="0" smtClean="0"/>
              <a:t>What if min cut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/>
              <a:t> does not separate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?</a:t>
            </a:r>
          </a:p>
          <a:p>
            <a:pPr marL="731520"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731520">
              <a:buNone/>
            </a:pPr>
            <a:r>
              <a:rPr lang="en-US" dirty="0" smtClean="0">
                <a:latin typeface="+mj-lt"/>
                <a:cs typeface="Times New Roman" pitchFamily="18" charset="0"/>
              </a:rPr>
              <a:t>Then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+mj-lt"/>
                <a:cs typeface="Times New Roman" pitchFamily="18" charset="0"/>
              </a:rPr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+mj-lt"/>
                <a:cs typeface="Times New Roman" pitchFamily="18" charset="0"/>
              </a:rPr>
              <a:t> are in the same partition of min cut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/>
            <a:r>
              <a:rPr lang="en-US" sz="2800" u="sng" dirty="0" err="1" smtClean="0"/>
              <a:t>MinCut</a:t>
            </a:r>
            <a:r>
              <a:rPr lang="en-US" sz="2800" dirty="0" smtClean="0"/>
              <a:t>(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G,w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):</a:t>
            </a:r>
            <a:endParaRPr lang="en-US" sz="28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731520"/>
            <a:r>
              <a:rPr lang="en-US" sz="2800" dirty="0" smtClean="0"/>
              <a:t>w(</a:t>
            </a:r>
            <a:r>
              <a:rPr lang="en-US" sz="2800" dirty="0" err="1" smtClean="0"/>
              <a:t>minCut</a:t>
            </a:r>
            <a:r>
              <a:rPr lang="en-US" sz="2800" dirty="0" smtClean="0"/>
              <a:t>) ← </a:t>
            </a:r>
            <a:r>
              <a:rPr lang="en-US" sz="2800" dirty="0"/>
              <a:t>∞</a:t>
            </a:r>
            <a:endParaRPr lang="en-US" sz="2800" dirty="0" smtClean="0"/>
          </a:p>
          <a:p>
            <a:pPr marL="731520"/>
            <a:r>
              <a:rPr lang="en-US" sz="2800" dirty="0" smtClean="0"/>
              <a:t>While |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 smtClean="0"/>
              <a:t>| &gt; 1</a:t>
            </a:r>
          </a:p>
          <a:p>
            <a:pPr marL="731520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	s</a:t>
            </a:r>
            <a:r>
              <a:rPr lang="en-US" sz="2800" dirty="0" smtClean="0"/>
              <a:t>-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/>
              <a:t>-</a:t>
            </a:r>
            <a:r>
              <a:rPr lang="en-US" sz="2800" dirty="0" err="1" smtClean="0"/>
              <a:t>phaseCut</a:t>
            </a:r>
            <a:r>
              <a:rPr lang="en-US" sz="2800" dirty="0" smtClean="0"/>
              <a:t> ← </a:t>
            </a:r>
            <a:r>
              <a:rPr lang="en-US" sz="2800" dirty="0" err="1" smtClean="0"/>
              <a:t>MinCutPhase</a:t>
            </a:r>
            <a:r>
              <a:rPr lang="en-US" sz="2800" dirty="0" smtClean="0"/>
              <a:t>(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err="1" smtClean="0"/>
              <a:t>,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dirty="0" smtClean="0"/>
              <a:t>)</a:t>
            </a:r>
          </a:p>
          <a:p>
            <a:pPr marL="731520"/>
            <a:r>
              <a:rPr lang="en-US" sz="2800" dirty="0"/>
              <a:t>	</a:t>
            </a:r>
            <a:r>
              <a:rPr lang="en-US" sz="2800" dirty="0" smtClean="0"/>
              <a:t>if w(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/>
              <a:t>-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/>
              <a:t>-</a:t>
            </a:r>
            <a:r>
              <a:rPr lang="en-US" sz="2800" dirty="0" err="1" smtClean="0"/>
              <a:t>phaseCut</a:t>
            </a:r>
            <a:r>
              <a:rPr lang="en-US" sz="2800" dirty="0" smtClean="0"/>
              <a:t>) &lt; w(</a:t>
            </a:r>
            <a:r>
              <a:rPr lang="en-US" sz="2800" dirty="0" err="1" smtClean="0"/>
              <a:t>minCut</a:t>
            </a:r>
            <a:r>
              <a:rPr lang="en-US" sz="2800" dirty="0" smtClean="0"/>
              <a:t>)</a:t>
            </a:r>
          </a:p>
          <a:p>
            <a:pPr marL="1097280"/>
            <a:r>
              <a:rPr lang="en-US" sz="2800" dirty="0" err="1" smtClean="0"/>
              <a:t>minCut</a:t>
            </a:r>
            <a:r>
              <a:rPr lang="en-US" sz="2800" dirty="0" smtClean="0"/>
              <a:t> ←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/>
              <a:t>-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/>
              <a:t>-</a:t>
            </a:r>
            <a:r>
              <a:rPr lang="en-US" sz="2800" dirty="0" err="1" smtClean="0"/>
              <a:t>phaseCut</a:t>
            </a:r>
            <a:endParaRPr lang="en-US" sz="2800" dirty="0" smtClean="0"/>
          </a:p>
          <a:p>
            <a:pPr marL="914400"/>
            <a:r>
              <a:rPr lang="en-US" sz="2800" dirty="0" smtClean="0"/>
              <a:t>Merge(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err="1" smtClean="0"/>
              <a:t>,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err="1" smtClean="0"/>
              <a:t>,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/>
              <a:t>)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914400"/>
            <a:endParaRPr lang="en-US" sz="2800" dirty="0" smtClean="0"/>
          </a:p>
          <a:p>
            <a:pPr marL="731520"/>
            <a:r>
              <a:rPr lang="en-US" sz="2800" dirty="0" smtClean="0">
                <a:latin typeface="+mj-lt"/>
                <a:cs typeface="Times New Roman" pitchFamily="18" charset="0"/>
              </a:rPr>
              <a:t>Return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minCut</a:t>
            </a:r>
            <a:endParaRPr lang="en-US" sz="2800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xgraphmer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524000"/>
            <a:ext cx="4419600" cy="4419600"/>
          </a:xfrm>
          <a:prstGeom prst="rect">
            <a:avLst/>
          </a:prstGeom>
        </p:spPr>
      </p:pic>
      <p:pic>
        <p:nvPicPr>
          <p:cNvPr id="6" name="Picture 5" descr="exgrap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00200"/>
            <a:ext cx="43434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err="1" smtClean="0"/>
              <a:t>,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err="1" smtClean="0"/>
              <a:t>,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28834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Merge(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dirty="0" smtClean="0"/>
              <a:t>):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3200" dirty="0" smtClean="0"/>
              <a:t> ←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3200" dirty="0" smtClean="0"/>
              <a:t>\{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dirty="0" smtClean="0"/>
              <a:t>} U {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ef</a:t>
            </a:r>
            <a:r>
              <a:rPr lang="en-US" sz="3200" dirty="0" smtClean="0"/>
              <a:t>}</a:t>
            </a:r>
          </a:p>
          <a:p>
            <a:r>
              <a:rPr lang="en-US" sz="3200" dirty="0" smtClean="0"/>
              <a:t>For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 ∈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,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 ≠ {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ef</a:t>
            </a:r>
            <a:r>
              <a:rPr lang="en-US" sz="3200" dirty="0" smtClean="0"/>
              <a:t>}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w(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ef</a:t>
            </a:r>
            <a:r>
              <a:rPr lang="en-US" sz="3200" dirty="0" smtClean="0"/>
              <a:t>,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) is sum of w(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) and w(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) in orig. graph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/>
            <a:r>
              <a:rPr lang="en-US" sz="2800" u="sng" dirty="0" err="1" smtClean="0"/>
              <a:t>MinCut</a:t>
            </a:r>
            <a:r>
              <a:rPr lang="en-US" sz="2800" dirty="0" smtClean="0"/>
              <a:t>(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G,w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):</a:t>
            </a:r>
            <a:endParaRPr lang="en-US" sz="28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731520"/>
            <a:r>
              <a:rPr lang="en-US" sz="2800" dirty="0" smtClean="0"/>
              <a:t>w(</a:t>
            </a:r>
            <a:r>
              <a:rPr lang="en-US" sz="2800" dirty="0" err="1" smtClean="0"/>
              <a:t>minCut</a:t>
            </a:r>
            <a:r>
              <a:rPr lang="en-US" sz="2800" dirty="0" smtClean="0"/>
              <a:t>) ← </a:t>
            </a:r>
            <a:r>
              <a:rPr lang="en-US" sz="2800" dirty="0"/>
              <a:t>∞</a:t>
            </a:r>
            <a:endParaRPr lang="en-US" sz="2800" dirty="0" smtClean="0"/>
          </a:p>
          <a:p>
            <a:pPr marL="731520"/>
            <a:r>
              <a:rPr lang="en-US" sz="2800" dirty="0" smtClean="0"/>
              <a:t>While |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 smtClean="0"/>
              <a:t>| &gt; 1</a:t>
            </a:r>
          </a:p>
          <a:p>
            <a:pPr marL="731520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	s</a:t>
            </a:r>
            <a:r>
              <a:rPr lang="en-US" sz="2800" dirty="0" smtClean="0"/>
              <a:t>-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/>
              <a:t>-</a:t>
            </a:r>
            <a:r>
              <a:rPr lang="en-US" sz="2800" dirty="0" err="1" smtClean="0"/>
              <a:t>phaseCut</a:t>
            </a:r>
            <a:r>
              <a:rPr lang="en-US" sz="2800" dirty="0" smtClean="0"/>
              <a:t> ← </a:t>
            </a:r>
            <a:r>
              <a:rPr lang="en-US" sz="2800" dirty="0" err="1" smtClean="0"/>
              <a:t>MinCutPhase</a:t>
            </a:r>
            <a:r>
              <a:rPr lang="en-US" sz="2800" dirty="0" smtClean="0"/>
              <a:t>(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err="1" smtClean="0"/>
              <a:t>,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dirty="0" smtClean="0"/>
              <a:t>)</a:t>
            </a:r>
          </a:p>
          <a:p>
            <a:pPr marL="731520"/>
            <a:r>
              <a:rPr lang="en-US" sz="2800" dirty="0"/>
              <a:t>	</a:t>
            </a:r>
            <a:r>
              <a:rPr lang="en-US" sz="2800" dirty="0" smtClean="0"/>
              <a:t>if w(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/>
              <a:t>-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/>
              <a:t>-</a:t>
            </a:r>
            <a:r>
              <a:rPr lang="en-US" sz="2800" dirty="0" err="1" smtClean="0"/>
              <a:t>phaseCut</a:t>
            </a:r>
            <a:r>
              <a:rPr lang="en-US" sz="2800" dirty="0" smtClean="0"/>
              <a:t>) &lt; w(</a:t>
            </a:r>
            <a:r>
              <a:rPr lang="en-US" sz="2800" dirty="0" err="1" smtClean="0"/>
              <a:t>minCut</a:t>
            </a:r>
            <a:r>
              <a:rPr lang="en-US" sz="2800" dirty="0" smtClean="0"/>
              <a:t>)</a:t>
            </a:r>
          </a:p>
          <a:p>
            <a:pPr marL="1097280"/>
            <a:r>
              <a:rPr lang="en-US" sz="2800" dirty="0" err="1" smtClean="0"/>
              <a:t>minCut</a:t>
            </a:r>
            <a:r>
              <a:rPr lang="en-US" sz="2800" dirty="0" smtClean="0"/>
              <a:t> ←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/>
              <a:t>-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/>
              <a:t>-</a:t>
            </a:r>
            <a:r>
              <a:rPr lang="en-US" sz="2800" dirty="0" err="1" smtClean="0"/>
              <a:t>phaseCut</a:t>
            </a:r>
            <a:endParaRPr lang="en-US" sz="2800" dirty="0" smtClean="0"/>
          </a:p>
          <a:p>
            <a:pPr marL="914400"/>
            <a:r>
              <a:rPr lang="en-US" sz="2800" dirty="0" smtClean="0"/>
              <a:t>Merge(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err="1" smtClean="0"/>
              <a:t>,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err="1" smtClean="0"/>
              <a:t>,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/>
              <a:t>)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914400"/>
            <a:endParaRPr lang="en-US" sz="2800" dirty="0" smtClean="0"/>
          </a:p>
          <a:p>
            <a:pPr marL="731520"/>
            <a:r>
              <a:rPr lang="en-US" sz="2800" dirty="0" smtClean="0">
                <a:latin typeface="+mj-lt"/>
                <a:cs typeface="Times New Roman" pitchFamily="18" charset="0"/>
              </a:rPr>
              <a:t>Return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minCut</a:t>
            </a:r>
            <a:endParaRPr lang="en-US" sz="2800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ergeef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563" y="2057400"/>
            <a:ext cx="3738184" cy="37485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10200" cy="533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We already did one </a:t>
            </a:r>
            <a:r>
              <a:rPr lang="en-US" dirty="0" err="1" smtClean="0"/>
              <a:t>MinCutPhase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 descr="e-f-cu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42" y="2133601"/>
            <a:ext cx="3429000" cy="3429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600" y="5481935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/>
              <a:t> 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 smtClean="0"/>
              <a:t> and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/>
              <a:t> 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sz="2400" dirty="0"/>
          </a:p>
        </p:txBody>
      </p:sp>
      <p:pic>
        <p:nvPicPr>
          <p:cNvPr id="7" name="Picture 6" descr="mincutexample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372171"/>
            <a:ext cx="2742857" cy="457142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/>
            <a:r>
              <a:rPr lang="en-US" sz="2800" u="sng" dirty="0" err="1" smtClean="0"/>
              <a:t>MinCut</a:t>
            </a:r>
            <a:r>
              <a:rPr lang="en-US" sz="2800" dirty="0" smtClean="0"/>
              <a:t>(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G,w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):</a:t>
            </a:r>
            <a:endParaRPr lang="en-US" sz="28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731520"/>
            <a:r>
              <a:rPr lang="en-US" sz="2800" dirty="0" smtClean="0"/>
              <a:t>w(</a:t>
            </a:r>
            <a:r>
              <a:rPr lang="en-US" sz="2800" dirty="0" err="1" smtClean="0"/>
              <a:t>minCut</a:t>
            </a:r>
            <a:r>
              <a:rPr lang="en-US" sz="2800" dirty="0" smtClean="0"/>
              <a:t>) ← </a:t>
            </a:r>
            <a:r>
              <a:rPr lang="en-US" sz="2800" dirty="0"/>
              <a:t>∞</a:t>
            </a:r>
            <a:endParaRPr lang="en-US" sz="2800" dirty="0" smtClean="0"/>
          </a:p>
          <a:p>
            <a:pPr marL="731520"/>
            <a:r>
              <a:rPr lang="en-US" sz="2800" dirty="0" smtClean="0"/>
              <a:t>While |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 smtClean="0"/>
              <a:t>| &gt; 1</a:t>
            </a:r>
          </a:p>
          <a:p>
            <a:pPr marL="731520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	s</a:t>
            </a:r>
            <a:r>
              <a:rPr lang="en-US" sz="2800" dirty="0" smtClean="0"/>
              <a:t>-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/>
              <a:t>-</a:t>
            </a:r>
            <a:r>
              <a:rPr lang="en-US" sz="2800" dirty="0" err="1" smtClean="0"/>
              <a:t>phaseCut</a:t>
            </a:r>
            <a:r>
              <a:rPr lang="en-US" sz="2800" dirty="0" smtClean="0"/>
              <a:t> ← </a:t>
            </a:r>
            <a:r>
              <a:rPr lang="en-US" sz="2800" dirty="0" err="1" smtClean="0"/>
              <a:t>MinCutPhase</a:t>
            </a:r>
            <a:r>
              <a:rPr lang="en-US" sz="2800" dirty="0" smtClean="0"/>
              <a:t>(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err="1" smtClean="0"/>
              <a:t>,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dirty="0" smtClean="0"/>
              <a:t>)</a:t>
            </a:r>
          </a:p>
          <a:p>
            <a:pPr marL="731520"/>
            <a:r>
              <a:rPr lang="en-US" sz="2800" dirty="0"/>
              <a:t>	</a:t>
            </a:r>
            <a:r>
              <a:rPr lang="en-US" sz="2800" dirty="0" smtClean="0"/>
              <a:t>if w(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/>
              <a:t>-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/>
              <a:t>-</a:t>
            </a:r>
            <a:r>
              <a:rPr lang="en-US" sz="2800" dirty="0" err="1" smtClean="0"/>
              <a:t>phaseCut</a:t>
            </a:r>
            <a:r>
              <a:rPr lang="en-US" sz="2800" dirty="0" smtClean="0"/>
              <a:t>) &lt; w(</a:t>
            </a:r>
            <a:r>
              <a:rPr lang="en-US" sz="2800" dirty="0" err="1" smtClean="0"/>
              <a:t>minCut</a:t>
            </a:r>
            <a:r>
              <a:rPr lang="en-US" sz="2800" dirty="0" smtClean="0"/>
              <a:t>)</a:t>
            </a:r>
          </a:p>
          <a:p>
            <a:pPr marL="1097280"/>
            <a:r>
              <a:rPr lang="en-US" sz="2800" dirty="0" err="1" smtClean="0"/>
              <a:t>minCut</a:t>
            </a:r>
            <a:r>
              <a:rPr lang="en-US" sz="2800" dirty="0" smtClean="0"/>
              <a:t> ←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/>
              <a:t>-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/>
              <a:t>-</a:t>
            </a:r>
            <a:r>
              <a:rPr lang="en-US" sz="2800" dirty="0" err="1" smtClean="0"/>
              <a:t>phaseCut</a:t>
            </a:r>
            <a:endParaRPr lang="en-US" sz="2800" dirty="0" smtClean="0"/>
          </a:p>
          <a:p>
            <a:pPr marL="914400"/>
            <a:r>
              <a:rPr lang="en-US" sz="2800" dirty="0" smtClean="0"/>
              <a:t>Merge(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err="1" smtClean="0"/>
              <a:t>,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err="1" smtClean="0"/>
              <a:t>,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/>
              <a:t>)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914400"/>
            <a:endParaRPr lang="en-US" sz="2800" dirty="0" smtClean="0"/>
          </a:p>
          <a:p>
            <a:pPr marL="731520"/>
            <a:r>
              <a:rPr lang="en-US" sz="2800" dirty="0" smtClean="0">
                <a:latin typeface="+mj-lt"/>
                <a:cs typeface="Times New Roman" pitchFamily="18" charset="0"/>
              </a:rPr>
              <a:t>Return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minCut</a:t>
            </a:r>
            <a:endParaRPr lang="en-US" sz="2800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200"/>
            <a:ext cx="3657600" cy="3667676"/>
          </a:xfrm>
          <a:prstGeom prst="rect">
            <a:avLst/>
          </a:prstGeom>
        </p:spPr>
      </p:pic>
      <p:pic>
        <p:nvPicPr>
          <p:cNvPr id="8" name="Picture 7" descr="exgraphpscutexamp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362771"/>
            <a:ext cx="3657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 smtClean="0"/>
              <a:t>Cut Example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57398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Weight of this cut: 11          Weight of min cut: 4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1219200"/>
            <a:ext cx="8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Cut: set of edges whose removal disconnects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r>
              <a:rPr lang="en-US" sz="3200" dirty="0" smtClean="0"/>
              <a:t>Min-Cut: a cut in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3200" dirty="0" smtClean="0"/>
              <a:t> of minimum cost</a:t>
            </a:r>
            <a:endParaRPr 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129540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mergeef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78" y="1875578"/>
            <a:ext cx="4449022" cy="4449022"/>
          </a:xfrm>
          <a:prstGeom prst="rect">
            <a:avLst/>
          </a:prstGeom>
        </p:spPr>
      </p:pic>
      <p:pic>
        <p:nvPicPr>
          <p:cNvPr id="8" name="Picture 7" descr="mergeef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178" y="1828800"/>
            <a:ext cx="4449022" cy="44490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12954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 descr="mergeef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38670"/>
            <a:ext cx="4449022" cy="444902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13716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mergeef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570778"/>
            <a:ext cx="4449022" cy="44490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137160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a,b,c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ergeef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600200"/>
            <a:ext cx="4449022" cy="44490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 descr="mergeef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400" y="1638670"/>
            <a:ext cx="4449022" cy="444902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11430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a,b,c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8400" y="11430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a,b,c,d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ergeef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981200"/>
            <a:ext cx="3429000" cy="3429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9" name="Content Placeholder 4" descr="mergeef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74" y="1981200"/>
            <a:ext cx="3685121" cy="369533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12192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/>
              <a:t>: 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5481935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/>
              <a:t> 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/>
              <a:t> and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/>
              <a:t> =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ef</a:t>
            </a:r>
            <a:endParaRPr lang="en-US" sz="2400" dirty="0"/>
          </a:p>
        </p:txBody>
      </p:sp>
      <p:pic>
        <p:nvPicPr>
          <p:cNvPr id="6" name="Picture 5" descr="mincutexample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19200"/>
            <a:ext cx="2742857" cy="457142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 descr="mergeef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0778" y="1638670"/>
            <a:ext cx="4449022" cy="444902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Picture 5" descr="mergeef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78" y="1646978"/>
            <a:ext cx="4449022" cy="44490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600" y="14478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a,b,c,d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129540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mergeef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78" y="1875578"/>
            <a:ext cx="4449022" cy="4449022"/>
          </a:xfrm>
          <a:prstGeom prst="rect">
            <a:avLst/>
          </a:prstGeom>
        </p:spPr>
      </p:pic>
      <p:pic>
        <p:nvPicPr>
          <p:cNvPr id="8" name="Picture 7" descr="mergeef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178" y="1828800"/>
            <a:ext cx="4449022" cy="44490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12954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 descr="mergeef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38670"/>
            <a:ext cx="4449022" cy="444902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13716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mergeef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75578"/>
            <a:ext cx="4449022" cy="44490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137160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a,b,c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 descr="mergeef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27978"/>
            <a:ext cx="4068022" cy="406802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2192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/>
              <a:t>: 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5481935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/>
              <a:t> 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/>
              <a:t> and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/>
              <a:t> =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efd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9" name="Picture 8" descr="mergeefdc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778" y="1981200"/>
            <a:ext cx="4068022" cy="4068022"/>
          </a:xfrm>
          <a:prstGeom prst="rect">
            <a:avLst/>
          </a:prstGeom>
        </p:spPr>
      </p:pic>
      <p:pic>
        <p:nvPicPr>
          <p:cNvPr id="6" name="Picture 5" descr="mincutexampl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343" y="1295971"/>
            <a:ext cx="2742857" cy="457142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129540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mergeef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78" y="1875578"/>
            <a:ext cx="4449022" cy="4449022"/>
          </a:xfrm>
          <a:prstGeom prst="rect">
            <a:avLst/>
          </a:prstGeom>
        </p:spPr>
      </p:pic>
      <p:pic>
        <p:nvPicPr>
          <p:cNvPr id="8" name="Picture 7" descr="mergeef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178" y="1828800"/>
            <a:ext cx="4449022" cy="44490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12954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 descr="mergeefd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28800"/>
            <a:ext cx="4000130" cy="400013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121920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/>
              <a:t>: 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5481935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/>
              <a:t> 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/>
              <a:t> and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/>
              <a:t> =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cefd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9" name="Picture 8" descr="mergeefdcb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828800"/>
            <a:ext cx="3900911" cy="3900911"/>
          </a:xfrm>
          <a:prstGeom prst="rect">
            <a:avLst/>
          </a:prstGeom>
        </p:spPr>
      </p:pic>
      <p:pic>
        <p:nvPicPr>
          <p:cNvPr id="6" name="Picture 5" descr="mincutexample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343" y="1448371"/>
            <a:ext cx="2742857" cy="457142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200"/>
            <a:ext cx="3657600" cy="3667677"/>
          </a:xfrm>
          <a:prstGeom prst="rect">
            <a:avLst/>
          </a:prstGeom>
        </p:spPr>
      </p:pic>
      <p:pic>
        <p:nvPicPr>
          <p:cNvPr id="8" name="Picture 7" descr="exgraphpscutexamp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362770"/>
            <a:ext cx="3657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s-t </a:t>
            </a:r>
            <a:r>
              <a:rPr lang="en-US" dirty="0" smtClean="0"/>
              <a:t>Cut Example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57398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Weight of this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/>
              <a:t>-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200" dirty="0" smtClean="0"/>
              <a:t> cut: 11     Weight of min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/>
              <a:t>-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200" dirty="0" smtClean="0"/>
              <a:t> cut: 4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2192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dirty="0" smtClean="0"/>
              <a:t>-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dirty="0" smtClean="0"/>
              <a:t> cut: cut with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dirty="0" smtClean="0"/>
              <a:t> and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dirty="0" smtClean="0"/>
              <a:t> in different partitions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4200" y="17526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dirty="0" smtClean="0"/>
              <a:t> =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/>
              <a:t> and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dirty="0" smtClean="0"/>
              <a:t> =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129540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mergeef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78" y="1875578"/>
            <a:ext cx="4449022" cy="444902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ergeefdcb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38670"/>
            <a:ext cx="4449022" cy="4449022"/>
          </a:xfrm>
        </p:spPr>
      </p:pic>
      <p:pic>
        <p:nvPicPr>
          <p:cNvPr id="9" name="Picture 8" descr="abcde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440" y="1066800"/>
            <a:ext cx="3918960" cy="3918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Picture 5" descr="mincutexample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343" y="1295971"/>
            <a:ext cx="2742857" cy="45714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106680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/>
              <a:t>: 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5481935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/>
              <a:t> 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/>
              <a:t> and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/>
              <a:t> =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cefdb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8610600" cy="1219200"/>
          </a:xfrm>
        </p:spPr>
        <p:txBody>
          <a:bodyPr>
            <a:normAutofit/>
          </a:bodyPr>
          <a:lstStyle/>
          <a:p>
            <a:pPr marL="731520"/>
            <a:r>
              <a:rPr lang="en-US" dirty="0" smtClean="0"/>
              <a:t>We found the min cut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/>
              <a:t> as 4 when we were</a:t>
            </a:r>
          </a:p>
          <a:p>
            <a:pPr marL="731520">
              <a:buNone/>
            </a:pPr>
            <a:r>
              <a:rPr lang="en-US" dirty="0" smtClean="0"/>
              <a:t>     in the following </a:t>
            </a:r>
            <a:r>
              <a:rPr lang="en-US" dirty="0" err="1" smtClean="0"/>
              <a:t>MinCutPhase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5" name="Picture 4" descr="mergeefd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200400"/>
            <a:ext cx="3962400" cy="39624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/>
            <a:r>
              <a:rPr lang="en-US" sz="2800" u="sng" dirty="0" err="1" smtClean="0"/>
              <a:t>MinCut</a:t>
            </a:r>
            <a:r>
              <a:rPr lang="en-US" sz="2800" dirty="0" smtClean="0"/>
              <a:t>(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G,w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):</a:t>
            </a:r>
            <a:endParaRPr lang="en-US" sz="28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731520"/>
            <a:r>
              <a:rPr lang="en-US" sz="2800" dirty="0" smtClean="0"/>
              <a:t>w(</a:t>
            </a:r>
            <a:r>
              <a:rPr lang="en-US" sz="2800" dirty="0" err="1" smtClean="0"/>
              <a:t>minCut</a:t>
            </a:r>
            <a:r>
              <a:rPr lang="en-US" sz="2800" dirty="0" smtClean="0"/>
              <a:t>) ← </a:t>
            </a:r>
            <a:r>
              <a:rPr lang="en-US" sz="2800" dirty="0"/>
              <a:t>∞</a:t>
            </a:r>
            <a:endParaRPr lang="en-US" sz="2800" dirty="0" smtClean="0"/>
          </a:p>
          <a:p>
            <a:pPr marL="731520"/>
            <a:r>
              <a:rPr lang="en-US" sz="2800" dirty="0" smtClean="0"/>
              <a:t>While |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 smtClean="0"/>
              <a:t>| &gt; 1</a:t>
            </a:r>
          </a:p>
          <a:p>
            <a:pPr marL="731520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	s</a:t>
            </a:r>
            <a:r>
              <a:rPr lang="en-US" sz="2800" dirty="0" smtClean="0"/>
              <a:t>-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/>
              <a:t>-</a:t>
            </a:r>
            <a:r>
              <a:rPr lang="en-US" sz="2800" dirty="0" err="1" smtClean="0"/>
              <a:t>phaseCut</a:t>
            </a:r>
            <a:r>
              <a:rPr lang="en-US" sz="2800" dirty="0" smtClean="0"/>
              <a:t> ← </a:t>
            </a:r>
            <a:r>
              <a:rPr lang="en-US" sz="2800" dirty="0" err="1" smtClean="0"/>
              <a:t>MinCutPhase</a:t>
            </a:r>
            <a:r>
              <a:rPr lang="en-US" sz="2800" dirty="0" smtClean="0"/>
              <a:t>(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err="1" smtClean="0"/>
              <a:t>,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dirty="0" smtClean="0"/>
              <a:t>)</a:t>
            </a:r>
          </a:p>
          <a:p>
            <a:pPr marL="731520"/>
            <a:r>
              <a:rPr lang="en-US" sz="2800" dirty="0"/>
              <a:t>	</a:t>
            </a:r>
            <a:r>
              <a:rPr lang="en-US" sz="2800" dirty="0" smtClean="0"/>
              <a:t>if w(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/>
              <a:t>-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/>
              <a:t>-</a:t>
            </a:r>
            <a:r>
              <a:rPr lang="en-US" sz="2800" dirty="0" err="1" smtClean="0"/>
              <a:t>phaseCut</a:t>
            </a:r>
            <a:r>
              <a:rPr lang="en-US" sz="2800" dirty="0" smtClean="0"/>
              <a:t>) &lt; w(</a:t>
            </a:r>
            <a:r>
              <a:rPr lang="en-US" sz="2800" dirty="0" err="1" smtClean="0"/>
              <a:t>minCut</a:t>
            </a:r>
            <a:r>
              <a:rPr lang="en-US" sz="2800" dirty="0" smtClean="0"/>
              <a:t>)</a:t>
            </a:r>
          </a:p>
          <a:p>
            <a:pPr marL="1097280"/>
            <a:r>
              <a:rPr lang="en-US" sz="2800" dirty="0" err="1" smtClean="0"/>
              <a:t>minCut</a:t>
            </a:r>
            <a:r>
              <a:rPr lang="en-US" sz="2800" dirty="0" smtClean="0"/>
              <a:t> ←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/>
              <a:t>-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/>
              <a:t>-</a:t>
            </a:r>
            <a:r>
              <a:rPr lang="en-US" sz="2800" dirty="0" err="1" smtClean="0"/>
              <a:t>phaseCut</a:t>
            </a:r>
            <a:endParaRPr lang="en-US" sz="2800" dirty="0" smtClean="0"/>
          </a:p>
          <a:p>
            <a:pPr marL="914400"/>
            <a:r>
              <a:rPr lang="en-US" sz="2800" dirty="0" smtClean="0"/>
              <a:t>Merge(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err="1" smtClean="0"/>
              <a:t>,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err="1" smtClean="0"/>
              <a:t>,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/>
              <a:t>)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914400"/>
            <a:endParaRPr lang="en-US" sz="2800" dirty="0" smtClean="0"/>
          </a:p>
          <a:p>
            <a:pPr marL="731520"/>
            <a:r>
              <a:rPr lang="en-US" sz="2800" dirty="0" smtClean="0">
                <a:latin typeface="+mj-lt"/>
                <a:cs typeface="Times New Roman" pitchFamily="18" charset="0"/>
              </a:rPr>
              <a:t>Return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minCut</a:t>
            </a:r>
            <a:endParaRPr lang="en-US" sz="2800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609600"/>
          </a:xfrm>
        </p:spPr>
        <p:txBody>
          <a:bodyPr>
            <a:normAutofit/>
          </a:bodyPr>
          <a:lstStyle/>
          <a:p>
            <a:pPr marL="731520"/>
            <a:r>
              <a:rPr lang="en-US" sz="3000" dirty="0" err="1" smtClean="0"/>
              <a:t>MinCut</a:t>
            </a:r>
            <a:r>
              <a:rPr lang="en-US" sz="3000" dirty="0" smtClean="0"/>
              <a:t>(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3000" dirty="0" smtClean="0"/>
              <a:t>) = Minimum of all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000" dirty="0" smtClean="0"/>
              <a:t>-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000" dirty="0" smtClean="0"/>
              <a:t> cuts in graph</a:t>
            </a:r>
          </a:p>
        </p:txBody>
      </p:sp>
      <p:pic>
        <p:nvPicPr>
          <p:cNvPr id="4" name="Picture 3" descr="ex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4648200" cy="4648200"/>
          </a:xfrm>
          <a:prstGeom prst="rect">
            <a:avLst/>
          </a:prstGeom>
        </p:spPr>
      </p:pic>
      <p:pic>
        <p:nvPicPr>
          <p:cNvPr id="5" name="Picture 4" descr="exgraphmer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199" y="2209799"/>
            <a:ext cx="4648201" cy="464820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removes many redundant cuts</a:t>
            </a:r>
          </a:p>
          <a:p>
            <a:r>
              <a:rPr lang="en-US" dirty="0" smtClean="0"/>
              <a:t>We only consider when merged vertices are on same side of cut</a:t>
            </a:r>
          </a:p>
          <a:p>
            <a:r>
              <a:rPr lang="en-US" dirty="0" smtClean="0"/>
              <a:t>By end of </a:t>
            </a:r>
            <a:r>
              <a:rPr lang="en-US" dirty="0" err="1" smtClean="0"/>
              <a:t>MinCut</a:t>
            </a:r>
            <a:r>
              <a:rPr lang="en-US" dirty="0" smtClean="0"/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/>
              <a:t>), we consider min cuts between all pairs of vertices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676400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/>
            <a:r>
              <a:rPr lang="en-US" sz="2800" u="sng" dirty="0" err="1" smtClean="0"/>
              <a:t>MinCutPhase</a:t>
            </a:r>
            <a:r>
              <a:rPr lang="en-US" sz="2800" dirty="0" smtClean="0"/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/>
              <a:t>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dirty="0" smtClean="0"/>
              <a:t>):</a:t>
            </a:r>
          </a:p>
          <a:p>
            <a:pPr marL="731520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 smtClean="0"/>
              <a:t>← arbitrary vertex of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en-US" sz="2800" dirty="0" smtClean="0"/>
          </a:p>
          <a:p>
            <a:pPr marL="731520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/>
              <a:t> ← 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/>
              <a:t>)</a:t>
            </a:r>
          </a:p>
          <a:p>
            <a:pPr marL="731520"/>
            <a:r>
              <a:rPr lang="en-US" sz="2800" dirty="0" smtClean="0"/>
              <a:t>While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/>
              <a:t> ≠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marL="731520"/>
            <a:r>
              <a:rPr lang="en-US" sz="2800" dirty="0"/>
              <a:t>	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 smtClean="0"/>
              <a:t> ← vertex most tightly connected to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marL="731520"/>
            <a:r>
              <a:rPr lang="en-US" sz="2800" dirty="0"/>
              <a:t>	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/>
              <a:t> ←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/>
              <a:t> U 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 smtClean="0"/>
              <a:t>)</a:t>
            </a:r>
          </a:p>
          <a:p>
            <a:pPr marL="731520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/>
              <a:t> and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/>
              <a:t> are the last two vertices (in order) added to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marL="731520"/>
            <a:r>
              <a:rPr lang="en-US" sz="2800" dirty="0" smtClean="0"/>
              <a:t>Return cut(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A-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err="1" smtClean="0"/>
              <a:t>,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8686800" cy="2971800"/>
          </a:xfrm>
        </p:spPr>
        <p:txBody>
          <a:bodyPr>
            <a:normAutofit/>
          </a:bodyPr>
          <a:lstStyle/>
          <a:p>
            <a:pPr marL="1280160">
              <a:buNone/>
            </a:pPr>
            <a:r>
              <a:rPr lang="en-US" b="1" dirty="0" smtClean="0"/>
              <a:t>Theorem: </a:t>
            </a:r>
            <a:r>
              <a:rPr lang="en-US" dirty="0" smtClean="0"/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/>
              <a:t>-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) is always a min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-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 cut</a:t>
            </a:r>
          </a:p>
          <a:p>
            <a:pPr marL="1280160">
              <a:buNone/>
            </a:pPr>
            <a:endParaRPr lang="en-US" dirty="0" smtClean="0"/>
          </a:p>
          <a:p>
            <a:pPr marL="1280160">
              <a:buNone/>
            </a:pPr>
            <a:r>
              <a:rPr lang="en-US" b="1" dirty="0" smtClean="0"/>
              <a:t>Proof: </a:t>
            </a:r>
            <a:r>
              <a:rPr lang="en-US" dirty="0" smtClean="0"/>
              <a:t>We want to show that w(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/>
              <a:t>-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) ≤ w(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/>
              <a:t>)</a:t>
            </a:r>
          </a:p>
          <a:p>
            <a:pPr marL="1280160">
              <a:buNone/>
            </a:pPr>
            <a:r>
              <a:rPr lang="en-US" b="1" dirty="0" smtClean="0"/>
              <a:t>            </a:t>
            </a:r>
            <a:r>
              <a:rPr lang="en-US" dirty="0" smtClean="0"/>
              <a:t>for any arbitrary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-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 cut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5052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/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/>
              <a:t> ← 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/>
              <a:t>,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 dirty="0" smtClean="0"/>
              <a:t>,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dirty="0" smtClean="0"/>
              <a:t>,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200" dirty="0" smtClean="0"/>
              <a:t>,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dirty="0" smtClean="0"/>
              <a:t>,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1336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/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i="1" baseline="-25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: set of vertices added to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/>
              <a:t> before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114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/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200" dirty="0" smtClean="0"/>
              <a:t> ← {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/>
              <a:t>,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 dirty="0" smtClean="0"/>
              <a:t>,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26156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/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i="1" baseline="-25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: cut of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i="1" baseline="-25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 U {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} induced by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482831" y="1701225"/>
            <a:ext cx="45214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80160">
              <a:buNone/>
            </a:pP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200" dirty="0" smtClean="0"/>
              <a:t> arbitrary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dirty="0" smtClean="0"/>
              <a:t>-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dirty="0" smtClean="0"/>
              <a:t> cut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exampleofactivevert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399" y="2514600"/>
            <a:ext cx="3810001" cy="3657143"/>
          </a:xfrm>
          <a:prstGeom prst="rect">
            <a:avLst/>
          </a:prstGeom>
        </p:spPr>
      </p:pic>
      <p:pic>
        <p:nvPicPr>
          <p:cNvPr id="17" name="Picture 16" descr="exampleofc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514600"/>
            <a:ext cx="4038600" cy="36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95800" y="1371600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/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200" dirty="0" smtClean="0"/>
              <a:t> 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/>
              <a:t>,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 dirty="0" smtClean="0"/>
              <a:t>,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c, d, e, f</a:t>
            </a:r>
            <a:r>
              <a:rPr lang="en-US" sz="3200" dirty="0" smtClean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05600" y="205740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C</a:t>
            </a:r>
            <a:r>
              <a:rPr lang="en-US" sz="3200" i="1" baseline="-250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4724400" y="205740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Naive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1905000"/>
          </a:xfrm>
        </p:spPr>
        <p:txBody>
          <a:bodyPr>
            <a:noAutofit/>
          </a:bodyPr>
          <a:lstStyle/>
          <a:p>
            <a:pPr marL="731520"/>
            <a:r>
              <a:rPr lang="en-US" sz="3600" dirty="0" smtClean="0"/>
              <a:t>Check every possible cut </a:t>
            </a:r>
          </a:p>
          <a:p>
            <a:pPr marL="731520"/>
            <a:r>
              <a:rPr lang="en-US" sz="3600" dirty="0" smtClean="0"/>
              <a:t>Take the minimum</a:t>
            </a:r>
          </a:p>
          <a:p>
            <a:pPr marL="731520"/>
            <a:endParaRPr lang="en-US" sz="3600" dirty="0" smtClean="0"/>
          </a:p>
          <a:p>
            <a:pPr marL="731520"/>
            <a:r>
              <a:rPr lang="en-US" sz="3600" dirty="0" smtClean="0"/>
              <a:t>Running time: O(2</a:t>
            </a:r>
            <a:r>
              <a:rPr lang="en-US" sz="3600" i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600" dirty="0" smtClean="0"/>
              <a:t>)</a:t>
            </a:r>
            <a:endParaRPr lang="en-US" sz="3600" baseline="300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1685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Vertex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8915400" cy="1219200"/>
          </a:xfrm>
        </p:spPr>
        <p:txBody>
          <a:bodyPr/>
          <a:lstStyle/>
          <a:p>
            <a:pPr marL="731520">
              <a:buNone/>
            </a:pPr>
            <a:r>
              <a:rPr lang="en-US" dirty="0" smtClean="0"/>
              <a:t>vertex in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/>
              <a:t> in the opposite partition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/>
              <a:t> from the one before it</a:t>
            </a:r>
            <a:endParaRPr lang="en-US" dirty="0"/>
          </a:p>
        </p:txBody>
      </p:sp>
      <p:pic>
        <p:nvPicPr>
          <p:cNvPr id="5" name="Picture 4" descr="mincutactivevert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048239"/>
            <a:ext cx="4000202" cy="320016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91200" y="2387025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/>
              <a:t>: 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251460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r>
              <a:rPr lang="en-US" dirty="0" smtClean="0"/>
              <a:t>Correctness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5240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/>
            <a:r>
              <a:rPr lang="en-US" sz="3200" b="1" dirty="0" smtClean="0"/>
              <a:t>Lemma: </a:t>
            </a:r>
            <a:r>
              <a:rPr lang="en-US" sz="3200" dirty="0" smtClean="0"/>
              <a:t>For all active vertices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, w(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i="1" baseline="-25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) ≤ w(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i="1" baseline="-25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751183"/>
            <a:ext cx="9144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	Since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dirty="0" smtClean="0"/>
              <a:t> is always active and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600" i="1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dirty="0" smtClean="0"/>
              <a:t> =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algn="ctr"/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3600" dirty="0" smtClean="0"/>
              <a:t>w(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i="1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dirty="0" smtClean="0"/>
              <a:t>,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dirty="0" smtClean="0"/>
              <a:t>) ≤ w(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600" dirty="0" smtClean="0">
                <a:latin typeface="+mj-lt"/>
                <a:cs typeface="Times New Roman" pitchFamily="18" charset="0"/>
              </a:rPr>
              <a:t>)</a:t>
            </a:r>
            <a:endParaRPr lang="en-US" sz="36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3734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	Thus </a:t>
            </a:r>
            <a:r>
              <a:rPr lang="en-US" sz="3600" dirty="0" err="1" smtClean="0"/>
              <a:t>MinCutPhase</a:t>
            </a:r>
            <a:r>
              <a:rPr lang="en-US" sz="3600" dirty="0" smtClean="0"/>
              <a:t> returns a min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600" dirty="0" smtClean="0"/>
              <a:t>-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dirty="0" smtClean="0"/>
              <a:t> cut</a:t>
            </a:r>
            <a:endParaRPr lang="en-US" sz="3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1143000"/>
          </a:xfrm>
        </p:spPr>
        <p:txBody>
          <a:bodyPr>
            <a:normAutofit lnSpcReduction="10000"/>
          </a:bodyPr>
          <a:lstStyle/>
          <a:p>
            <a:pPr marL="1280160">
              <a:buNone/>
            </a:pPr>
            <a:r>
              <a:rPr lang="en-US" b="1" dirty="0" smtClean="0"/>
              <a:t>Theorem: </a:t>
            </a:r>
            <a:r>
              <a:rPr lang="en-US" dirty="0" smtClean="0"/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/>
              <a:t>-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) is always a min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-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 cut</a:t>
            </a:r>
          </a:p>
          <a:p>
            <a:pPr marL="1280160">
              <a:buNone/>
            </a:pPr>
            <a:r>
              <a:rPr lang="en-US" b="1" dirty="0" smtClean="0"/>
              <a:t>Proof:</a:t>
            </a:r>
            <a:r>
              <a:rPr lang="en-US" dirty="0" smtClean="0"/>
              <a:t> By the lemma, for an active vertex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8442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algn="ctr"/>
            <a:r>
              <a:rPr lang="en-US" sz="3200" dirty="0" smtClean="0"/>
              <a:t>w(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i="1" baseline="-25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) ≤ w(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i="1" baseline="-25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r>
              <a:rPr lang="en-US" dirty="0" smtClean="0"/>
              <a:t>Correctness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5240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/>
            <a:r>
              <a:rPr lang="en-US" sz="3200" b="1" dirty="0" smtClean="0"/>
              <a:t>Lemma: </a:t>
            </a:r>
            <a:r>
              <a:rPr lang="en-US" sz="3200" dirty="0" smtClean="0"/>
              <a:t>For all active vertices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, w(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i="1" baseline="-25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) ≤ w(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i="1" baseline="-25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209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/>
            <a:r>
              <a:rPr lang="en-US" sz="3200" b="1" dirty="0" smtClean="0"/>
              <a:t>Proof</a:t>
            </a:r>
            <a:r>
              <a:rPr lang="en-US" sz="3200" dirty="0" smtClean="0"/>
              <a:t>: Induction on the no. of active vertices,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8194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/>
            <a:r>
              <a:rPr lang="en-US" sz="3200" dirty="0" smtClean="0"/>
              <a:t>Base case: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200" dirty="0" smtClean="0"/>
              <a:t> = 1, claim is true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10" name="Picture 9" descr="cd-ex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886200"/>
            <a:ext cx="3212813" cy="2573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96000" y="3225225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200" dirty="0" smtClean="0"/>
              <a:t> 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/>
              <a:t>,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 dirty="0" smtClean="0"/>
              <a:t>,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c, d</a:t>
            </a:r>
            <a:r>
              <a:rPr lang="en-US" sz="3200" dirty="0" smtClean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27213" y="34290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i="1" baseline="-25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5562600" y="5105400"/>
            <a:ext cx="32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i="1" baseline="-25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200" dirty="0" smtClean="0"/>
              <a:t>) = w(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i="1" baseline="-25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200" dirty="0" smtClean="0"/>
              <a:t>)</a:t>
            </a:r>
          </a:p>
          <a:p>
            <a:endParaRPr 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exampleofstuff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4587156"/>
            <a:ext cx="2057400" cy="15644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002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/>
            <a:r>
              <a:rPr lang="en-US" sz="3200" dirty="0" smtClean="0"/>
              <a:t>IH: Assume inequality holds true up to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marL="731520"/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: first active vertex after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28194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/>
            <a:r>
              <a:rPr lang="en-US" sz="3200" dirty="0" smtClean="0"/>
              <a:t>w(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i="1" baseline="-25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,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) = w(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i="1" baseline="-250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200" dirty="0" smtClean="0"/>
              <a:t>,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) + w(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i="1" baseline="-25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 -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i="1" baseline="-250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200" dirty="0" smtClean="0"/>
              <a:t>,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11" name="Picture 10" descr="exampleofstuf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72000"/>
            <a:ext cx="1981200" cy="1587149"/>
          </a:xfrm>
          <a:prstGeom prst="rect">
            <a:avLst/>
          </a:prstGeom>
        </p:spPr>
      </p:pic>
      <p:pic>
        <p:nvPicPr>
          <p:cNvPr id="13" name="Picture 12" descr="exampleofstuff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587156"/>
            <a:ext cx="2133600" cy="15568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62600" y="5044356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895600" y="5044356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=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6629400" y="3729335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 = d and v = f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400800" y="3072825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/>
              <a:t>: 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04800" y="269754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/>
            <a:r>
              <a:rPr lang="en-US" sz="3200" dirty="0" smtClean="0"/>
              <a:t>               ≤   w(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i="1" baseline="-250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200" dirty="0" smtClean="0"/>
              <a:t>)   + w(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i="1" baseline="-25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 -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i="1" baseline="-250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200" dirty="0" smtClean="0"/>
              <a:t>,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)    (by IH)</a:t>
            </a:r>
          </a:p>
          <a:p>
            <a:pPr marL="731520"/>
            <a:r>
              <a:rPr lang="en-US" sz="3200" dirty="0" smtClean="0"/>
              <a:t>		   ≤   w(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i="1" baseline="-25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) </a:t>
            </a:r>
          </a:p>
          <a:p>
            <a:pPr marL="731520"/>
            <a:endParaRPr lang="en-US" sz="32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304800" y="170694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/>
            <a:r>
              <a:rPr lang="en-US" sz="3200" dirty="0" smtClean="0"/>
              <a:t>w(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i="1" baseline="-25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,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) = w(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i="1" baseline="-250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200" dirty="0" smtClean="0"/>
              <a:t>,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) + w(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i="1" baseline="-25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 -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i="1" baseline="-250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200" dirty="0" smtClean="0"/>
              <a:t>,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)</a:t>
            </a:r>
          </a:p>
          <a:p>
            <a:pPr marL="731520"/>
            <a:r>
              <a:rPr lang="en-US" sz="3200" dirty="0" smtClean="0"/>
              <a:t>               ≤ w(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i="1" baseline="-250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200" dirty="0" smtClean="0"/>
              <a:t>,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200" dirty="0" smtClean="0"/>
              <a:t>) + w(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i="1" baseline="-25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 -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i="1" baseline="-250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200" dirty="0" smtClean="0"/>
              <a:t>,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)    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200" dirty="0" smtClean="0"/>
              <a:t> is MTCV)</a:t>
            </a:r>
          </a:p>
          <a:p>
            <a:endParaRPr lang="en-US" sz="3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d-ex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199" y="3352800"/>
            <a:ext cx="3439917" cy="2757619"/>
          </a:xfrm>
          <a:prstGeom prst="rect">
            <a:avLst/>
          </a:prstGeom>
        </p:spPr>
      </p:pic>
      <p:pic>
        <p:nvPicPr>
          <p:cNvPr id="6" name="Picture 5" descr="exampleofcrossingedg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117" y="3340331"/>
            <a:ext cx="3437483" cy="27556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Edges crossing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smtClean="0"/>
              <a:t> -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smtClean="0"/>
              <a:t>) cross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r>
              <a:rPr lang="en-US" dirty="0" smtClean="0"/>
              <a:t>Contribute to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smtClean="0"/>
              <a:t> but not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7" name="Picture 6" descr="exampleofcrossingedges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800" y="3340332"/>
            <a:ext cx="351939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0800" y="2158425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 = d and v = f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1625025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/>
              <a:t>: 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0" y="27432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dirty="0" smtClean="0"/>
              <a:t> = 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i="1" baseline="-25000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sz="3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274320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i="1" baseline="-25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 -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i="1" baseline="-250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200" dirty="0" smtClean="0"/>
              <a:t>,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6934200" y="27432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i="1" baseline="-25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Lemma: </a:t>
            </a:r>
            <a:r>
              <a:rPr lang="en-US" dirty="0" smtClean="0"/>
              <a:t>For all active vertices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smtClean="0"/>
              <a:t>, w(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err="1" smtClean="0"/>
              <a:t>,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smtClean="0"/>
              <a:t>) ≤ w(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Theorem: </a:t>
            </a:r>
            <a:r>
              <a:rPr lang="en-US" dirty="0" smtClean="0"/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/>
              <a:t>-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) is always a min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-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 cut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76400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/>
            <a:r>
              <a:rPr lang="en-US" sz="2800" u="sng" dirty="0" err="1" smtClean="0"/>
              <a:t>MinCutPhase</a:t>
            </a:r>
            <a:r>
              <a:rPr lang="en-US" sz="2800" dirty="0" smtClean="0"/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/>
              <a:t>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/>
              <a:t>):</a:t>
            </a:r>
          </a:p>
          <a:p>
            <a:pPr marL="731520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 smtClean="0"/>
              <a:t>← arbitrary vertex of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en-US" sz="2800" dirty="0" smtClean="0"/>
          </a:p>
          <a:p>
            <a:pPr marL="731520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/>
              <a:t> ← 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/>
              <a:t>)</a:t>
            </a:r>
          </a:p>
          <a:p>
            <a:pPr marL="731520"/>
            <a:r>
              <a:rPr lang="en-US" sz="2800" dirty="0" smtClean="0"/>
              <a:t>While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/>
              <a:t> ≠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marL="731520"/>
            <a:r>
              <a:rPr lang="en-US" sz="2800" dirty="0"/>
              <a:t>	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 smtClean="0"/>
              <a:t> ← vertex most tightly connected to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marL="731520"/>
            <a:r>
              <a:rPr lang="en-US" sz="2800" dirty="0"/>
              <a:t>	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/>
              <a:t> ←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/>
              <a:t> U 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 smtClean="0"/>
              <a:t>)</a:t>
            </a:r>
          </a:p>
          <a:p>
            <a:pPr marL="731520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/>
              <a:t> and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/>
              <a:t> are the last two vertices (in order) added to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marL="731520"/>
            <a:r>
              <a:rPr lang="en-US" sz="2800" dirty="0" smtClean="0"/>
              <a:t>Return cut(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A-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err="1" smtClean="0"/>
              <a:t>,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76400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/>
            <a:r>
              <a:rPr lang="en-US" sz="2800" u="sng" dirty="0" err="1" smtClean="0"/>
              <a:t>MinCutPhase</a:t>
            </a:r>
            <a:r>
              <a:rPr lang="en-US" sz="2800" dirty="0" smtClean="0"/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/>
              <a:t>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/>
              <a:t>):</a:t>
            </a:r>
          </a:p>
          <a:p>
            <a:pPr marL="731520"/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← arbitrary vertex of 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31520"/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← (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731520"/>
            <a:r>
              <a:rPr lang="en-US" sz="2800" dirty="0" smtClean="0"/>
              <a:t>While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/>
              <a:t> ≠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marL="731520"/>
            <a:r>
              <a:rPr lang="en-US" sz="2800" dirty="0"/>
              <a:t>	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 smtClean="0"/>
              <a:t> ← vertex most tightly connected to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marL="731520"/>
            <a:r>
              <a:rPr lang="en-US" sz="2800" dirty="0"/>
              <a:t>	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/>
              <a:t> ←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/>
              <a:t> U 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 smtClean="0"/>
              <a:t>)</a:t>
            </a:r>
          </a:p>
          <a:p>
            <a:pPr marL="731520"/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are the last two vertices (in order) added to 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marL="731520"/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Return cut(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A-</a:t>
            </a:r>
            <a:r>
              <a:rPr lang="en-US" sz="2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sz="2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-dc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809186"/>
            <a:ext cx="3040463" cy="3048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3428999"/>
          </a:xfrm>
        </p:spPr>
        <p:txBody>
          <a:bodyPr>
            <a:normAutofit/>
          </a:bodyPr>
          <a:lstStyle/>
          <a:p>
            <a:pPr marL="457200"/>
            <a:r>
              <a:rPr lang="en-US" dirty="0" smtClean="0"/>
              <a:t>Ford-Fulkerson, 1956</a:t>
            </a:r>
          </a:p>
          <a:p>
            <a:pPr marL="914400">
              <a:buNone/>
            </a:pPr>
            <a:r>
              <a:rPr lang="en-US" dirty="0" smtClean="0"/>
              <a:t>     Input: Directed Graph with weights on edges</a:t>
            </a:r>
          </a:p>
          <a:p>
            <a:pPr marL="914400">
              <a:buNone/>
            </a:pPr>
            <a:r>
              <a:rPr lang="en-US" dirty="0" smtClean="0"/>
              <a:t>		    and two vertices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dirty="0" smtClean="0"/>
          </a:p>
          <a:p>
            <a:pPr marL="914400">
              <a:buNone/>
            </a:pPr>
            <a:r>
              <a:rPr lang="en-US" dirty="0" smtClean="0"/>
              <a:t>    Output: Directed min cut between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/>
            <a:r>
              <a:rPr lang="en-US" sz="3200" dirty="0" smtClean="0"/>
              <a:t>Vertices not in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/>
              <a:t>: priority queue</a:t>
            </a:r>
            <a:r>
              <a:rPr lang="en-US" sz="3200" dirty="0"/>
              <a:t> </a:t>
            </a:r>
            <a:r>
              <a:rPr lang="en-US" sz="3200" dirty="0" smtClean="0"/>
              <a:t>with key</a:t>
            </a:r>
          </a:p>
          <a:p>
            <a:pPr marL="731520"/>
            <a:r>
              <a:rPr lang="en-US" sz="3200" dirty="0" smtClean="0"/>
              <a:t>key(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) = w(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err="1" smtClean="0"/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)</a:t>
            </a:r>
          </a:p>
          <a:p>
            <a:pPr marL="731520"/>
            <a:endParaRPr lang="en-US" sz="3200" dirty="0" smtClean="0"/>
          </a:p>
          <a:p>
            <a:pPr marL="731520"/>
            <a:r>
              <a:rPr lang="en-US" sz="3200" dirty="0" smtClean="0"/>
              <a:t>Can extract MTCV in log(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0520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/>
            <a:r>
              <a:rPr lang="en-US" sz="3200" dirty="0" smtClean="0"/>
              <a:t>When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 added to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A,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for each neighbor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200" dirty="0" smtClean="0">
                <a:latin typeface="+mj-lt"/>
                <a:cs typeface="Times New Roman" pitchFamily="18" charset="0"/>
              </a:rPr>
              <a:t> of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v</a:t>
            </a:r>
          </a:p>
          <a:p>
            <a:pPr marL="731520"/>
            <a:r>
              <a:rPr lang="en-US" sz="3200" dirty="0" smtClean="0"/>
              <a:t>			key(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200" dirty="0" smtClean="0"/>
              <a:t>) = key(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200" dirty="0" smtClean="0"/>
              <a:t>) + w(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200" dirty="0" smtClean="0"/>
              <a:t>,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/>
              <a:t>)</a:t>
            </a:r>
          </a:p>
          <a:p>
            <a:pPr marL="731520"/>
            <a:endParaRPr lang="en-US" sz="3200" dirty="0" smtClean="0"/>
          </a:p>
          <a:p>
            <a:pPr marL="731520"/>
            <a:r>
              <a:rPr lang="en-US" sz="3200" dirty="0" smtClean="0"/>
              <a:t>So, we update the priority queue once per </a:t>
            </a:r>
          </a:p>
          <a:p>
            <a:pPr marL="731520"/>
            <a:r>
              <a:rPr lang="en-US" sz="3200" dirty="0" smtClean="0"/>
              <a:t>edge and get O(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 smtClean="0"/>
              <a:t> + 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dirty="0" err="1" smtClean="0"/>
              <a:t>log</a:t>
            </a:r>
            <a:r>
              <a:rPr lang="en-US" sz="3200" dirty="0" smtClean="0"/>
              <a:t>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dirty="0" smtClean="0"/>
              <a:t>)) per </a:t>
            </a:r>
            <a:r>
              <a:rPr lang="en-US" sz="3200" dirty="0" err="1" smtClean="0"/>
              <a:t>MinCutPhase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/>
            <a:r>
              <a:rPr lang="en-US" sz="2800" u="sng" dirty="0" err="1" smtClean="0"/>
              <a:t>MinCut</a:t>
            </a:r>
            <a:r>
              <a:rPr lang="en-US" sz="2800" dirty="0" smtClean="0"/>
              <a:t>(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G,w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):</a:t>
            </a:r>
            <a:endParaRPr lang="en-US" sz="28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731520"/>
            <a:r>
              <a:rPr lang="en-US" sz="2800" dirty="0" smtClean="0"/>
              <a:t>w(</a:t>
            </a:r>
            <a:r>
              <a:rPr lang="en-US" sz="2800" dirty="0" err="1" smtClean="0"/>
              <a:t>minCut</a:t>
            </a:r>
            <a:r>
              <a:rPr lang="en-US" sz="2800" dirty="0" smtClean="0"/>
              <a:t>) ← </a:t>
            </a:r>
            <a:r>
              <a:rPr lang="en-US" sz="2800" dirty="0"/>
              <a:t>∞</a:t>
            </a:r>
            <a:endParaRPr lang="en-US" sz="2800" dirty="0" smtClean="0"/>
          </a:p>
          <a:p>
            <a:pPr marL="731520"/>
            <a:r>
              <a:rPr lang="en-US" sz="2800" dirty="0" smtClean="0"/>
              <a:t>While |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 smtClean="0"/>
              <a:t>| &gt; 1</a:t>
            </a:r>
          </a:p>
          <a:p>
            <a:pPr marL="731520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	s</a:t>
            </a:r>
            <a:r>
              <a:rPr lang="en-US" sz="2800" dirty="0" smtClean="0"/>
              <a:t>-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/>
              <a:t>-</a:t>
            </a:r>
            <a:r>
              <a:rPr lang="en-US" sz="2800" dirty="0" err="1" smtClean="0"/>
              <a:t>phaseCut</a:t>
            </a:r>
            <a:r>
              <a:rPr lang="en-US" sz="2800" dirty="0" smtClean="0"/>
              <a:t> ← </a:t>
            </a:r>
            <a:r>
              <a:rPr lang="en-US" sz="2800" dirty="0" err="1" smtClean="0"/>
              <a:t>MinCutPhase</a:t>
            </a:r>
            <a:r>
              <a:rPr lang="en-US" sz="2800" dirty="0" smtClean="0"/>
              <a:t>(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err="1" smtClean="0"/>
              <a:t>,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dirty="0" smtClean="0"/>
              <a:t>)</a:t>
            </a:r>
          </a:p>
          <a:p>
            <a:pPr marL="731520"/>
            <a:r>
              <a:rPr lang="en-US" sz="2800" dirty="0"/>
              <a:t>	</a:t>
            </a:r>
            <a:r>
              <a:rPr lang="en-US" sz="2800" dirty="0" smtClean="0"/>
              <a:t>if w(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/>
              <a:t>-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/>
              <a:t>-</a:t>
            </a:r>
            <a:r>
              <a:rPr lang="en-US" sz="2800" dirty="0" err="1" smtClean="0"/>
              <a:t>phaseCut</a:t>
            </a:r>
            <a:r>
              <a:rPr lang="en-US" sz="2800" dirty="0" smtClean="0"/>
              <a:t>) &lt; w(</a:t>
            </a:r>
            <a:r>
              <a:rPr lang="en-US" sz="2800" dirty="0" err="1" smtClean="0"/>
              <a:t>minCut</a:t>
            </a:r>
            <a:r>
              <a:rPr lang="en-US" sz="2800" dirty="0" smtClean="0"/>
              <a:t>)</a:t>
            </a:r>
          </a:p>
          <a:p>
            <a:pPr marL="1097280"/>
            <a:r>
              <a:rPr lang="en-US" sz="2800" dirty="0" err="1" smtClean="0"/>
              <a:t>minCut</a:t>
            </a:r>
            <a:r>
              <a:rPr lang="en-US" sz="2800" dirty="0" smtClean="0"/>
              <a:t> ←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/>
              <a:t>-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/>
              <a:t>-</a:t>
            </a:r>
            <a:r>
              <a:rPr lang="en-US" sz="2800" dirty="0" err="1" smtClean="0"/>
              <a:t>phaseCut</a:t>
            </a:r>
            <a:endParaRPr lang="en-US" sz="2800" dirty="0" smtClean="0"/>
          </a:p>
          <a:p>
            <a:pPr marL="914400"/>
            <a:r>
              <a:rPr lang="en-US" sz="2800" dirty="0" smtClean="0"/>
              <a:t>Merge(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err="1" smtClean="0"/>
              <a:t>,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err="1" smtClean="0"/>
              <a:t>,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/>
              <a:t>)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914400"/>
            <a:endParaRPr lang="en-US" sz="2800" dirty="0" smtClean="0"/>
          </a:p>
          <a:p>
            <a:pPr marL="731520"/>
            <a:r>
              <a:rPr lang="en-US" sz="2800" dirty="0" smtClean="0">
                <a:latin typeface="+mj-lt"/>
                <a:cs typeface="Times New Roman" pitchFamily="18" charset="0"/>
              </a:rPr>
              <a:t>Return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minCut</a:t>
            </a:r>
            <a:endParaRPr lang="en-US" sz="2800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MinCut</a:t>
            </a:r>
            <a:r>
              <a:rPr lang="en-US" dirty="0" smtClean="0"/>
              <a:t> calls </a:t>
            </a:r>
            <a:r>
              <a:rPr lang="en-US" dirty="0" err="1" smtClean="0"/>
              <a:t>MinCutPhase</a:t>
            </a:r>
            <a:r>
              <a:rPr lang="en-US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times</a:t>
            </a:r>
          </a:p>
          <a:p>
            <a:r>
              <a:rPr lang="en-US" dirty="0" smtClean="0"/>
              <a:t>Get overall time of O(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nm</a:t>
            </a:r>
            <a:r>
              <a:rPr lang="en-US" dirty="0" smtClean="0"/>
              <a:t> +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baseline="30000" dirty="0" smtClean="0">
                <a:latin typeface="+mj-lt"/>
                <a:cs typeface="Times New Roman" pitchFamily="18" charset="0"/>
              </a:rPr>
              <a:t>2</a:t>
            </a:r>
            <a:r>
              <a:rPr lang="en-US" dirty="0" smtClean="0"/>
              <a:t>log(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))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M. </a:t>
            </a:r>
            <a:r>
              <a:rPr lang="en-US" dirty="0" err="1" smtClean="0"/>
              <a:t>Stoer</a:t>
            </a:r>
            <a:r>
              <a:rPr lang="en-US" dirty="0" smtClean="0"/>
              <a:t> and F. Wagner. A Simple Min-Cut Algorithm, </a:t>
            </a:r>
            <a:r>
              <a:rPr lang="en-US" i="1" dirty="0" smtClean="0"/>
              <a:t>JACM, </a:t>
            </a:r>
            <a:r>
              <a:rPr lang="en-US" dirty="0" smtClean="0"/>
              <a:t>1997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8575"/>
            <a:ext cx="7772400" cy="1470025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edges </a:t>
            </a:r>
            <a:r>
              <a:rPr lang="en-US" dirty="0" err="1" smtClean="0"/>
              <a:t>bidirected</a:t>
            </a:r>
            <a:endParaRPr lang="en-US" dirty="0" smtClean="0"/>
          </a:p>
          <a:p>
            <a:r>
              <a:rPr lang="en-US" dirty="0" smtClean="0"/>
              <a:t>Fix an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+mj-lt"/>
                <a:cs typeface="Times New Roman" pitchFamily="18" charset="0"/>
              </a:rPr>
              <a:t>, try all other vertices as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r>
              <a:rPr lang="en-US" dirty="0" smtClean="0">
                <a:latin typeface="+mj-lt"/>
                <a:cs typeface="Times New Roman" pitchFamily="18" charset="0"/>
              </a:rPr>
              <a:t>Return the lowest cost solution</a:t>
            </a:r>
          </a:p>
          <a:p>
            <a:endParaRPr lang="en-US" dirty="0" smtClean="0">
              <a:latin typeface="+mj-lt"/>
              <a:cs typeface="Times New Roman" pitchFamily="18" charset="0"/>
            </a:endParaRPr>
          </a:p>
          <a:p>
            <a:r>
              <a:rPr lang="en-US" dirty="0" smtClean="0">
                <a:latin typeface="+mj-lt"/>
                <a:cs typeface="Times New Roman" pitchFamily="18" charset="0"/>
              </a:rPr>
              <a:t>Running time: O(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+mj-lt"/>
                <a:cs typeface="Times New Roman" pitchFamily="18" charset="0"/>
              </a:rPr>
              <a:t> x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 smtClean="0">
                <a:latin typeface="+mj-lt"/>
                <a:cs typeface="Times New Roman" pitchFamily="18" charset="0"/>
              </a:rPr>
              <a:t>3</a:t>
            </a:r>
            <a:r>
              <a:rPr lang="en-US" dirty="0" smtClean="0">
                <a:latin typeface="+mj-lt"/>
                <a:cs typeface="Times New Roman" pitchFamily="18" charset="0"/>
              </a:rPr>
              <a:t>) = O(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 smtClean="0">
                <a:latin typeface="+mj-lt"/>
                <a:cs typeface="Times New Roman" pitchFamily="18" charset="0"/>
              </a:rPr>
              <a:t>4</a:t>
            </a:r>
            <a:r>
              <a:rPr lang="en-US" dirty="0" smtClean="0">
                <a:latin typeface="+mj-lt"/>
                <a:cs typeface="Times New Roman" pitchFamily="18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3428999"/>
          </a:xfrm>
        </p:spPr>
        <p:txBody>
          <a:bodyPr>
            <a:normAutofit/>
          </a:bodyPr>
          <a:lstStyle/>
          <a:p>
            <a:pPr marL="457200"/>
            <a:r>
              <a:rPr lang="en-US" dirty="0" err="1" smtClean="0"/>
              <a:t>Hao</a:t>
            </a:r>
            <a:r>
              <a:rPr lang="en-US" dirty="0" smtClean="0"/>
              <a:t> &amp; </a:t>
            </a:r>
            <a:r>
              <a:rPr lang="en-US" dirty="0" err="1" smtClean="0"/>
              <a:t>Orlin</a:t>
            </a:r>
            <a:r>
              <a:rPr lang="en-US" dirty="0" smtClean="0"/>
              <a:t>, 1992, O(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nm</a:t>
            </a:r>
            <a:r>
              <a:rPr lang="en-US" dirty="0" smtClean="0"/>
              <a:t> log(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²/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/>
              <a:t>))</a:t>
            </a:r>
          </a:p>
          <a:p>
            <a:pPr marL="457200"/>
            <a:r>
              <a:rPr lang="en-US" dirty="0" err="1" smtClean="0"/>
              <a:t>Nagamochi</a:t>
            </a:r>
            <a:r>
              <a:rPr lang="en-US" dirty="0" smtClean="0"/>
              <a:t> &amp; Ibaraki, 1992, O(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nm</a:t>
            </a:r>
            <a:r>
              <a:rPr lang="en-US" dirty="0" smtClean="0"/>
              <a:t> +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²log(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))</a:t>
            </a:r>
          </a:p>
          <a:p>
            <a:pPr marL="457200"/>
            <a:r>
              <a:rPr lang="en-US" dirty="0" err="1" smtClean="0"/>
              <a:t>Karger</a:t>
            </a:r>
            <a:r>
              <a:rPr lang="en-US" dirty="0" smtClean="0"/>
              <a:t> &amp; Stein (Monte Carlo), 1993, O(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²log</a:t>
            </a:r>
            <a:r>
              <a:rPr lang="en-US" baseline="30000" dirty="0" smtClean="0"/>
              <a:t>3</a:t>
            </a:r>
            <a:r>
              <a:rPr lang="en-US" dirty="0" smtClean="0"/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))</a:t>
            </a:r>
          </a:p>
          <a:p>
            <a:pPr marL="457200"/>
            <a:r>
              <a:rPr lang="en-US" b="1" dirty="0" err="1" smtClean="0"/>
              <a:t>Stoer</a:t>
            </a:r>
            <a:r>
              <a:rPr lang="en-US" b="1" dirty="0" smtClean="0"/>
              <a:t> &amp; Wagner,  JACM 1997, O(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nm</a:t>
            </a:r>
            <a:r>
              <a:rPr lang="en-US" b="1" dirty="0" smtClean="0"/>
              <a:t> +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dirty="0" smtClean="0"/>
              <a:t>²log(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dirty="0" smtClean="0"/>
              <a:t>))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76400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/>
            <a:r>
              <a:rPr lang="en-US" sz="2800" u="sng" dirty="0" err="1" smtClean="0"/>
              <a:t>MinCutPhase</a:t>
            </a:r>
            <a:r>
              <a:rPr lang="en-US" sz="2800" dirty="0" smtClean="0"/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/>
              <a:t>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dirty="0" smtClean="0"/>
              <a:t>):</a:t>
            </a:r>
          </a:p>
          <a:p>
            <a:pPr marL="731520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 smtClean="0"/>
              <a:t>← arbitrary vertex of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en-US" sz="2800" dirty="0" smtClean="0"/>
          </a:p>
          <a:p>
            <a:pPr marL="731520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/>
              <a:t> ← 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/>
              <a:t>)</a:t>
            </a:r>
          </a:p>
          <a:p>
            <a:pPr marL="731520"/>
            <a:r>
              <a:rPr lang="en-US" sz="2800" dirty="0" smtClean="0"/>
              <a:t>While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/>
              <a:t> ≠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marL="731520"/>
            <a:r>
              <a:rPr lang="en-US" sz="2800" dirty="0"/>
              <a:t>	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 smtClean="0"/>
              <a:t> ← vertex most tightly connected to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marL="731520"/>
            <a:r>
              <a:rPr lang="en-US" sz="2800" dirty="0"/>
              <a:t>	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/>
              <a:t> ←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/>
              <a:t> U 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 smtClean="0"/>
              <a:t>)</a:t>
            </a:r>
          </a:p>
          <a:p>
            <a:pPr marL="731520"/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are the last two vertices (in order) added to 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marL="731520"/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Return cut(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A-</a:t>
            </a:r>
            <a:r>
              <a:rPr lang="en-US" sz="2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sz="2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C8D-9A1F-4CC6-BEE1-B9238DE6B38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1366</Words>
  <Application>Microsoft Office PowerPoint</Application>
  <PresentationFormat>On-screen Show (4:3)</PresentationFormat>
  <Paragraphs>381</Paragraphs>
  <Slides>64</Slides>
  <Notes>0</Notes>
  <HiddenSlides>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A Simple Min-Cut Algorithm</vt:lpstr>
      <vt:lpstr>The Problem</vt:lpstr>
      <vt:lpstr>Cut Example</vt:lpstr>
      <vt:lpstr>s-t Cut Example</vt:lpstr>
      <vt:lpstr>Naive Solution</vt:lpstr>
      <vt:lpstr>Previous Work</vt:lpstr>
      <vt:lpstr>Possible Solution</vt:lpstr>
      <vt:lpstr>Previous Work</vt:lpstr>
      <vt:lpstr>The Algorithm</vt:lpstr>
      <vt:lpstr>Most Tightly Connected Vertex</vt:lpstr>
      <vt:lpstr>The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The Algorithm</vt:lpstr>
      <vt:lpstr>Key Result</vt:lpstr>
      <vt:lpstr>Implications</vt:lpstr>
      <vt:lpstr>Implications</vt:lpstr>
      <vt:lpstr>Implications</vt:lpstr>
      <vt:lpstr>Implications</vt:lpstr>
      <vt:lpstr>The Algorithm</vt:lpstr>
      <vt:lpstr>Merge(G,e,f)</vt:lpstr>
      <vt:lpstr>The Algorithm</vt:lpstr>
      <vt:lpstr>Example</vt:lpstr>
      <vt:lpstr>The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The Algorithm</vt:lpstr>
      <vt:lpstr>The Key</vt:lpstr>
      <vt:lpstr>Correctness</vt:lpstr>
      <vt:lpstr>Correctness</vt:lpstr>
      <vt:lpstr>Correctness</vt:lpstr>
      <vt:lpstr>Notation</vt:lpstr>
      <vt:lpstr>Notation</vt:lpstr>
      <vt:lpstr>Active Vertex</vt:lpstr>
      <vt:lpstr>Correctness</vt:lpstr>
      <vt:lpstr>Correctness</vt:lpstr>
      <vt:lpstr>Correctness</vt:lpstr>
      <vt:lpstr>Correctness</vt:lpstr>
      <vt:lpstr>Correctness</vt:lpstr>
      <vt:lpstr>Correctness</vt:lpstr>
      <vt:lpstr>Summary</vt:lpstr>
      <vt:lpstr>Running Time</vt:lpstr>
      <vt:lpstr>Running Time</vt:lpstr>
      <vt:lpstr>Running Time</vt:lpstr>
      <vt:lpstr>The Algorithm</vt:lpstr>
      <vt:lpstr>Running Time</vt:lpstr>
      <vt:lpstr>Reference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Min-Cut Algorithm</dc:title>
  <dc:creator>VessellaJ</dc:creator>
  <cp:lastModifiedBy>FUCK FACE</cp:lastModifiedBy>
  <cp:revision>595</cp:revision>
  <dcterms:created xsi:type="dcterms:W3CDTF">2008-11-02T14:29:06Z</dcterms:created>
  <dcterms:modified xsi:type="dcterms:W3CDTF">2009-02-24T19:44:34Z</dcterms:modified>
</cp:coreProperties>
</file>