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2"/>
  </p:notesMasterIdLst>
  <p:sldIdLst>
    <p:sldId id="256" r:id="rId2"/>
    <p:sldId id="395" r:id="rId3"/>
    <p:sldId id="312" r:id="rId4"/>
    <p:sldId id="316" r:id="rId5"/>
    <p:sldId id="329" r:id="rId6"/>
    <p:sldId id="396" r:id="rId7"/>
    <p:sldId id="330" r:id="rId8"/>
    <p:sldId id="342" r:id="rId9"/>
    <p:sldId id="397" r:id="rId10"/>
    <p:sldId id="308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45" r:id="rId43"/>
    <p:sldId id="429" r:id="rId44"/>
    <p:sldId id="339" r:id="rId45"/>
    <p:sldId id="340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341" r:id="rId56"/>
    <p:sldId id="343" r:id="rId57"/>
    <p:sldId id="344" r:id="rId58"/>
    <p:sldId id="352" r:id="rId59"/>
    <p:sldId id="353" r:id="rId60"/>
    <p:sldId id="345" r:id="rId61"/>
    <p:sldId id="346" r:id="rId62"/>
    <p:sldId id="347" r:id="rId63"/>
    <p:sldId id="348" r:id="rId64"/>
    <p:sldId id="349" r:id="rId65"/>
    <p:sldId id="365" r:id="rId66"/>
    <p:sldId id="351" r:id="rId67"/>
    <p:sldId id="350" r:id="rId68"/>
    <p:sldId id="373" r:id="rId69"/>
    <p:sldId id="374" r:id="rId70"/>
    <p:sldId id="376" r:id="rId71"/>
    <p:sldId id="377" r:id="rId72"/>
    <p:sldId id="378" r:id="rId73"/>
    <p:sldId id="386" r:id="rId74"/>
    <p:sldId id="387" r:id="rId75"/>
    <p:sldId id="380" r:id="rId76"/>
    <p:sldId id="384" r:id="rId77"/>
    <p:sldId id="385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439" r:id="rId86"/>
    <p:sldId id="440" r:id="rId87"/>
    <p:sldId id="441" r:id="rId88"/>
    <p:sldId id="442" r:id="rId89"/>
    <p:sldId id="443" r:id="rId90"/>
    <p:sldId id="444" r:id="rId9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1709-0846-4F99-94BA-2E735352E078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FD26-2596-45C9-BCB9-7123331560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34FB7-C2EC-4B5C-A086-5ECB557087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2011/7/19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动态规划思想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北京大学信息科学技术学院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陈峰宏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1001213658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提取信息的共性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从上面的分析可以看出，动态规划可以看成是对搜索的一种记忆化优化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动态规划需要尽量使得搜索的状态保存的信息尽可能的精简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说白了就是搜索的总状态数越少越好。这一点和搜索是相同的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和搜索不同的是，动态规划会需要按照某种特定的顺序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寻找合适的顺序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这里讲的顺序分为两种，第一种是按照什么样的顺序求出每个状态的值，第二种是按照什么样的顺序来进行状态转移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或者说，状态转移方程的写法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最长不降子序列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寻找求得当前状态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F[0]=0;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for (j=0;j&lt;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++) </a:t>
            </a:r>
          </a:p>
          <a:p>
            <a:r>
              <a:rPr lang="en-US" altLang="zh-CN" dirty="0" smtClean="0"/>
              <a:t>       if (a[j]&lt;=a[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]&amp;&amp;f[j]+1&gt;f[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]=f[j]+1;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最长不降子序列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根据当前状态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</a:t>
            </a:r>
            <a:r>
              <a:rPr lang="zh-CN" altLang="en-US" dirty="0" smtClean="0"/>
              <a:t>寻找能够更新的状态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for (j=i+1;i&lt;=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if (f[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]+1&gt;f[j]&amp;&amp;a[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]&lt;=a[j]) f[j]=f[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]+1;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顺推思想的应用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由于习惯性，几乎所有的动态规划书上都使用了倒推形式的状态转移方程。这导致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大多数动态规划顺推、倒推思想都能用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但是，在很多时候，使用顺推思路会方便很多。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顺推思路的一个基本应用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dijstra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游泳</a:t>
            </a:r>
            <a:r>
              <a:rPr lang="en-US" altLang="zh-CN" dirty="0" smtClean="0"/>
              <a:t>——09</a:t>
            </a:r>
            <a:r>
              <a:rPr lang="zh-CN" altLang="en-US" dirty="0" smtClean="0"/>
              <a:t>年合肥赛区试题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给定一个</a:t>
            </a:r>
            <a:r>
              <a:rPr lang="en-US" dirty="0" smtClean="0"/>
              <a:t>N</a:t>
            </a:r>
            <a:r>
              <a:rPr lang="en-US" altLang="zh-CN" dirty="0" smtClean="0"/>
              <a:t>×</a:t>
            </a:r>
            <a:r>
              <a:rPr lang="en-US" dirty="0" smtClean="0"/>
              <a:t>M</a:t>
            </a:r>
            <a:r>
              <a:rPr lang="zh-CN" altLang="en-US" dirty="0" smtClean="0"/>
              <a:t>（</a:t>
            </a:r>
            <a:r>
              <a:rPr lang="en-US" dirty="0" smtClean="0"/>
              <a:t>1&lt;=N&lt;=100,1&lt;=M&lt;=10000</a:t>
            </a:r>
            <a:r>
              <a:rPr lang="zh-CN" altLang="en-US" dirty="0" smtClean="0"/>
              <a:t>）的矩阵，表示一个游泳池，矩阵的每个单元可以有变速器或者钱</a:t>
            </a:r>
            <a:r>
              <a:rPr lang="en-US" dirty="0" smtClean="0"/>
              <a:t>(</a:t>
            </a:r>
            <a:r>
              <a:rPr lang="zh-CN" altLang="en-US" dirty="0" smtClean="0"/>
              <a:t>只能有一种</a:t>
            </a:r>
            <a:r>
              <a:rPr lang="en-US" dirty="0" smtClean="0"/>
              <a:t>)</a:t>
            </a:r>
            <a:r>
              <a:rPr lang="zh-CN" altLang="en-US" dirty="0" smtClean="0"/>
              <a:t>，</a:t>
            </a:r>
            <a:r>
              <a:rPr lang="en-US" dirty="0" smtClean="0"/>
              <a:t>Facer</a:t>
            </a:r>
            <a:r>
              <a:rPr lang="zh-CN" altLang="en-US" dirty="0" smtClean="0"/>
              <a:t>经过一个单元，如果该单元有钱，</a:t>
            </a:r>
            <a:r>
              <a:rPr lang="en-US" dirty="0" smtClean="0"/>
              <a:t>facer</a:t>
            </a:r>
            <a:r>
              <a:rPr lang="zh-CN" altLang="en-US" dirty="0" smtClean="0"/>
              <a:t>就会得到这些钱；如果该单元有变速器，那么</a:t>
            </a:r>
            <a:r>
              <a:rPr lang="en-US" dirty="0" smtClean="0"/>
              <a:t>Facer</a:t>
            </a:r>
            <a:r>
              <a:rPr lang="zh-CN" altLang="en-US" dirty="0" smtClean="0"/>
              <a:t>的速度就会受到变速器的影响。钱的数额有可能是负数，变速器可能增加、也可能减少</a:t>
            </a:r>
            <a:r>
              <a:rPr lang="en-US" dirty="0" smtClean="0"/>
              <a:t>Facer</a:t>
            </a:r>
            <a:r>
              <a:rPr lang="zh-CN" altLang="en-US" dirty="0" smtClean="0"/>
              <a:t>的速度。</a:t>
            </a:r>
            <a:r>
              <a:rPr lang="en-US" dirty="0" smtClean="0"/>
              <a:t>Facer</a:t>
            </a:r>
            <a:r>
              <a:rPr lang="zh-CN" altLang="en-US" dirty="0" smtClean="0"/>
              <a:t>从矩阵的左上角的格子出发，目标是要到右上角去。</a:t>
            </a:r>
            <a:r>
              <a:rPr lang="en-US" dirty="0" smtClean="0"/>
              <a:t>Facer</a:t>
            </a:r>
            <a:r>
              <a:rPr lang="zh-CN" altLang="en-US" dirty="0" smtClean="0"/>
              <a:t>的行动规则如下：</a:t>
            </a:r>
          </a:p>
          <a:p>
            <a:pPr lvl="0"/>
            <a:r>
              <a:rPr lang="en-US" dirty="0" smtClean="0"/>
              <a:t>Facer</a:t>
            </a:r>
            <a:r>
              <a:rPr lang="zh-CN" altLang="en-US" dirty="0" smtClean="0"/>
              <a:t>有两个方向的速度，水平速度和垂直速度。水平速度恒定为</a:t>
            </a:r>
            <a:r>
              <a:rPr lang="en-US" dirty="0" smtClean="0"/>
              <a:t>1</a:t>
            </a:r>
            <a:r>
              <a:rPr lang="zh-CN" altLang="en-US" dirty="0" smtClean="0"/>
              <a:t>。即</a:t>
            </a:r>
            <a:r>
              <a:rPr lang="en-US" dirty="0" smtClean="0"/>
              <a:t>Facer</a:t>
            </a:r>
            <a:r>
              <a:rPr lang="zh-CN" altLang="en-US" dirty="0" smtClean="0"/>
              <a:t>每次必然向右水平移动一格的距离。若</a:t>
            </a:r>
            <a:r>
              <a:rPr lang="en-US" dirty="0" smtClean="0"/>
              <a:t>Facer</a:t>
            </a:r>
            <a:r>
              <a:rPr lang="zh-CN" altLang="en-US" dirty="0" smtClean="0"/>
              <a:t>的垂直速度是</a:t>
            </a:r>
            <a:r>
              <a:rPr lang="en-US" dirty="0" smtClean="0"/>
              <a:t>v</a:t>
            </a:r>
            <a:r>
              <a:rPr lang="zh-CN" altLang="en-US" dirty="0" smtClean="0"/>
              <a:t>，那么，且他当前位于矩阵第</a:t>
            </a:r>
            <a:r>
              <a:rPr lang="en-US" dirty="0" smtClean="0"/>
              <a:t>x</a:t>
            </a:r>
            <a:r>
              <a:rPr lang="zh-CN" altLang="en-US" dirty="0" smtClean="0"/>
              <a:t>行第</a:t>
            </a:r>
            <a:r>
              <a:rPr lang="en-US" dirty="0" smtClean="0"/>
              <a:t>y</a:t>
            </a:r>
            <a:r>
              <a:rPr lang="zh-CN" altLang="en-US" dirty="0" smtClean="0"/>
              <a:t>列（我们不妨用</a:t>
            </a:r>
            <a:r>
              <a:rPr lang="en-US" dirty="0" smtClean="0"/>
              <a:t>&lt;</a:t>
            </a:r>
            <a:r>
              <a:rPr lang="en-US" dirty="0" err="1" smtClean="0"/>
              <a:t>x,y</a:t>
            </a:r>
            <a:r>
              <a:rPr lang="en-US" dirty="0" smtClean="0"/>
              <a:t>&gt;</a:t>
            </a:r>
            <a:r>
              <a:rPr lang="zh-CN" altLang="en-US" dirty="0" smtClean="0"/>
              <a:t>来表示），那么下一秒</a:t>
            </a:r>
            <a:r>
              <a:rPr lang="en-US" dirty="0" smtClean="0"/>
              <a:t>Facer</a:t>
            </a:r>
            <a:r>
              <a:rPr lang="zh-CN" altLang="en-US" dirty="0" smtClean="0"/>
              <a:t>将到达</a:t>
            </a:r>
            <a:r>
              <a:rPr lang="en-US" dirty="0" smtClean="0"/>
              <a:t>&lt;x+v,y+1&gt;</a:t>
            </a:r>
            <a:r>
              <a:rPr lang="zh-CN" altLang="en-US" dirty="0" smtClean="0"/>
              <a:t>。垂直速度会因变速器而改变。因水平速度永远不变，因此以后提到“速度”都指的是垂直速度。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游泳</a:t>
            </a:r>
            <a:r>
              <a:rPr lang="en-US" altLang="zh-CN" dirty="0" smtClean="0"/>
              <a:t>——09</a:t>
            </a:r>
            <a:r>
              <a:rPr lang="zh-CN" altLang="en-US" dirty="0" smtClean="0"/>
              <a:t>年合肥赛区试题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Facer</a:t>
            </a:r>
            <a:r>
              <a:rPr lang="zh-CN" altLang="en-US" dirty="0" smtClean="0"/>
              <a:t>每到一个格子都可以设法改变自己的的速度</a:t>
            </a:r>
            <a:r>
              <a:rPr lang="en-US" dirty="0" smtClean="0"/>
              <a:t>v</a:t>
            </a:r>
            <a:r>
              <a:rPr lang="zh-CN" altLang="en-US" dirty="0" smtClean="0"/>
              <a:t>，将其</a:t>
            </a:r>
            <a:r>
              <a:rPr lang="en-US" dirty="0" smtClean="0"/>
              <a:t>+1</a:t>
            </a:r>
            <a:r>
              <a:rPr lang="zh-CN" altLang="en-US" dirty="0" smtClean="0"/>
              <a:t>，</a:t>
            </a:r>
            <a:r>
              <a:rPr lang="en-US" dirty="0" smtClean="0"/>
              <a:t>-1</a:t>
            </a:r>
            <a:r>
              <a:rPr lang="zh-CN" altLang="en-US" dirty="0" smtClean="0"/>
              <a:t>，也可以不改变。如果一个格子内有变速器，那么速度</a:t>
            </a:r>
            <a:r>
              <a:rPr lang="en-US" dirty="0" smtClean="0"/>
              <a:t>v</a:t>
            </a:r>
            <a:r>
              <a:rPr lang="zh-CN" altLang="en-US" dirty="0" smtClean="0"/>
              <a:t>也会发生改变，改变量等于该变速器的加速值（加速值可正可负）。因此，假如</a:t>
            </a:r>
            <a:r>
              <a:rPr lang="en-US" dirty="0" smtClean="0"/>
              <a:t>Facer</a:t>
            </a:r>
            <a:r>
              <a:rPr lang="zh-CN" altLang="en-US" dirty="0" smtClean="0"/>
              <a:t>当前速度为</a:t>
            </a:r>
            <a:r>
              <a:rPr lang="en-US" dirty="0" smtClean="0"/>
              <a:t>v</a:t>
            </a:r>
            <a:r>
              <a:rPr lang="zh-CN" altLang="en-US" dirty="0" smtClean="0"/>
              <a:t>，他所在的格子</a:t>
            </a:r>
            <a:r>
              <a:rPr lang="en-US" dirty="0" smtClean="0"/>
              <a:t>&lt;</a:t>
            </a:r>
            <a:r>
              <a:rPr lang="en-US" dirty="0" err="1" smtClean="0"/>
              <a:t>x,y</a:t>
            </a:r>
            <a:r>
              <a:rPr lang="en-US" dirty="0" smtClean="0"/>
              <a:t>&gt;</a:t>
            </a:r>
            <a:r>
              <a:rPr lang="zh-CN" altLang="en-US" dirty="0" smtClean="0"/>
              <a:t>中变速器的加速值为</a:t>
            </a:r>
            <a:r>
              <a:rPr lang="en-US" dirty="0" smtClean="0"/>
              <a:t>k</a:t>
            </a:r>
            <a:r>
              <a:rPr lang="zh-CN" altLang="en-US" dirty="0" smtClean="0"/>
              <a:t>，那么下一秒钟，</a:t>
            </a:r>
            <a:r>
              <a:rPr lang="en-US" dirty="0" smtClean="0"/>
              <a:t>Facer</a:t>
            </a:r>
            <a:r>
              <a:rPr lang="zh-CN" altLang="en-US" dirty="0" smtClean="0"/>
              <a:t>可能位于</a:t>
            </a:r>
            <a:r>
              <a:rPr lang="en-US" dirty="0" smtClean="0"/>
              <a:t>&lt;x+v+k-1,y+1&gt;,&lt;x+v+k,y+1&gt;</a:t>
            </a:r>
            <a:r>
              <a:rPr lang="zh-CN" altLang="en-US" dirty="0" smtClean="0"/>
              <a:t>或者</a:t>
            </a:r>
            <a:r>
              <a:rPr lang="en-US" dirty="0" smtClean="0"/>
              <a:t>&lt;x+v+k+1,y+1&gt;</a:t>
            </a:r>
            <a:r>
              <a:rPr lang="zh-CN" altLang="en-US" dirty="0" smtClean="0"/>
              <a:t>。</a:t>
            </a:r>
          </a:p>
          <a:p>
            <a:pPr lvl="0"/>
            <a:r>
              <a:rPr lang="zh-CN" altLang="en-US" dirty="0" smtClean="0"/>
              <a:t>要注意，泳池的深度为</a:t>
            </a:r>
            <a:r>
              <a:rPr lang="en-US" dirty="0" smtClean="0"/>
              <a:t>N</a:t>
            </a:r>
            <a:r>
              <a:rPr lang="zh-CN" altLang="en-US" dirty="0" smtClean="0"/>
              <a:t>。即如果</a:t>
            </a:r>
            <a:r>
              <a:rPr lang="en-US" dirty="0" smtClean="0"/>
              <a:t>Facer</a:t>
            </a:r>
            <a:r>
              <a:rPr lang="zh-CN" altLang="en-US" dirty="0" smtClean="0"/>
              <a:t>碰到了池底，那么算作</a:t>
            </a:r>
            <a:r>
              <a:rPr lang="en-US" dirty="0" smtClean="0"/>
              <a:t>Facer</a:t>
            </a:r>
            <a:r>
              <a:rPr lang="zh-CN" altLang="en-US" dirty="0" smtClean="0"/>
              <a:t>在池底。如果</a:t>
            </a:r>
            <a:r>
              <a:rPr lang="en-US" dirty="0" smtClean="0"/>
              <a:t>Facer</a:t>
            </a:r>
            <a:r>
              <a:rPr lang="zh-CN" altLang="en-US" dirty="0" smtClean="0"/>
              <a:t>浮出水面，则算作</a:t>
            </a:r>
            <a:r>
              <a:rPr lang="en-US" dirty="0" smtClean="0"/>
              <a:t>Facer</a:t>
            </a:r>
            <a:r>
              <a:rPr lang="zh-CN" altLang="en-US" dirty="0" smtClean="0"/>
              <a:t>恰好在水面。也就是说，若计算得出，</a:t>
            </a:r>
            <a:r>
              <a:rPr lang="en-US" dirty="0" smtClean="0"/>
              <a:t>Facer</a:t>
            </a:r>
            <a:r>
              <a:rPr lang="zh-CN" altLang="en-US" dirty="0" smtClean="0"/>
              <a:t>当前的位置应为</a:t>
            </a:r>
            <a:r>
              <a:rPr lang="en-US" dirty="0" smtClean="0"/>
              <a:t>&lt;</a:t>
            </a:r>
            <a:r>
              <a:rPr lang="en-US" dirty="0" err="1" smtClean="0"/>
              <a:t>x,y</a:t>
            </a:r>
            <a:r>
              <a:rPr lang="en-US" dirty="0" smtClean="0"/>
              <a:t>&gt;</a:t>
            </a:r>
            <a:r>
              <a:rPr lang="zh-CN" altLang="en-US" dirty="0" smtClean="0"/>
              <a:t>。若</a:t>
            </a:r>
            <a:r>
              <a:rPr lang="en-US" dirty="0" smtClean="0"/>
              <a:t>x&gt;N</a:t>
            </a:r>
            <a:r>
              <a:rPr lang="zh-CN" altLang="en-US" dirty="0" smtClean="0"/>
              <a:t>，则</a:t>
            </a:r>
            <a:r>
              <a:rPr lang="en-US" dirty="0" smtClean="0"/>
              <a:t>Facer</a:t>
            </a:r>
            <a:r>
              <a:rPr lang="zh-CN" altLang="en-US" dirty="0" smtClean="0"/>
              <a:t>实际上会位于</a:t>
            </a:r>
            <a:r>
              <a:rPr lang="en-US" dirty="0" smtClean="0"/>
              <a:t>&lt;</a:t>
            </a:r>
            <a:r>
              <a:rPr lang="en-US" dirty="0" err="1" smtClean="0"/>
              <a:t>N,y</a:t>
            </a:r>
            <a:r>
              <a:rPr lang="en-US" dirty="0" smtClean="0"/>
              <a:t>&gt;</a:t>
            </a:r>
            <a:r>
              <a:rPr lang="zh-CN" altLang="en-US" dirty="0" smtClean="0"/>
              <a:t>；同理，若</a:t>
            </a:r>
            <a:r>
              <a:rPr lang="en-US" dirty="0" smtClean="0"/>
              <a:t>x&lt;1</a:t>
            </a:r>
            <a:r>
              <a:rPr lang="zh-CN" altLang="en-US" dirty="0" smtClean="0"/>
              <a:t>，则</a:t>
            </a:r>
            <a:r>
              <a:rPr lang="en-US" dirty="0" smtClean="0"/>
              <a:t>Facer</a:t>
            </a:r>
            <a:r>
              <a:rPr lang="zh-CN" altLang="en-US" dirty="0" smtClean="0"/>
              <a:t>位于</a:t>
            </a:r>
            <a:r>
              <a:rPr lang="en-US" dirty="0" smtClean="0"/>
              <a:t>&lt;1,y&gt;</a:t>
            </a:r>
            <a:r>
              <a:rPr lang="zh-CN" altLang="en-US" dirty="0" smtClean="0"/>
              <a:t>。</a:t>
            </a:r>
          </a:p>
          <a:p>
            <a:pPr lvl="0"/>
            <a:r>
              <a:rPr lang="en-US" dirty="0" smtClean="0"/>
              <a:t>Facer</a:t>
            </a:r>
            <a:r>
              <a:rPr lang="zh-CN" altLang="en-US" dirty="0" smtClean="0"/>
              <a:t>的速度</a:t>
            </a:r>
            <a:r>
              <a:rPr lang="en-US" dirty="0" smtClean="0"/>
              <a:t>v</a:t>
            </a:r>
            <a:r>
              <a:rPr lang="zh-CN" altLang="en-US" dirty="0" smtClean="0"/>
              <a:t>会维持，除非</a:t>
            </a:r>
            <a:r>
              <a:rPr lang="en-US" dirty="0" smtClean="0"/>
              <a:t>Facer</a:t>
            </a:r>
            <a:r>
              <a:rPr lang="zh-CN" altLang="en-US" dirty="0" smtClean="0"/>
              <a:t>自己改变或者碰到变速器。但还有一个例外，无论</a:t>
            </a:r>
            <a:r>
              <a:rPr lang="en-US" dirty="0" smtClean="0"/>
              <a:t>Facer</a:t>
            </a:r>
            <a:r>
              <a:rPr lang="zh-CN" altLang="en-US" dirty="0" smtClean="0"/>
              <a:t>当前的速度</a:t>
            </a:r>
            <a:r>
              <a:rPr lang="en-US" dirty="0" smtClean="0"/>
              <a:t>v</a:t>
            </a:r>
            <a:r>
              <a:rPr lang="zh-CN" altLang="en-US" dirty="0" smtClean="0"/>
              <a:t>是多少，如果</a:t>
            </a:r>
            <a:r>
              <a:rPr lang="en-US" dirty="0" smtClean="0"/>
              <a:t>Facer</a:t>
            </a:r>
            <a:r>
              <a:rPr lang="zh-CN" altLang="en-US" dirty="0" smtClean="0"/>
              <a:t>位于水面（第一行），则因为水面张力，</a:t>
            </a:r>
            <a:r>
              <a:rPr lang="en-US" dirty="0" smtClean="0"/>
              <a:t>Facer</a:t>
            </a:r>
            <a:r>
              <a:rPr lang="zh-CN" altLang="en-US" dirty="0" smtClean="0"/>
              <a:t>的速度</a:t>
            </a:r>
            <a:r>
              <a:rPr lang="en-US" dirty="0" smtClean="0"/>
              <a:t>v</a:t>
            </a:r>
            <a:r>
              <a:rPr lang="zh-CN" altLang="en-US" dirty="0" smtClean="0"/>
              <a:t>会瞬间变成</a:t>
            </a:r>
            <a:r>
              <a:rPr lang="en-US" dirty="0" smtClean="0"/>
              <a:t>0</a:t>
            </a:r>
            <a:r>
              <a:rPr lang="zh-CN" altLang="en-US" dirty="0" smtClean="0"/>
              <a:t>。</a:t>
            </a:r>
          </a:p>
          <a:p>
            <a:pPr lvl="0"/>
            <a:r>
              <a:rPr lang="en-US" dirty="0" smtClean="0"/>
              <a:t>Facer</a:t>
            </a:r>
            <a:r>
              <a:rPr lang="zh-CN" altLang="en-US" dirty="0" smtClean="0"/>
              <a:t>不能长时间憋气，他需要每</a:t>
            </a:r>
            <a:r>
              <a:rPr lang="en-US" dirty="0" smtClean="0"/>
              <a:t>K</a:t>
            </a:r>
            <a:r>
              <a:rPr lang="zh-CN" altLang="en-US" dirty="0" smtClean="0"/>
              <a:t>秒浮出一下水面。也就是说，</a:t>
            </a:r>
            <a:r>
              <a:rPr lang="en-US" dirty="0" smtClean="0"/>
              <a:t>Facer</a:t>
            </a:r>
            <a:r>
              <a:rPr lang="zh-CN" altLang="en-US" dirty="0" smtClean="0"/>
              <a:t>不能连续</a:t>
            </a:r>
            <a:r>
              <a:rPr lang="en-US" dirty="0" smtClean="0"/>
              <a:t>K</a:t>
            </a:r>
            <a:r>
              <a:rPr lang="zh-CN" altLang="en-US" dirty="0" smtClean="0"/>
              <a:t>秒使得自己的位置</a:t>
            </a:r>
            <a:r>
              <a:rPr lang="en-US" dirty="0" smtClean="0"/>
              <a:t>&lt;</a:t>
            </a:r>
            <a:r>
              <a:rPr lang="en-US" dirty="0" err="1" smtClean="0"/>
              <a:t>x,y</a:t>
            </a:r>
            <a:r>
              <a:rPr lang="en-US" dirty="0" smtClean="0"/>
              <a:t>&gt;</a:t>
            </a:r>
            <a:r>
              <a:rPr lang="zh-CN" altLang="en-US" dirty="0" smtClean="0"/>
              <a:t>中的</a:t>
            </a:r>
            <a:r>
              <a:rPr lang="en-US" dirty="0" smtClean="0"/>
              <a:t>x</a:t>
            </a:r>
            <a:r>
              <a:rPr lang="zh-CN" altLang="en-US" dirty="0" smtClean="0"/>
              <a:t>不为</a:t>
            </a:r>
            <a:r>
              <a:rPr lang="en-US" dirty="0" smtClean="0"/>
              <a:t>1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你需要找出一种方法使得</a:t>
            </a:r>
            <a:r>
              <a:rPr lang="en-US" dirty="0" smtClean="0"/>
              <a:t>Facer</a:t>
            </a:r>
            <a:r>
              <a:rPr lang="zh-CN" altLang="en-US" dirty="0" smtClean="0"/>
              <a:t>能够到达右上角</a:t>
            </a:r>
            <a:r>
              <a:rPr lang="en-US" dirty="0" smtClean="0"/>
              <a:t>&lt;1,M&gt;</a:t>
            </a:r>
            <a:r>
              <a:rPr lang="zh-CN" altLang="en-US" dirty="0" smtClean="0"/>
              <a:t>，在此前提下</a:t>
            </a:r>
            <a:r>
              <a:rPr lang="en-US" dirty="0" smtClean="0"/>
              <a:t>Facer</a:t>
            </a:r>
            <a:r>
              <a:rPr lang="zh-CN" altLang="en-US" dirty="0" smtClean="0"/>
              <a:t>得到的钱越多越好（可能是负数）。输出最多的钱数。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游泳</a:t>
            </a:r>
            <a:r>
              <a:rPr lang="en-US" altLang="zh-CN" dirty="0" smtClean="0"/>
              <a:t>——09</a:t>
            </a:r>
            <a:r>
              <a:rPr lang="zh-CN" altLang="en-US" dirty="0" smtClean="0"/>
              <a:t>年合肥赛区试题</a:t>
            </a:r>
            <a:endParaRPr lang="zh-CN" altLang="en-US" dirty="0"/>
          </a:p>
        </p:txBody>
      </p:sp>
      <p:pic>
        <p:nvPicPr>
          <p:cNvPr id="1027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429420" cy="442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本题的考察点是两个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时间复杂度的分析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算法的灵活运用，关键是提取信息的共性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要善于利用顺推思维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传统思维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以每一列为阶段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需要保存的信息有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当前的行、列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当前的速度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当前是第几秒钟没有呼吸了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状态转移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顺推型？逆推型？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动态规划概念</a:t>
            </a:r>
            <a:endParaRPr lang="en-US" altLang="zh-CN" dirty="0" smtClean="0"/>
          </a:p>
          <a:p>
            <a:r>
              <a:rPr lang="zh-CN" altLang="en-US" dirty="0" smtClean="0"/>
              <a:t>动态规划思路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顺推和逆推</a:t>
            </a:r>
            <a:endParaRPr lang="en-US" altLang="zh-CN" dirty="0" smtClean="0"/>
          </a:p>
          <a:p>
            <a:r>
              <a:rPr lang="zh-CN" altLang="en-US" dirty="0" smtClean="0"/>
              <a:t>状态压缩的动态规划</a:t>
            </a:r>
            <a:endParaRPr lang="en-US" altLang="zh-CN" dirty="0" smtClean="0"/>
          </a:p>
          <a:p>
            <a:r>
              <a:rPr lang="zh-CN" altLang="en-US" dirty="0" smtClean="0"/>
              <a:t>树型动态规划</a:t>
            </a:r>
            <a:endParaRPr lang="en-US" altLang="zh-CN" dirty="0" smtClean="0"/>
          </a:p>
          <a:p>
            <a:r>
              <a:rPr lang="zh-CN" altLang="en-US" dirty="0" smtClean="0"/>
              <a:t>动态规划优化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四边形不等式剪枝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*凸单调性优化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新的思维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分析时间复杂度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发现问题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信息共性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重新提取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换一种模型，不保存呼吸、行、速度等信息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新的算法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+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转移思路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顺推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有些时候不知道本状态会由哪些状态转移过来，但是知道本状态会对哪些状态产生影响。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这种时候就是和用顺推思路，而不是死板硬套形式化的状态转移方程的倒推思路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根据时间复杂度分析，合理选择模型也很重要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状态压缩的动态规划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前文提到过了信息的提取，通常需要提取的信息不会很多，是多项式级别的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但例外总是有的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有些时候需要提取的某些信息不是多项式级别的，而是指数级别的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于是就有了状态压缩的动态规划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因此，从算法思路上考虑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状态压缩的动态规划，也只不过就是想出一种办法来表示指数级别的信息而已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多维信息表示法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多进制数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例如，如果想表示一个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维的信息，每一维的范围是</a:t>
            </a:r>
            <a:r>
              <a:rPr lang="en-US" altLang="zh-CN" dirty="0" smtClean="0"/>
              <a:t>[1,3]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那么，可以用一个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位的三进制数来表示。写程序时，写两个三进制数和一个长度为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的一维数组之间的转换函数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[1,2]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[1,4]</a:t>
            </a:r>
            <a:r>
              <a:rPr lang="zh-CN" altLang="en-US" dirty="0" smtClean="0"/>
              <a:t>，那么，可以使用位运算来进行转换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POJ1185 </a:t>
            </a:r>
            <a:r>
              <a:rPr lang="zh-CN" altLang="en-US" dirty="0" smtClean="0"/>
              <a:t>炮兵阵地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司令部的将军们打算在N</a:t>
            </a:r>
            <a:r>
              <a:rPr lang="en-US" dirty="0" smtClean="0"/>
              <a:t>*</a:t>
            </a:r>
            <a:r>
              <a:rPr lang="en-US" dirty="0" err="1" smtClean="0"/>
              <a:t>M的网格地图上部署他们的炮兵部队</a:t>
            </a:r>
            <a:r>
              <a:rPr lang="en-US" dirty="0" smtClean="0"/>
              <a:t>。</a:t>
            </a:r>
            <a:r>
              <a:rPr lang="en-US" dirty="0" err="1" smtClean="0"/>
              <a:t>一个N</a:t>
            </a:r>
            <a:r>
              <a:rPr lang="en-US" dirty="0" smtClean="0"/>
              <a:t>*</a:t>
            </a:r>
            <a:r>
              <a:rPr lang="en-US" dirty="0" err="1" smtClean="0"/>
              <a:t>M的地图由N行M列组成，地图的每一格可能是山地（用"H</a:t>
            </a:r>
            <a:r>
              <a:rPr lang="en-US" dirty="0" smtClean="0"/>
              <a:t>" </a:t>
            </a:r>
            <a:r>
              <a:rPr lang="en-US" dirty="0" err="1" smtClean="0"/>
              <a:t>表示</a:t>
            </a:r>
            <a:r>
              <a:rPr lang="en-US" dirty="0" smtClean="0"/>
              <a:t>），</a:t>
            </a:r>
            <a:r>
              <a:rPr lang="en-US" dirty="0" err="1" smtClean="0"/>
              <a:t>也可能是平原（用"P"表示</a:t>
            </a:r>
            <a:r>
              <a:rPr lang="en-US" dirty="0" smtClean="0"/>
              <a:t>），</a:t>
            </a:r>
            <a:r>
              <a:rPr lang="en-US" dirty="0" err="1" smtClean="0"/>
              <a:t>如下图</a:t>
            </a:r>
            <a:r>
              <a:rPr lang="en-US" dirty="0" smtClean="0"/>
              <a:t>。</a:t>
            </a:r>
            <a:r>
              <a:rPr lang="en-US" dirty="0" err="1" smtClean="0"/>
              <a:t>在每一格平原地形上最多可以布置一支炮兵部队（山地上不能够部署炮兵部队</a:t>
            </a:r>
            <a:r>
              <a:rPr lang="en-US" dirty="0" smtClean="0"/>
              <a:t>）；</a:t>
            </a:r>
            <a:r>
              <a:rPr lang="en-US" dirty="0" err="1" smtClean="0"/>
              <a:t>一支炮兵部队在地图上的攻击范围如图中黑色区域所示</a:t>
            </a:r>
            <a:r>
              <a:rPr lang="en-US" dirty="0" smtClean="0"/>
              <a:t>：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zh-CN" altLang="en-US" dirty="0"/>
          </a:p>
        </p:txBody>
      </p:sp>
      <p:pic>
        <p:nvPicPr>
          <p:cNvPr id="3074" name="Picture 2" descr="http://poj.org/images/118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500570"/>
            <a:ext cx="3683484" cy="23574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POJ1185 </a:t>
            </a:r>
            <a:r>
              <a:rPr lang="zh-CN" altLang="en-US" dirty="0" smtClean="0"/>
              <a:t>炮兵阵地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如果在地图中的灰色所标识的平原上部署一支炮兵部队，则图中的黑色的网格表示它能够攻击到的区域：沿横向左右各两格，沿纵向上下各两格</a:t>
            </a:r>
            <a:r>
              <a:rPr lang="en-US" dirty="0" smtClean="0"/>
              <a:t>。</a:t>
            </a:r>
            <a:r>
              <a:rPr lang="en-US" dirty="0" err="1" smtClean="0"/>
              <a:t>图上其它白色网格均攻击不到</a:t>
            </a:r>
            <a:r>
              <a:rPr lang="en-US" dirty="0" smtClean="0"/>
              <a:t>。</a:t>
            </a:r>
            <a:r>
              <a:rPr lang="en-US" dirty="0" err="1" smtClean="0"/>
              <a:t>从图上可见炮兵的攻击范围不受地形的影响</a:t>
            </a:r>
            <a:r>
              <a:rPr lang="en-US" dirty="0" smtClean="0"/>
              <a:t>。 </a:t>
            </a:r>
            <a:br>
              <a:rPr lang="en-US" dirty="0" smtClean="0"/>
            </a:br>
            <a:r>
              <a:rPr lang="en-US" dirty="0" smtClean="0"/>
              <a:t>现在，将军们规划如何部署炮兵部队，在防止误伤的前提下（保证任何两支炮兵部队之间不能互相攻击，即任何一支炮兵部队都不在其他支炮兵部队的攻击范围内），</a:t>
            </a:r>
            <a:r>
              <a:rPr lang="en-US" dirty="0" err="1" smtClean="0"/>
              <a:t>在整个地图区域内最多能够摆放多少我军的炮兵部队</a:t>
            </a:r>
            <a:r>
              <a:rPr lang="en-US" dirty="0" smtClean="0"/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数据范围：</a:t>
            </a:r>
            <a:r>
              <a:rPr lang="en-US" altLang="zh-CN" dirty="0" smtClean="0"/>
              <a:t>1&lt;=n&lt;=100,1&lt;=m&lt;=10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我们先假设用搜索来做，看看需要保存那些有用的信息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有用的信息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当前搜索到的行、列以及最下面的炮的摆放位置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调整一下结构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以行为单位，那么，有用的信息就是当前的行号、以及当前行的炮的摆放状态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状态转移方式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顺推无疑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状态转移方程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搜索完成下一行的摆放状态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状态的表示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二进制数表示多维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每一行状态最多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次方约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个，因此最多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1000=100000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状态转移需要搜索下一行的状态，最多需要枚举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次方约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1000=100000000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超时？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脱出监狱</a:t>
            </a:r>
            <a:r>
              <a:rPr lang="en-US" altLang="zh-CN" dirty="0" smtClean="0"/>
              <a:t>——2010</a:t>
            </a:r>
            <a:r>
              <a:rPr lang="zh-CN" altLang="en-US" dirty="0" smtClean="0"/>
              <a:t>年杭州试题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给定一个</a:t>
            </a:r>
            <a:r>
              <a:rPr lang="en-US" dirty="0" smtClean="0"/>
              <a:t>N*M</a:t>
            </a:r>
            <a:r>
              <a:rPr lang="zh-CN" altLang="en-US" dirty="0" smtClean="0"/>
              <a:t>的迷宫，</a:t>
            </a:r>
            <a:r>
              <a:rPr lang="en-US" dirty="0" smtClean="0"/>
              <a:t>(1&lt;=N,M&lt;=15)</a:t>
            </a:r>
            <a:r>
              <a:rPr lang="zh-CN" altLang="en-US" dirty="0" smtClean="0"/>
              <a:t>，</a:t>
            </a:r>
            <a:r>
              <a:rPr lang="en-US" dirty="0" smtClean="0"/>
              <a:t>Facer</a:t>
            </a:r>
            <a:r>
              <a:rPr lang="zh-CN" altLang="en-US" dirty="0" smtClean="0"/>
              <a:t>是一个机器人。迷宫中的每个格子（矩阵的每个元素）可能是下面几个之一：</a:t>
            </a:r>
          </a:p>
          <a:p>
            <a:pPr lvl="0"/>
            <a:r>
              <a:rPr lang="zh-CN" altLang="en-US" dirty="0" smtClean="0"/>
              <a:t>墙：</a:t>
            </a:r>
            <a:r>
              <a:rPr lang="en-US" dirty="0" smtClean="0"/>
              <a:t>Facer</a:t>
            </a:r>
            <a:r>
              <a:rPr lang="zh-CN" altLang="en-US" dirty="0" smtClean="0"/>
              <a:t>不能进入该格子</a:t>
            </a:r>
          </a:p>
          <a:p>
            <a:pPr lvl="0"/>
            <a:r>
              <a:rPr lang="zh-CN" altLang="en-US" dirty="0" smtClean="0"/>
              <a:t>平地：</a:t>
            </a:r>
            <a:r>
              <a:rPr lang="en-US" dirty="0" smtClean="0"/>
              <a:t>Facer</a:t>
            </a:r>
            <a:r>
              <a:rPr lang="zh-CN" altLang="en-US" dirty="0" smtClean="0"/>
              <a:t>可以随意进入该格，进入后没有事情发生</a:t>
            </a:r>
          </a:p>
          <a:p>
            <a:pPr lvl="0"/>
            <a:r>
              <a:rPr lang="zh-CN" altLang="en-US" dirty="0" smtClean="0"/>
              <a:t>开关：迷宫中一共有</a:t>
            </a:r>
            <a:r>
              <a:rPr lang="en-US" dirty="0" smtClean="0"/>
              <a:t>K</a:t>
            </a:r>
            <a:r>
              <a:rPr lang="zh-CN" altLang="en-US" dirty="0" smtClean="0"/>
              <a:t>个开关，</a:t>
            </a:r>
            <a:r>
              <a:rPr lang="en-US" dirty="0" smtClean="0"/>
              <a:t>Facer</a:t>
            </a:r>
            <a:r>
              <a:rPr lang="zh-CN" altLang="en-US" dirty="0" smtClean="0"/>
              <a:t>必须经过所有这</a:t>
            </a:r>
            <a:r>
              <a:rPr lang="en-US" dirty="0" smtClean="0"/>
              <a:t>K</a:t>
            </a:r>
            <a:r>
              <a:rPr lang="zh-CN" altLang="en-US" dirty="0" smtClean="0"/>
              <a:t>个格子至少</a:t>
            </a:r>
            <a:r>
              <a:rPr lang="en-US" dirty="0" smtClean="0"/>
              <a:t>1</a:t>
            </a:r>
            <a:r>
              <a:rPr lang="zh-CN" altLang="en-US" dirty="0" smtClean="0"/>
              <a:t>次，把这些开关都打开。当</a:t>
            </a:r>
            <a:r>
              <a:rPr lang="en-US" dirty="0" smtClean="0"/>
              <a:t>Facer</a:t>
            </a:r>
            <a:r>
              <a:rPr lang="zh-CN" altLang="en-US" dirty="0" smtClean="0"/>
              <a:t>到达第</a:t>
            </a:r>
            <a:r>
              <a:rPr lang="en-US" dirty="0" smtClean="0"/>
              <a:t>K</a:t>
            </a:r>
            <a:r>
              <a:rPr lang="zh-CN" altLang="en-US" dirty="0" smtClean="0"/>
              <a:t>个开关的时候，</a:t>
            </a:r>
            <a:r>
              <a:rPr lang="en-US" dirty="0" smtClean="0"/>
              <a:t>Facer</a:t>
            </a:r>
            <a:r>
              <a:rPr lang="zh-CN" altLang="en-US" dirty="0" smtClean="0"/>
              <a:t>就能立刻飞出迷宫。</a:t>
            </a:r>
          </a:p>
          <a:p>
            <a:pPr lvl="0"/>
            <a:r>
              <a:rPr lang="zh-CN" altLang="en-US" dirty="0" smtClean="0"/>
              <a:t>能量池：</a:t>
            </a:r>
            <a:r>
              <a:rPr lang="en-US" dirty="0" smtClean="0"/>
              <a:t>Facer</a:t>
            </a:r>
            <a:r>
              <a:rPr lang="zh-CN" altLang="en-US" dirty="0" smtClean="0"/>
              <a:t>一开始拥有一个容量为</a:t>
            </a:r>
            <a:r>
              <a:rPr lang="en-US" dirty="0" smtClean="0"/>
              <a:t>T</a:t>
            </a:r>
            <a:r>
              <a:rPr lang="zh-CN" altLang="en-US" dirty="0" smtClean="0"/>
              <a:t>的电池，初始时</a:t>
            </a:r>
            <a:r>
              <a:rPr lang="en-US" dirty="0" smtClean="0"/>
              <a:t>Facer</a:t>
            </a:r>
            <a:r>
              <a:rPr lang="zh-CN" altLang="en-US" dirty="0" smtClean="0"/>
              <a:t>的电池是充满了电的。每到一个能量池的时候，</a:t>
            </a:r>
            <a:r>
              <a:rPr lang="en-US" dirty="0" smtClean="0"/>
              <a:t>Facer</a:t>
            </a:r>
            <a:r>
              <a:rPr lang="zh-CN" altLang="en-US" dirty="0" smtClean="0"/>
              <a:t>可以选择是否给你的电池“充电”。如果选择充电，则该能量池被消耗，该格子变成平地，且同时</a:t>
            </a:r>
            <a:r>
              <a:rPr lang="en-US" dirty="0" smtClean="0"/>
              <a:t>Facer</a:t>
            </a:r>
            <a:r>
              <a:rPr lang="zh-CN" altLang="en-US" dirty="0" smtClean="0"/>
              <a:t>的电池能量回复到满电量</a:t>
            </a:r>
            <a:r>
              <a:rPr lang="en-US" dirty="0" smtClean="0"/>
              <a:t>T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脱出监狱</a:t>
            </a:r>
            <a:r>
              <a:rPr lang="en-US" altLang="zh-CN" dirty="0" smtClean="0"/>
              <a:t>——2010</a:t>
            </a:r>
            <a:r>
              <a:rPr lang="zh-CN" altLang="en-US" dirty="0" smtClean="0"/>
              <a:t>年杭州试题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Facer</a:t>
            </a:r>
            <a:r>
              <a:rPr lang="zh-CN" altLang="en-US" dirty="0" smtClean="0"/>
              <a:t>在迷宫中每行走一步需要耗费</a:t>
            </a:r>
            <a:r>
              <a:rPr lang="en-US" dirty="0" smtClean="0"/>
              <a:t>1</a:t>
            </a:r>
            <a:r>
              <a:rPr lang="zh-CN" altLang="en-US" dirty="0" smtClean="0"/>
              <a:t>个单位的电量，且仅有行走会耗费电量。电池没电时如果</a:t>
            </a:r>
            <a:r>
              <a:rPr lang="en-US" dirty="0" smtClean="0"/>
              <a:t>Facer</a:t>
            </a:r>
            <a:r>
              <a:rPr lang="zh-CN" altLang="en-US" dirty="0" smtClean="0"/>
              <a:t>仍未完成任务则会死亡（电量恰好为</a:t>
            </a:r>
            <a:r>
              <a:rPr lang="en-US" dirty="0" smtClean="0"/>
              <a:t>0</a:t>
            </a:r>
            <a:r>
              <a:rPr lang="zh-CN" altLang="en-US" dirty="0" smtClean="0"/>
              <a:t>时，若</a:t>
            </a:r>
            <a:r>
              <a:rPr lang="en-US" dirty="0" smtClean="0"/>
              <a:t>Facer</a:t>
            </a:r>
            <a:r>
              <a:rPr lang="zh-CN" altLang="en-US" dirty="0" smtClean="0"/>
              <a:t>在能量池上，则可以立即充电不算死亡）。每一次行走能够向上下左右任意一个方向行走一格的距离。现在问，</a:t>
            </a:r>
            <a:r>
              <a:rPr lang="en-US" dirty="0" smtClean="0"/>
              <a:t>Facer</a:t>
            </a:r>
            <a:r>
              <a:rPr lang="zh-CN" altLang="en-US" dirty="0" smtClean="0"/>
              <a:t>是否有可能走出迷宫？如果有可能，那么</a:t>
            </a:r>
            <a:r>
              <a:rPr lang="en-US" dirty="0" smtClean="0"/>
              <a:t>Facer</a:t>
            </a:r>
            <a:r>
              <a:rPr lang="zh-CN" altLang="en-US" dirty="0" smtClean="0"/>
              <a:t>的电池容量</a:t>
            </a:r>
            <a:r>
              <a:rPr lang="en-US" dirty="0" smtClean="0"/>
              <a:t>T</a:t>
            </a:r>
            <a:r>
              <a:rPr lang="zh-CN" altLang="en-US" dirty="0" smtClean="0"/>
              <a:t>最小为多少。题目中保证开关和能量池的总数不超过</a:t>
            </a:r>
            <a:r>
              <a:rPr lang="en-US" dirty="0" smtClean="0"/>
              <a:t>15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动态规划概念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多阶段决策问题</a:t>
            </a:r>
            <a:endParaRPr lang="zh-CN" altLang="en-US" dirty="0"/>
          </a:p>
        </p:txBody>
      </p: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6643702" y="1214422"/>
            <a:ext cx="2214578" cy="2857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阶段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决策</a:t>
            </a:r>
            <a:endParaRPr lang="en-US" altLang="zh-CN" dirty="0" smtClean="0"/>
          </a:p>
          <a:p>
            <a:r>
              <a:rPr lang="zh-CN" altLang="en-US" dirty="0" smtClean="0"/>
              <a:t>转移方程</a:t>
            </a:r>
            <a:endParaRPr lang="en-US" altLang="zh-CN" dirty="0" smtClean="0"/>
          </a:p>
          <a:p>
            <a:r>
              <a:rPr lang="zh-CN" altLang="en-US" dirty="0" smtClean="0"/>
              <a:t>边界条件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642910" y="1334990"/>
            <a:ext cx="7000924" cy="2308324"/>
            <a:chOff x="642910" y="1214422"/>
            <a:chExt cx="7000924" cy="2308324"/>
          </a:xfrm>
        </p:grpSpPr>
        <p:sp>
          <p:nvSpPr>
            <p:cNvPr id="4" name="椭圆 3"/>
            <p:cNvSpPr/>
            <p:nvPr/>
          </p:nvSpPr>
          <p:spPr>
            <a:xfrm>
              <a:off x="714348" y="200024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57356" y="135729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857356" y="278605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214678" y="135729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14678" y="278605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14678" y="207167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43438" y="135729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643438" y="278605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00760" y="207167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4" idx="7"/>
              <a:endCxn id="5" idx="2"/>
            </p:cNvCxnSpPr>
            <p:nvPr/>
          </p:nvCxnSpPr>
          <p:spPr>
            <a:xfrm rot="5400000" flipH="1" flipV="1">
              <a:off x="1136848" y="1321580"/>
              <a:ext cx="541913" cy="899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6"/>
              <a:endCxn id="6" idx="2"/>
            </p:cNvCxnSpPr>
            <p:nvPr/>
          </p:nvCxnSpPr>
          <p:spPr>
            <a:xfrm>
              <a:off x="1000100" y="2143116"/>
              <a:ext cx="85725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>
              <a:off x="2143108" y="1500174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143108" y="2928934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0430" y="1500174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71868" y="2928934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2" idx="1"/>
            </p:cNvCxnSpPr>
            <p:nvPr/>
          </p:nvCxnSpPr>
          <p:spPr>
            <a:xfrm>
              <a:off x="4929190" y="1500174"/>
              <a:ext cx="1113417" cy="613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12" idx="3"/>
            </p:cNvCxnSpPr>
            <p:nvPr/>
          </p:nvCxnSpPr>
          <p:spPr>
            <a:xfrm flipV="1">
              <a:off x="4929190" y="2315583"/>
              <a:ext cx="1113417" cy="5419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9" idx="2"/>
            </p:cNvCxnSpPr>
            <p:nvPr/>
          </p:nvCxnSpPr>
          <p:spPr>
            <a:xfrm>
              <a:off x="2143108" y="1571612"/>
              <a:ext cx="107157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8" idx="1"/>
            </p:cNvCxnSpPr>
            <p:nvPr/>
          </p:nvCxnSpPr>
          <p:spPr>
            <a:xfrm rot="16200000" flipH="1">
              <a:off x="2071670" y="1643049"/>
              <a:ext cx="1256293" cy="11134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9" idx="3"/>
            </p:cNvCxnSpPr>
            <p:nvPr/>
          </p:nvCxnSpPr>
          <p:spPr>
            <a:xfrm flipV="1">
              <a:off x="2143108" y="2315583"/>
              <a:ext cx="1113417" cy="5419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2"/>
            </p:cNvCxnSpPr>
            <p:nvPr/>
          </p:nvCxnSpPr>
          <p:spPr>
            <a:xfrm flipV="1">
              <a:off x="3500430" y="1500174"/>
              <a:ext cx="114300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1" idx="1"/>
            </p:cNvCxnSpPr>
            <p:nvPr/>
          </p:nvCxnSpPr>
          <p:spPr>
            <a:xfrm>
              <a:off x="3428992" y="2285992"/>
              <a:ext cx="1256293" cy="5419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42910" y="1214422"/>
              <a:ext cx="700092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                 </a:t>
              </a:r>
              <a:r>
                <a:rPr lang="en-US" altLang="zh-CN" dirty="0" smtClean="0"/>
                <a:t>B1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             </a:t>
              </a:r>
              <a:r>
                <a:rPr lang="en-US" altLang="zh-CN" dirty="0" smtClean="0"/>
                <a:t>C1</a:t>
              </a:r>
              <a:r>
                <a:rPr lang="zh-CN" altLang="en-US" dirty="0" smtClean="0"/>
                <a:t>    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             </a:t>
              </a:r>
              <a:r>
                <a:rPr lang="en-US" altLang="zh-CN" dirty="0" smtClean="0"/>
                <a:t>D1</a:t>
              </a:r>
              <a:r>
                <a:rPr lang="zh-CN" altLang="en-US" dirty="0" smtClean="0"/>
                <a:t>             </a:t>
              </a:r>
              <a:endParaRPr lang="en-US" altLang="zh-CN" dirty="0" smtClean="0"/>
            </a:p>
            <a:p>
              <a:r>
                <a:rPr lang="zh-CN" altLang="en-US" dirty="0" smtClean="0"/>
                <a:t>          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                                                                       </a:t>
              </a:r>
              <a:r>
                <a:rPr lang="en-US" altLang="zh-CN" dirty="0" smtClean="0"/>
                <a:t>1</a:t>
              </a:r>
            </a:p>
            <a:p>
              <a:r>
                <a:rPr lang="zh-CN" altLang="en-US" dirty="0" smtClean="0"/>
                <a:t>                             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       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                  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r>
                <a:rPr lang="zh-CN" altLang="en-US" dirty="0" smtClean="0"/>
                <a:t>        </a:t>
              </a:r>
              <a:r>
                <a:rPr lang="en-US" altLang="zh-CN" dirty="0" smtClean="0"/>
                <a:t>A1</a:t>
              </a:r>
              <a:r>
                <a:rPr lang="zh-CN" altLang="en-US" dirty="0" smtClean="0"/>
                <a:t>                                     </a:t>
              </a:r>
              <a:r>
                <a:rPr lang="en-US" altLang="zh-CN" dirty="0" smtClean="0"/>
                <a:t>C2</a:t>
              </a:r>
              <a:r>
                <a:rPr lang="zh-CN" altLang="en-US" dirty="0" smtClean="0"/>
                <a:t>                                            </a:t>
              </a:r>
              <a:r>
                <a:rPr lang="en-US" altLang="zh-CN" dirty="0" smtClean="0"/>
                <a:t>E1</a:t>
              </a:r>
            </a:p>
            <a:p>
              <a:r>
                <a:rPr lang="zh-CN" altLang="en-US" dirty="0" smtClean="0"/>
                <a:t>                               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                          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                   </a:t>
              </a:r>
              <a:r>
                <a:rPr lang="en-US" altLang="zh-CN" dirty="0" smtClean="0"/>
                <a:t>2</a:t>
              </a:r>
            </a:p>
            <a:p>
              <a:r>
                <a:rPr lang="zh-CN" altLang="en-US" dirty="0" smtClean="0"/>
                <a:t>           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                                         </a:t>
              </a:r>
              <a:endParaRPr lang="en-US" altLang="zh-CN" dirty="0" smtClean="0"/>
            </a:p>
            <a:p>
              <a:r>
                <a:rPr lang="zh-CN" altLang="en-US" dirty="0" smtClean="0"/>
                <a:t>                         </a:t>
              </a:r>
              <a:r>
                <a:rPr lang="en-US" altLang="zh-CN" dirty="0" smtClean="0"/>
                <a:t>B2</a:t>
              </a:r>
              <a:r>
                <a:rPr lang="zh-CN" altLang="en-US" dirty="0" smtClean="0"/>
                <a:t>      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           </a:t>
              </a:r>
              <a:r>
                <a:rPr lang="en-US" altLang="zh-CN" dirty="0" smtClean="0"/>
                <a:t>C3</a:t>
              </a:r>
              <a:r>
                <a:rPr lang="zh-CN" altLang="en-US" dirty="0" smtClean="0"/>
                <a:t>     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            </a:t>
              </a:r>
              <a:r>
                <a:rPr lang="en-US" altLang="zh-CN" dirty="0" smtClean="0"/>
                <a:t>D2</a:t>
              </a:r>
            </a:p>
            <a:p>
              <a:endParaRPr lang="zh-CN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71472" y="3643314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问题：求从</a:t>
            </a:r>
            <a:r>
              <a:rPr lang="en-US" altLang="zh-CN" sz="3200" dirty="0" smtClean="0"/>
              <a:t>A1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E1</a:t>
            </a:r>
            <a:r>
              <a:rPr lang="zh-CN" altLang="en-US" sz="3200" dirty="0" smtClean="0"/>
              <a:t>的最短路径长度。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>
          <a:xfrm>
            <a:off x="3000364" y="1142984"/>
            <a:ext cx="785818" cy="2500330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-678693" y="2893215"/>
            <a:ext cx="3071834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>
            <a:off x="465109" y="2892421"/>
            <a:ext cx="3071834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>
            <a:off x="1822431" y="2892421"/>
            <a:ext cx="3071834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3251191" y="2892421"/>
            <a:ext cx="3071834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4608513" y="2892421"/>
            <a:ext cx="3071834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1472" y="4416990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</a:t>
            </a:r>
            <a:r>
              <a:rPr lang="en-US" altLang="zh-CN" sz="2400" dirty="0" smtClean="0"/>
              <a:t>A            B               C           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                </a:t>
            </a:r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50" name="右箭头 49"/>
          <p:cNvSpPr/>
          <p:nvPr/>
        </p:nvSpPr>
        <p:spPr>
          <a:xfrm>
            <a:off x="642910" y="4214818"/>
            <a:ext cx="6286544" cy="857256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000892" y="4143380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阶段</a:t>
            </a:r>
            <a:endParaRPr lang="zh-CN" altLang="en-US" sz="4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5" name="直角上箭头 54"/>
          <p:cNvSpPr/>
          <p:nvPr/>
        </p:nvSpPr>
        <p:spPr>
          <a:xfrm rot="16200000" flipH="1" flipV="1">
            <a:off x="3321835" y="1321579"/>
            <a:ext cx="3857652" cy="3500462"/>
          </a:xfrm>
          <a:prstGeom prst="bentUpArrow">
            <a:avLst>
              <a:gd name="adj1" fmla="val 12254"/>
              <a:gd name="adj2" fmla="val 11101"/>
              <a:gd name="adj3" fmla="val 1501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000892" y="4143380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状态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143108" y="1643050"/>
            <a:ext cx="107157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140879" y="1676959"/>
            <a:ext cx="1099862" cy="662829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16200000" flipH="1">
            <a:off x="2071670" y="1785926"/>
            <a:ext cx="1285884" cy="114300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4348" y="4143380"/>
            <a:ext cx="8429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)=min{f(j)+g(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, j)}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      </a:t>
            </a:r>
            <a:r>
              <a:rPr lang="en-US" altLang="zh-CN" sz="3200" dirty="0" smtClean="0"/>
              <a:t>f(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表示到从起点到节点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的最短路径长度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4348" y="5143512"/>
            <a:ext cx="707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f(A1)=0</a:t>
            </a:r>
            <a:endParaRPr lang="zh-CN" altLang="en-US" sz="3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42910" y="4714884"/>
            <a:ext cx="850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思考：如果定义“路径长度”为实际长度模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的余数，为了求</a:t>
            </a:r>
            <a:r>
              <a:rPr lang="en-US" altLang="zh-CN" sz="3200" dirty="0" smtClean="0"/>
              <a:t>A1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E1</a:t>
            </a:r>
            <a:r>
              <a:rPr lang="zh-CN" altLang="en-US" sz="3200" dirty="0" smtClean="0"/>
              <a:t>的最短“路径长度”，还能用上述方法吗？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 animBg="1"/>
      <p:bldP spid="42" grpId="1" animBg="1"/>
      <p:bldP spid="49" grpId="0"/>
      <p:bldP spid="49" grpId="1"/>
      <p:bldP spid="50" grpId="0" animBg="1"/>
      <p:bldP spid="50" grpId="1" animBg="1"/>
      <p:bldP spid="51" grpId="0"/>
      <p:bldP spid="51" grpId="1"/>
      <p:bldP spid="55" grpId="1" animBg="1"/>
      <p:bldP spid="55" grpId="2" animBg="1"/>
      <p:bldP spid="57" grpId="0"/>
      <p:bldP spid="57" grpId="1"/>
      <p:bldP spid="60" grpId="0"/>
      <p:bldP spid="60" grpId="1"/>
      <p:bldP spid="61" grpId="0"/>
      <p:bldP spid="61" grpId="1"/>
      <p:bldP spid="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提取需要的信息？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@#</a:t>
            </a:r>
            <a:r>
              <a:rPr lang="zh-CN" altLang="en-US" dirty="0" smtClean="0"/>
              <a:t>￥</a:t>
            </a:r>
            <a:r>
              <a:rPr lang="en-US" altLang="zh-CN" dirty="0" smtClean="0"/>
              <a:t>%@#%</a:t>
            </a:r>
            <a:r>
              <a:rPr lang="zh-CN" altLang="en-US" dirty="0" smtClean="0"/>
              <a:t>￥</a:t>
            </a:r>
            <a:r>
              <a:rPr lang="en-US" altLang="zh-CN" dirty="0" smtClean="0"/>
              <a:t>#</a:t>
            </a:r>
            <a:r>
              <a:rPr lang="zh-CN" altLang="en-US" dirty="0" smtClean="0"/>
              <a:t>发现连搜索都无从下手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在最大容量不固定的情况下，本体无从下手。于是乎只能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枚举答案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一定需要枚举吗？换一种高效的方式是否可行？比如说，二分？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已知电池容量的情况下，整理需要保存的信息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优化一下，发现一个规律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最短路猜想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模型转换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转换成另外一个图模型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需要保存的信息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当前处于什么位置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当前有哪些能量池用过了？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当前有哪些开关打开了？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不超过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个布尔信息，可以使用一个二进制数来表示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——15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次方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状态转移</a:t>
            </a:r>
            <a:r>
              <a:rPr lang="en-US" altLang="zh-CN" dirty="0" smtClean="0"/>
              <a:t>——15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总时间复杂度</a:t>
            </a:r>
            <a:r>
              <a:rPr lang="en-US" altLang="zh-CN" dirty="0" smtClean="0"/>
              <a:t>15</a:t>
            </a:r>
            <a:r>
              <a:rPr lang="zh-CN" altLang="en-US" dirty="0" smtClean="0"/>
              <a:t>*</a:t>
            </a:r>
            <a:r>
              <a:rPr lang="en-US" altLang="zh-CN" dirty="0" smtClean="0"/>
              <a:t>15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次方，大约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千万，可以接受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大萌战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作为一个动漫粉丝，你需要带领你的队伍参加一个叫做萌战的游戏。你的队伍有四个角色</a:t>
            </a:r>
            <a:r>
              <a:rPr lang="en-US" altLang="zh-CN" dirty="0" smtClean="0"/>
              <a:t>——Saber</a:t>
            </a:r>
            <a:r>
              <a:rPr lang="zh-CN" altLang="en-US" dirty="0" smtClean="0"/>
              <a:t>，凛，樱和伊利亚。你的目标是通过这次的萌战赚取尽可能多的</a:t>
            </a:r>
            <a:r>
              <a:rPr lang="en-US" altLang="zh-CN" dirty="0" smtClean="0"/>
              <a:t>KID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KID</a:t>
            </a:r>
            <a:r>
              <a:rPr lang="zh-CN" altLang="en-US" dirty="0" smtClean="0"/>
              <a:t>是某动漫论坛的论坛币）。萌战的规则如下：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除开你的队伍之外，还有其它</a:t>
            </a:r>
            <a:r>
              <a:rPr lang="en-US" altLang="zh-CN" dirty="0" smtClean="0"/>
              <a:t>N</a:t>
            </a:r>
            <a:r>
              <a:rPr lang="zh-CN" altLang="en-US" dirty="0" smtClean="0"/>
              <a:t>支队伍也参与了萌战</a:t>
            </a:r>
            <a:r>
              <a:rPr lang="en-US" altLang="zh-CN" dirty="0" smtClean="0"/>
              <a:t>.</a:t>
            </a:r>
            <a:r>
              <a:rPr lang="zh-CN" altLang="en-US" dirty="0" smtClean="0"/>
              <a:t>每只队伍由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个角色构成。你需要和每只其它的队伍打一轮，所以你一共要打</a:t>
            </a:r>
            <a:r>
              <a:rPr lang="en-US" altLang="zh-CN" dirty="0" smtClean="0"/>
              <a:t>N</a:t>
            </a:r>
            <a:r>
              <a:rPr lang="zh-CN" altLang="en-US" dirty="0" smtClean="0"/>
              <a:t>轮比赛，每轮对阵一支不同的队伍。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大萌战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每轮萌战分为三场。每一场都是你的一个角色与对方的一个角色</a:t>
            </a:r>
            <a:r>
              <a:rPr lang="en-US" altLang="zh-CN" dirty="0" smtClean="0"/>
              <a:t>PK</a:t>
            </a:r>
            <a:r>
              <a:rPr lang="zh-CN" altLang="en-US" dirty="0" smtClean="0"/>
              <a:t>，当然同一轮里面一个角色不能上多场。也就是说，你在每一轮比赛中需要从你的四个角色中选出三个来，并安排她们的出场顺序。你可以假定你的敌人的出场人物和出场顺序是完全随机的。即你的敌人的每个角色都有同样的可能性出现在这一轮，并有同样的 可能性出现在某一场上。每一轮结束后你需要将下一轮的出场名单和出场顺序提交。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大萌战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萌战结束后，你所得</a:t>
            </a:r>
            <a:r>
              <a:rPr lang="en-US" altLang="zh-CN" dirty="0" smtClean="0"/>
              <a:t>KID</a:t>
            </a:r>
            <a:r>
              <a:rPr lang="zh-CN" altLang="en-US" dirty="0" smtClean="0"/>
              <a:t>与下面两个因素相关：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 你一共赢的场数，当然你最多能赢</a:t>
            </a:r>
            <a:r>
              <a:rPr lang="en-US" altLang="zh-CN" dirty="0" smtClean="0"/>
              <a:t>3N</a:t>
            </a:r>
            <a:r>
              <a:rPr lang="zh-CN" altLang="en-US" dirty="0" smtClean="0"/>
              <a:t>场，最少</a:t>
            </a:r>
            <a:r>
              <a:rPr lang="en-US" altLang="zh-CN" dirty="0" smtClean="0"/>
              <a:t>0</a:t>
            </a:r>
            <a:r>
              <a:rPr lang="zh-CN" altLang="en-US" dirty="0" smtClean="0"/>
              <a:t>场，赢得场数越多所得</a:t>
            </a:r>
            <a:r>
              <a:rPr lang="en-US" altLang="zh-CN" dirty="0" smtClean="0"/>
              <a:t>KID</a:t>
            </a:r>
            <a:r>
              <a:rPr lang="zh-CN" altLang="en-US" dirty="0" smtClean="0"/>
              <a:t>越多。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你 的最大“连胜数”。如果你的一个角色在某一段时间内连胜了若干场而没有败过，那么你可以拿到额外的</a:t>
            </a:r>
            <a:r>
              <a:rPr lang="en-US" altLang="zh-CN" dirty="0" smtClean="0"/>
              <a:t>KID</a:t>
            </a:r>
            <a:r>
              <a:rPr lang="zh-CN" altLang="en-US" dirty="0" smtClean="0"/>
              <a:t>。当然连胜不一定要每轮都出场了，例如，你的 </a:t>
            </a:r>
            <a:r>
              <a:rPr lang="en-US" altLang="zh-CN" dirty="0" smtClean="0"/>
              <a:t>Saber</a:t>
            </a:r>
            <a:r>
              <a:rPr lang="zh-CN" altLang="en-US" dirty="0" smtClean="0"/>
              <a:t>在第一、第二、第四轮都赢了但是第三轮你没让她上，那么</a:t>
            </a:r>
            <a:r>
              <a:rPr lang="en-US" altLang="zh-CN" dirty="0" smtClean="0"/>
              <a:t>Saber</a:t>
            </a:r>
            <a:r>
              <a:rPr lang="zh-CN" altLang="en-US" dirty="0" smtClean="0"/>
              <a:t>就有了一个三连胜。但是若</a:t>
            </a:r>
            <a:r>
              <a:rPr lang="en-US" altLang="zh-CN" dirty="0" smtClean="0"/>
              <a:t>Saber</a:t>
            </a:r>
            <a:r>
              <a:rPr lang="zh-CN" altLang="en-US" dirty="0" smtClean="0"/>
              <a:t>第三轮上场了并且输了，那么她只有二连 胜。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你所得的</a:t>
            </a:r>
            <a:r>
              <a:rPr lang="en-US" altLang="zh-CN" dirty="0" smtClean="0"/>
              <a:t>KID</a:t>
            </a:r>
            <a:r>
              <a:rPr lang="zh-CN" altLang="en-US" dirty="0" smtClean="0"/>
              <a:t>就是上面两者之和。输入数据会给你有关场次数和连胜数的两张表，你需要用来计算最后得到的</a:t>
            </a:r>
            <a:r>
              <a:rPr lang="en-US" altLang="zh-CN" dirty="0" smtClean="0"/>
              <a:t>KID</a:t>
            </a:r>
            <a:r>
              <a:rPr lang="zh-CN" altLang="en-US" dirty="0" smtClean="0"/>
              <a:t>。连胜数最多为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场连胜的话，你得到的奖励和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场连胜一样多。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大萌战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每个角色都拥有一个“萌力值”。拥有较高“萌力值”的角色总能打败较低“萌力值”的角色。如果两个角色“萌力值”一样那么双方都有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的概率获胜。你知道所有参赛角色的“萌力值”。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你足够聪明，在每一轮结束后的提交名单时，总会使用最好的策略使得期望得到的</a:t>
            </a:r>
            <a:r>
              <a:rPr lang="en-US" altLang="zh-CN" dirty="0" smtClean="0"/>
              <a:t>KID</a:t>
            </a:r>
            <a:r>
              <a:rPr lang="zh-CN" altLang="en-US" dirty="0" smtClean="0"/>
              <a:t>最多。那么，请问按照期望，你能得到的</a:t>
            </a:r>
            <a:r>
              <a:rPr lang="en-US" altLang="zh-CN" dirty="0" smtClean="0"/>
              <a:t>KID</a:t>
            </a:r>
            <a:r>
              <a:rPr lang="zh-CN" altLang="en-US" dirty="0" smtClean="0"/>
              <a:t>是多少？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对于所有测试数据，有 </a:t>
            </a:r>
            <a:r>
              <a:rPr lang="en-US" altLang="zh-CN" dirty="0" smtClean="0"/>
              <a:t>1&lt;=N&lt;=30,0&lt;=M&lt;=5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N=2</a:t>
            </a:r>
            <a:r>
              <a:rPr lang="zh-CN" altLang="en-US" dirty="0" smtClean="0"/>
              <a:t>，你的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个角色战斗力分别为</a:t>
            </a:r>
            <a:r>
              <a:rPr lang="en-US" altLang="zh-CN" dirty="0" smtClean="0"/>
              <a:t>15,25,35,45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第一支敌军战斗力为</a:t>
            </a:r>
            <a:r>
              <a:rPr lang="en-US" altLang="zh-CN" dirty="0" smtClean="0"/>
              <a:t>10,20,30,40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第二支敌军战斗力为</a:t>
            </a:r>
            <a:r>
              <a:rPr lang="en-US" altLang="zh-CN" dirty="0" smtClean="0"/>
              <a:t>10,20,30,40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连胜</a:t>
            </a:r>
            <a:r>
              <a:rPr lang="en-US" altLang="zh-CN" dirty="0" smtClean="0"/>
              <a:t>1</a:t>
            </a:r>
            <a:r>
              <a:rPr lang="zh-CN" altLang="en-US" dirty="0" smtClean="0"/>
              <a:t>场奖励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，两场奖励</a:t>
            </a:r>
            <a:r>
              <a:rPr lang="en-US" altLang="zh-CN" dirty="0" smtClean="0"/>
              <a:t>200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最终获胜场次奖励为</a:t>
            </a:r>
            <a:r>
              <a:rPr lang="en-US" altLang="zh-CN" dirty="0" smtClean="0"/>
              <a:t>20,40,60,80,100,120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先假设使用搜索，那么肯定是搜每一场的决策了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每一场的决策是什么？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本题和上述几个普通动归的明显区别在哪？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本题是个求解的过程，上述几题都是推导的过程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对后面有影响的信息是哪些？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对后面的影响是什么？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对得分的影响。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当前的轮数，赢了的场数，每个人当前的连胜数，以及当前最大连胜数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动态规划算法的适用范围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最优决策序列的字序列也是最优的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无后效性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决策只取决于当前状态的特征因素，而和到达此状态的方式无关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本题不是顺推，并非用当前状态去推导后面的状态。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但是本题使用了顺推思想，为了求得当前状态的值，需要使用后面的某些状态的值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而后面的某些状态的值需要被先求出来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说白了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本题的求值顺序是倒着的（倒推），但是需要求哪些值，每个值是如何来的得从顶部开始推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实现方式为记忆化搜索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I,j,k,l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表示当前是第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轮，已经赢了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场，最大连胜为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，每个人的连胜场数用一个长度为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M+1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表示时的期望得</a:t>
            </a:r>
            <a:r>
              <a:rPr lang="en-US" altLang="zh-CN" dirty="0" smtClean="0"/>
              <a:t>KID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目标是求得</a:t>
            </a:r>
            <a:r>
              <a:rPr lang="en-US" altLang="zh-CN" dirty="0" smtClean="0"/>
              <a:t>f[1,0,0,0]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为了求出它，我们需要枚举当前的决策（派哪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个人上场），然后，会得到一个继续下去的公式。最后选择最大的一个决策即可。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增加一个规则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允许你贿赂某些队伍，告诉你贿赂每支队伍所需要的钱。如果你贿赂了那支队伍，那么你将能够安排地方的出场人物和出场顺序。同样，问你期望得</a:t>
            </a:r>
            <a:r>
              <a:rPr lang="en-US" altLang="zh-CN" dirty="0" smtClean="0"/>
              <a:t>KID</a:t>
            </a:r>
            <a:r>
              <a:rPr lang="zh-CN" altLang="en-US" dirty="0" smtClean="0"/>
              <a:t>数是多少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一种动态规划（包括状态压缩）思维方式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假设用搜索，寻找需要保存的信息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精简这些信息，发现共性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寻找一种顺序，求得每个状态的值（可以顺推，也可以逆推，看哪种方便）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动态规划的优化通常可以比较明显的分成两类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降低时间复杂度的优化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通常称为降维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不一定降低时间复杂度的优化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可以称为剪枝</a:t>
            </a:r>
            <a:endParaRPr lang="en-US" altLang="zh-CN" dirty="0" smtClean="0"/>
          </a:p>
          <a:p>
            <a:r>
              <a:rPr lang="zh-CN" altLang="en-US" dirty="0" smtClean="0"/>
              <a:t>并不是说降维一定比剪枝好，许多动态规划的剪枝空间还是很大的</a:t>
            </a:r>
            <a:endParaRPr lang="en-US" altLang="zh-CN" dirty="0" smtClean="0"/>
          </a:p>
          <a:p>
            <a:r>
              <a:rPr lang="zh-CN" altLang="en-US" dirty="0" smtClean="0"/>
              <a:t>但是剪枝通常没有固定的方法，需要的是大量经验。因此，这里着重讲动态规划的降维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动态规划的降维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四边形不等式</a:t>
            </a:r>
            <a:endParaRPr lang="en-US" altLang="zh-CN" dirty="0" smtClean="0"/>
          </a:p>
          <a:p>
            <a:r>
              <a:rPr lang="zh-CN" altLang="en-US" dirty="0" smtClean="0"/>
              <a:t>使用队列、栈等线性数据结构降维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使用较高级的数据结构降维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凸（凹）完全单调性</a:t>
            </a:r>
            <a:r>
              <a:rPr lang="en-US" altLang="zh-CN" dirty="0" smtClean="0"/>
              <a:t>@@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四边形不等式</a:t>
            </a:r>
            <a:r>
              <a:rPr lang="en-US" altLang="zh-CN" dirty="0" smtClean="0"/>
              <a:t>——2D/1D</a:t>
            </a:r>
            <a:r>
              <a:rPr lang="zh-CN" altLang="en-US" dirty="0" smtClean="0"/>
              <a:t>模型介绍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假设数据范围为</a:t>
            </a:r>
            <a:r>
              <a:rPr lang="en-US" altLang="zh-CN" smtClean="0"/>
              <a:t>n</a:t>
            </a:r>
          </a:p>
          <a:p>
            <a:r>
              <a:rPr lang="zh-CN" altLang="en-US" smtClean="0"/>
              <a:t>状态数为</a:t>
            </a:r>
            <a:r>
              <a:rPr lang="en-US" altLang="zh-CN" smtClean="0"/>
              <a:t>n*n</a:t>
            </a:r>
          </a:p>
          <a:p>
            <a:r>
              <a:rPr lang="zh-CN" altLang="en-US" smtClean="0"/>
              <a:t>状态转移方程复杂度为</a:t>
            </a:r>
            <a:r>
              <a:rPr lang="en-US" altLang="zh-CN" smtClean="0"/>
              <a:t>O(n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则称当前的模型为</a:t>
            </a:r>
            <a:r>
              <a:rPr lang="en-US" altLang="zh-CN" smtClean="0"/>
              <a:t>2D/1D</a:t>
            </a:r>
            <a:r>
              <a:rPr lang="zh-CN" altLang="en-US" smtClean="0"/>
              <a:t>的。</a:t>
            </a:r>
            <a:endParaRPr lang="en-US" altLang="zh-CN" smtClean="0"/>
          </a:p>
          <a:p>
            <a:r>
              <a:rPr lang="zh-CN" altLang="en-US" smtClean="0"/>
              <a:t>四边形不等式最常见得使用就是在</a:t>
            </a:r>
            <a:r>
              <a:rPr lang="en-US" altLang="zh-CN" smtClean="0"/>
              <a:t>2D/1D</a:t>
            </a:r>
            <a:r>
              <a:rPr lang="zh-CN" altLang="en-US" smtClean="0"/>
              <a:t>模型中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2D/1D</a:t>
            </a:r>
            <a:r>
              <a:rPr lang="zh-CN" altLang="en-US" smtClean="0"/>
              <a:t>模型有下列常见的状态转移方程形式</a:t>
            </a:r>
            <a:endParaRPr lang="en-US" altLang="zh-CN" smtClean="0"/>
          </a:p>
          <a:p>
            <a:r>
              <a:rPr lang="en-US" altLang="zh-CN" smtClean="0"/>
              <a:t>d[i,j]=min{d[i,k-1]+d[k+1,j]+w[i,j]}</a:t>
            </a:r>
            <a:endParaRPr lang="zh-CN" altLang="en-US" smtClean="0"/>
          </a:p>
          <a:p>
            <a:r>
              <a:rPr lang="zh-CN" altLang="en-US" smtClean="0"/>
              <a:t>其中，若</a:t>
            </a:r>
            <a:r>
              <a:rPr lang="en-US" altLang="zh-CN" smtClean="0"/>
              <a:t>w</a:t>
            </a:r>
            <a:r>
              <a:rPr lang="zh-CN" altLang="en-US" smtClean="0"/>
              <a:t>满足不等式</a:t>
            </a:r>
            <a:endParaRPr lang="en-US" altLang="zh-CN" smtClean="0"/>
          </a:p>
          <a:p>
            <a:r>
              <a:rPr lang="en-US" altLang="zh-CN" smtClean="0"/>
              <a:t>w[a,c]+w[b,d]&lt;=w[b,c]+w[a,d](a&lt;b&lt;c&lt;d)</a:t>
            </a:r>
            <a:endParaRPr lang="zh-CN" altLang="en-US" smtClean="0"/>
          </a:p>
          <a:p>
            <a:r>
              <a:rPr lang="zh-CN" altLang="en-US" smtClean="0"/>
              <a:t>则称</a:t>
            </a:r>
            <a:r>
              <a:rPr lang="en-US" altLang="zh-CN" smtClean="0"/>
              <a:t>w</a:t>
            </a:r>
            <a:r>
              <a:rPr lang="zh-CN" altLang="en-US" smtClean="0"/>
              <a:t>满足四边形不等式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相关定理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定理一</a:t>
            </a:r>
            <a:r>
              <a:rPr lang="en-US" altLang="zh-CN" smtClean="0"/>
              <a:t>——</a:t>
            </a:r>
            <a:r>
              <a:rPr lang="zh-CN" altLang="en-US" smtClean="0"/>
              <a:t>若</a:t>
            </a:r>
            <a:r>
              <a:rPr lang="en-US" altLang="zh-CN" smtClean="0"/>
              <a:t>w</a:t>
            </a:r>
            <a:r>
              <a:rPr lang="zh-CN" altLang="en-US" smtClean="0"/>
              <a:t>满足四边形不等式，则</a:t>
            </a:r>
            <a:r>
              <a:rPr lang="en-US" altLang="zh-CN" smtClean="0"/>
              <a:t>d</a:t>
            </a:r>
            <a:r>
              <a:rPr lang="zh-CN" altLang="en-US" smtClean="0"/>
              <a:t>满足四边形不等式</a:t>
            </a:r>
            <a:endParaRPr lang="en-US" altLang="zh-CN" smtClean="0"/>
          </a:p>
          <a:p>
            <a:r>
              <a:rPr lang="zh-CN" altLang="en-US" smtClean="0"/>
              <a:t>定理二</a:t>
            </a:r>
            <a:r>
              <a:rPr lang="en-US" altLang="zh-CN" smtClean="0"/>
              <a:t>——</a:t>
            </a:r>
            <a:r>
              <a:rPr lang="zh-CN" altLang="en-US" smtClean="0"/>
              <a:t>设让</a:t>
            </a:r>
            <a:r>
              <a:rPr lang="en-US" altLang="zh-CN" smtClean="0"/>
              <a:t>d[i,j]</a:t>
            </a:r>
            <a:r>
              <a:rPr lang="zh-CN" altLang="en-US" smtClean="0"/>
              <a:t>取得最小值的</a:t>
            </a:r>
            <a:r>
              <a:rPr lang="en-US" altLang="zh-CN" smtClean="0"/>
              <a:t>k</a:t>
            </a:r>
            <a:r>
              <a:rPr lang="zh-CN" altLang="en-US" smtClean="0"/>
              <a:t>（路径）为</a:t>
            </a:r>
            <a:r>
              <a:rPr lang="en-US" altLang="zh-CN" smtClean="0"/>
              <a:t>K[i,j]</a:t>
            </a:r>
            <a:r>
              <a:rPr lang="zh-CN" altLang="en-US" smtClean="0"/>
              <a:t>，则有</a:t>
            </a:r>
            <a:r>
              <a:rPr lang="en-US" altLang="zh-CN" smtClean="0"/>
              <a:t>k[i,j-1]&lt;=k[i,j]&lt;=k[i+1,j]</a:t>
            </a:r>
          </a:p>
          <a:p>
            <a:r>
              <a:rPr lang="en-US" altLang="zh-CN" smtClean="0"/>
              <a:t>w</a:t>
            </a:r>
            <a:r>
              <a:rPr lang="zh-CN" altLang="en-US" smtClean="0"/>
              <a:t>满足四边形不等式当且仅当</a:t>
            </a:r>
            <a:r>
              <a:rPr lang="en-US" altLang="zh-CN" smtClean="0"/>
              <a:t>w[i,j]+w[i+1,j+1]&lt;=w[i+1,j]+w[i,j+1]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如何降维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根据定理二，可以在动态规划的过程中记录路径。</a:t>
            </a:r>
            <a:endParaRPr lang="en-US" altLang="zh-CN" smtClean="0"/>
          </a:p>
          <a:p>
            <a:r>
              <a:rPr lang="zh-CN" altLang="en-US" smtClean="0"/>
              <a:t>然后，在求</a:t>
            </a:r>
            <a:r>
              <a:rPr lang="en-US" altLang="zh-CN" smtClean="0"/>
              <a:t>d[I,j]</a:t>
            </a:r>
            <a:r>
              <a:rPr lang="zh-CN" altLang="en-US" smtClean="0"/>
              <a:t>的过程中，</a:t>
            </a:r>
            <a:r>
              <a:rPr lang="en-US" altLang="zh-CN" smtClean="0"/>
              <a:t>k</a:t>
            </a:r>
            <a:r>
              <a:rPr lang="zh-CN" altLang="en-US" smtClean="0"/>
              <a:t>的枚举只需要在</a:t>
            </a:r>
            <a:r>
              <a:rPr lang="en-US" altLang="zh-CN" smtClean="0"/>
              <a:t>K[i-1,j]</a:t>
            </a:r>
            <a:r>
              <a:rPr lang="zh-CN" altLang="en-US" smtClean="0"/>
              <a:t>和</a:t>
            </a:r>
            <a:r>
              <a:rPr lang="en-US" altLang="zh-CN" smtClean="0"/>
              <a:t>K[I,j+1]</a:t>
            </a:r>
            <a:r>
              <a:rPr lang="zh-CN" altLang="en-US" smtClean="0"/>
              <a:t>之间即可。</a:t>
            </a:r>
            <a:endParaRPr lang="en-US" altLang="zh-CN" smtClean="0"/>
          </a:p>
          <a:p>
            <a:r>
              <a:rPr lang="zh-CN" altLang="en-US" smtClean="0"/>
              <a:t>也就是说，从</a:t>
            </a:r>
            <a:r>
              <a:rPr lang="en-US" altLang="zh-CN" smtClean="0"/>
              <a:t>d[I,1]</a:t>
            </a:r>
            <a:r>
              <a:rPr lang="zh-CN" altLang="en-US" smtClean="0"/>
              <a:t>到</a:t>
            </a:r>
            <a:r>
              <a:rPr lang="en-US" altLang="zh-CN" smtClean="0"/>
              <a:t>d[I,m]</a:t>
            </a:r>
            <a:r>
              <a:rPr lang="zh-CN" altLang="en-US" smtClean="0"/>
              <a:t>，</a:t>
            </a:r>
            <a:r>
              <a:rPr lang="en-US" altLang="zh-CN" smtClean="0"/>
              <a:t>k</a:t>
            </a:r>
            <a:r>
              <a:rPr lang="zh-CN" altLang="en-US" smtClean="0"/>
              <a:t>总共只枚举了</a:t>
            </a:r>
            <a:r>
              <a:rPr lang="en-US" altLang="zh-CN" smtClean="0"/>
              <a:t>O(m)</a:t>
            </a:r>
            <a:r>
              <a:rPr lang="zh-CN" altLang="en-US" smtClean="0"/>
              <a:t>的量级。</a:t>
            </a:r>
            <a:endParaRPr lang="en-US" altLang="zh-CN" smtClean="0"/>
          </a:p>
          <a:p>
            <a:r>
              <a:rPr lang="zh-CN" altLang="en-US" smtClean="0"/>
              <a:t>因此整体的时间复杂度是</a:t>
            </a:r>
            <a:r>
              <a:rPr lang="en-US" altLang="zh-CN" smtClean="0"/>
              <a:t>O(n^2)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递推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将最优性变成统计的动态规划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递推同样需要状态的划分和无后效性</a:t>
            </a:r>
            <a:endParaRPr lang="en-US" altLang="zh-CN" dirty="0" smtClean="0"/>
          </a:p>
          <a:p>
            <a:r>
              <a:rPr lang="zh-CN" altLang="en-US" dirty="0" smtClean="0"/>
              <a:t>但是递推的转移函数（状态转移方程）通常不包括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</a:t>
            </a:r>
            <a:r>
              <a:rPr lang="zh-CN" altLang="en-US" dirty="0" smtClean="0"/>
              <a:t>，而是一些统计函数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如求和</a:t>
            </a:r>
            <a:endParaRPr lang="en-US" altLang="zh-CN" dirty="0" smtClean="0"/>
          </a:p>
          <a:p>
            <a:r>
              <a:rPr lang="zh-CN" altLang="en-US" dirty="0" smtClean="0"/>
              <a:t>递推的难点通常在状态建模和转移函数的确定</a:t>
            </a:r>
            <a:endParaRPr lang="en-US" altLang="zh-CN" dirty="0" smtClean="0"/>
          </a:p>
          <a:p>
            <a:r>
              <a:rPr lang="zh-CN" altLang="en-US" dirty="0" smtClean="0"/>
              <a:t>综上所述，将递推看成动态规划的一种形式是没问题的</a:t>
            </a:r>
            <a:endParaRPr lang="en-US" altLang="zh-CN" dirty="0" smtClean="0"/>
          </a:p>
          <a:p>
            <a:r>
              <a:rPr lang="zh-CN" altLang="en-US" dirty="0" smtClean="0"/>
              <a:t>因此，接下来的内容将不区别动态规划和递推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但是，我们在实际做题过程中，一般都不会去严格推导或者证明四边形不等式</a:t>
            </a:r>
            <a:endParaRPr lang="en-US" altLang="zh-CN" smtClean="0"/>
          </a:p>
          <a:p>
            <a:r>
              <a:rPr lang="zh-CN" altLang="en-US" smtClean="0"/>
              <a:t>一般使用四边形不等式，都是根据经验（直觉）来判断</a:t>
            </a:r>
            <a:endParaRPr lang="en-US" altLang="zh-CN" smtClean="0"/>
          </a:p>
          <a:p>
            <a:r>
              <a:rPr lang="zh-CN" altLang="en-US" smtClean="0"/>
              <a:t>但是，这些判断也有一些根据</a:t>
            </a:r>
            <a:endParaRPr lang="en-US" altLang="zh-CN" smtClean="0"/>
          </a:p>
          <a:p>
            <a:r>
              <a:rPr lang="zh-CN" altLang="en-US" smtClean="0"/>
              <a:t>在这里，我只能稍微讲一些典型的四边形不等式例题，而准确的使用需要经验的积累。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经典例题（邮局问题）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个村庄，在一条直线上，告诉你每个村庄的位置。现在需要在这些村庄里建</a:t>
            </a:r>
            <a:r>
              <a:rPr lang="en-US" altLang="zh-CN" smtClean="0"/>
              <a:t>m</a:t>
            </a:r>
            <a:r>
              <a:rPr lang="zh-CN" altLang="en-US" smtClean="0"/>
              <a:t>个邮局，使得所有村庄到最近的邮局的路程总和最小。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经典例题（邮局问题）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初始模型的建立</a:t>
            </a:r>
            <a:endParaRPr lang="en-US" altLang="zh-CN" smtClean="0"/>
          </a:p>
          <a:p>
            <a:r>
              <a:rPr lang="zh-CN" altLang="en-US" smtClean="0"/>
              <a:t>如何分块？</a:t>
            </a:r>
            <a:endParaRPr lang="en-US" altLang="zh-CN" smtClean="0"/>
          </a:p>
          <a:p>
            <a:r>
              <a:rPr lang="zh-CN" altLang="en-US" smtClean="0"/>
              <a:t>最后一块的选择有没有什么特点？</a:t>
            </a:r>
            <a:endParaRPr lang="en-US" altLang="zh-CN" smtClean="0"/>
          </a:p>
          <a:p>
            <a:r>
              <a:rPr lang="zh-CN" altLang="en-US" smtClean="0"/>
              <a:t>根据不严格的推导，直奔定理二！！</a:t>
            </a:r>
            <a:endParaRPr lang="en-US" altLang="zh-CN" smtClean="0"/>
          </a:p>
          <a:p>
            <a:r>
              <a:rPr lang="zh-CN" altLang="en-US" smtClean="0"/>
              <a:t>四边形不等式！！！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经典例题（最优二分检索树）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给出</a:t>
            </a:r>
            <a:r>
              <a:rPr lang="en-US" altLang="zh-CN" smtClean="0"/>
              <a:t>n</a:t>
            </a:r>
            <a:r>
              <a:rPr lang="zh-CN" altLang="en-US" smtClean="0"/>
              <a:t>个数据</a:t>
            </a:r>
            <a:r>
              <a:rPr lang="en-US" altLang="zh-CN" smtClean="0"/>
              <a:t>a1&lt;=a2&lt;=……&lt;=an</a:t>
            </a:r>
            <a:r>
              <a:rPr lang="zh-CN" altLang="en-US" smtClean="0"/>
              <a:t>和他们的频数</a:t>
            </a:r>
            <a:r>
              <a:rPr lang="en-US" altLang="zh-CN" smtClean="0"/>
              <a:t>f1,f2,……fn</a:t>
            </a:r>
            <a:r>
              <a:rPr lang="zh-CN" altLang="en-US" smtClean="0"/>
              <a:t>，构造一棵二分检索树</a:t>
            </a:r>
            <a:r>
              <a:rPr lang="en-US" altLang="zh-CN" smtClean="0"/>
              <a:t>T</a:t>
            </a:r>
            <a:r>
              <a:rPr lang="zh-CN" altLang="en-US" smtClean="0"/>
              <a:t>，使得每个数据的深度</a:t>
            </a:r>
            <a:r>
              <a:rPr lang="en-US" altLang="zh-CN" smtClean="0"/>
              <a:t>di</a:t>
            </a:r>
            <a:r>
              <a:rPr lang="zh-CN" altLang="en-US" smtClean="0"/>
              <a:t>与</a:t>
            </a:r>
            <a:r>
              <a:rPr lang="en-US" altLang="zh-CN" smtClean="0"/>
              <a:t>fi</a:t>
            </a:r>
            <a:r>
              <a:rPr lang="zh-CN" altLang="en-US" smtClean="0"/>
              <a:t>乘积之和最小。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四边形不等式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经典例题（最优二分检索树）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先建立</a:t>
            </a:r>
            <a:r>
              <a:rPr lang="en-US" altLang="zh-CN" smtClean="0"/>
              <a:t>2D/1D</a:t>
            </a:r>
            <a:r>
              <a:rPr lang="zh-CN" altLang="en-US" smtClean="0"/>
              <a:t>模型</a:t>
            </a:r>
            <a:endParaRPr lang="en-US" altLang="zh-CN" smtClean="0"/>
          </a:p>
          <a:p>
            <a:r>
              <a:rPr lang="zh-CN" altLang="en-US" smtClean="0"/>
              <a:t>再考虑决策的选择是否有某种规律。</a:t>
            </a:r>
            <a:endParaRPr lang="en-US" altLang="zh-CN" smtClean="0"/>
          </a:p>
          <a:p>
            <a:r>
              <a:rPr lang="zh-CN" altLang="en-US" smtClean="0"/>
              <a:t>从抽象的模型出发，尝试暂时摒弃具体的推导。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动态规划经典例题</a:t>
            </a:r>
            <a:r>
              <a:rPr lang="en-US" altLang="zh-CN" dirty="0" smtClean="0"/>
              <a:t>MILK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种砝码，每种砝码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个，需要知道</a:t>
            </a:r>
            <a:r>
              <a:rPr lang="en-US" altLang="zh-CN" dirty="0" smtClean="0"/>
              <a:t>1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克</a:t>
            </a:r>
            <a:r>
              <a:rPr lang="en-US" altLang="zh-CN" dirty="0" smtClean="0"/>
              <a:t>……n</a:t>
            </a:r>
            <a:r>
              <a:rPr lang="zh-CN" altLang="en-US" dirty="0" smtClean="0"/>
              <a:t>克这些重量的物体能否秤出。</a:t>
            </a:r>
            <a:endParaRPr lang="en-US" altLang="zh-CN" dirty="0" smtClean="0"/>
          </a:p>
          <a:p>
            <a:r>
              <a:rPr lang="en-US" altLang="zh-CN" dirty="0" smtClean="0"/>
              <a:t>M&lt;=10000,n&lt;=10000,ai&lt;=10000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动态规划经典例题</a:t>
            </a:r>
            <a:r>
              <a:rPr lang="en-US" altLang="zh-CN" dirty="0" smtClean="0"/>
              <a:t>MILK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很常见的一类动态规划题</a:t>
            </a:r>
            <a:endParaRPr lang="en-US" altLang="zh-CN" dirty="0" smtClean="0"/>
          </a:p>
          <a:p>
            <a:r>
              <a:rPr lang="zh-CN" altLang="en-US" dirty="0" smtClean="0"/>
              <a:t>先不考虑时间复杂度，请给出一个动态规划建模方案。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动态规划经典例题</a:t>
            </a:r>
            <a:r>
              <a:rPr lang="en-US" altLang="zh-CN" dirty="0" smtClean="0"/>
              <a:t>MILK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考虑到时间复杂度，我们至少需要达到什么样的效果？</a:t>
            </a:r>
            <a:endParaRPr lang="en-US" altLang="zh-CN" dirty="0" smtClean="0"/>
          </a:p>
          <a:p>
            <a:r>
              <a:rPr lang="zh-CN" altLang="en-US" dirty="0" smtClean="0"/>
              <a:t>原方案中哪里有冗余？</a:t>
            </a:r>
            <a:endParaRPr lang="en-US" altLang="zh-CN" dirty="0" smtClean="0"/>
          </a:p>
          <a:p>
            <a:r>
              <a:rPr lang="zh-CN" altLang="en-US" dirty="0" smtClean="0"/>
              <a:t>发现了什么，如何优化？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经典例题</a:t>
            </a:r>
            <a:r>
              <a:rPr lang="en-US" altLang="zh-CN" dirty="0" smtClean="0"/>
              <a:t>advertise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地上并排插着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块木板，每块木板高度为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，宽度为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请在这些木板上画出一个长方形用于广告，使得这个长方形的面积最大。</a:t>
            </a:r>
            <a:endParaRPr lang="en-US" altLang="zh-CN" dirty="0" smtClean="0"/>
          </a:p>
          <a:p>
            <a:r>
              <a:rPr lang="zh-CN" altLang="en-US" dirty="0" smtClean="0"/>
              <a:t>数据范围</a:t>
            </a:r>
            <a:r>
              <a:rPr lang="en-US" altLang="zh-CN" dirty="0" smtClean="0"/>
              <a:t>n&lt;=1000000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经典例题</a:t>
            </a:r>
            <a:r>
              <a:rPr lang="en-US" altLang="zh-CN" dirty="0" smtClean="0"/>
              <a:t>advertise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先考虑简单想法</a:t>
            </a:r>
            <a:endParaRPr lang="en-US" altLang="zh-CN" dirty="0" smtClean="0"/>
          </a:p>
          <a:p>
            <a:r>
              <a:rPr lang="zh-CN" altLang="en-US" dirty="0" smtClean="0"/>
              <a:t>将想法细致化，问题可以简化至什么程度？</a:t>
            </a:r>
            <a:endParaRPr lang="en-US" altLang="zh-CN" dirty="0" smtClean="0"/>
          </a:p>
          <a:p>
            <a:r>
              <a:rPr lang="zh-CN" altLang="en-US" dirty="0" smtClean="0"/>
              <a:t>结合数据结构，如何优化？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核心思想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提取信息的共性，将影响到今后状态决策的信息提取出来。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提取的信息要尽可能精简，信息提取的思路可以</a:t>
            </a:r>
            <a:r>
              <a:rPr lang="zh-CN" altLang="en-US" dirty="0" smtClean="0">
                <a:solidFill>
                  <a:srgbClr val="FF0000"/>
                </a:solidFill>
              </a:rPr>
              <a:t>从搜索开始设想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寻找一个合适的顺序去求得每个状态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弱化阶段的概念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通常</a:t>
            </a:r>
            <a:r>
              <a:rPr lang="zh-CN" altLang="en-US" dirty="0" smtClean="0"/>
              <a:t>有一个浅显的建模（不一定哦</a:t>
            </a:r>
            <a:r>
              <a:rPr lang="en-US" altLang="zh-CN" dirty="0" smtClean="0"/>
              <a:t>O(∩_∩)O~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转移方程有</a:t>
            </a:r>
            <a:r>
              <a:rPr lang="zh-CN" altLang="en-US" b="1" dirty="0" smtClean="0"/>
              <a:t>可优化</a:t>
            </a:r>
            <a:r>
              <a:rPr lang="zh-CN" altLang="en-US" dirty="0" smtClean="0"/>
              <a:t>的余地</a:t>
            </a:r>
            <a:endParaRPr lang="en-US" altLang="zh-CN" dirty="0" smtClean="0"/>
          </a:p>
          <a:p>
            <a:r>
              <a:rPr lang="zh-CN" altLang="en-US" dirty="0" smtClean="0"/>
              <a:t>接下来，需要观察</a:t>
            </a:r>
            <a:endParaRPr lang="en-US" altLang="zh-CN" dirty="0" smtClean="0"/>
          </a:p>
          <a:p>
            <a:r>
              <a:rPr lang="zh-CN" altLang="en-US" dirty="0" smtClean="0"/>
              <a:t>更进一步，有可能需要计算和推导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基本要求：需要对各种基础数据结构“融会贯通”（栈，队列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——parade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年北京</a:t>
            </a:r>
            <a:r>
              <a:rPr lang="en-US" altLang="zh-CN" dirty="0" smtClean="0"/>
              <a:t>regional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国王想要游览整个城市。城市有一个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矩阵形状的交通路线。已知国王游览的“大方向”是从南向北（即绝不向南走），且不会经过重复的地方两次或以上。</a:t>
            </a:r>
            <a:endParaRPr lang="en-US" altLang="zh-CN" dirty="0" smtClean="0"/>
          </a:p>
          <a:p>
            <a:r>
              <a:rPr lang="zh-CN" altLang="en-US" dirty="0" smtClean="0"/>
              <a:t>每条东西向的街道都有一个权值（可以是负数），表示国民对国王的欢迎程度。问你如何设计游行路线，能够使得国王在游行的过程中受欢迎程度最高。</a:t>
            </a:r>
            <a:endParaRPr lang="en-US" altLang="zh-CN" dirty="0" smtClean="0"/>
          </a:p>
          <a:p>
            <a:r>
              <a:rPr lang="zh-CN" altLang="en-US" dirty="0" smtClean="0"/>
              <a:t>每条东西向的街道都有一个长度，国王讨厌总是往同一个方向行走超过</a:t>
            </a:r>
            <a:r>
              <a:rPr lang="en-US" altLang="zh-CN" dirty="0" smtClean="0"/>
              <a:t>L</a:t>
            </a:r>
            <a:r>
              <a:rPr lang="zh-CN" altLang="en-US" dirty="0" smtClean="0"/>
              <a:t>米，你必须满足他的要求。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——parade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年北京</a:t>
            </a:r>
            <a:r>
              <a:rPr lang="en-US" altLang="zh-CN" dirty="0" smtClean="0"/>
              <a:t>regional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一个样例（如图）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）表示该街道欢迎度为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L=2</a:t>
            </a:r>
            <a:r>
              <a:rPr lang="zh-CN" altLang="en-US" dirty="0" smtClean="0"/>
              <a:t>时，最佳游览路线如黑线所示。</a:t>
            </a:r>
            <a:endParaRPr lang="en-US" altLang="zh-CN" dirty="0" smtClean="0"/>
          </a:p>
          <a:p>
            <a:r>
              <a:rPr lang="zh-CN" altLang="en-US" dirty="0" smtClean="0"/>
              <a:t>数据范围</a:t>
            </a:r>
            <a:r>
              <a:rPr lang="en-US" altLang="zh-CN" dirty="0" smtClean="0"/>
              <a:t>n&lt;=100,m&lt;=10000,L&lt;=3000000</a:t>
            </a:r>
          </a:p>
          <a:p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9252" y="5000612"/>
            <a:ext cx="400474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——parade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年北京</a:t>
            </a:r>
            <a:r>
              <a:rPr lang="en-US" altLang="zh-CN" dirty="0" smtClean="0"/>
              <a:t>regional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如何建立一个简单的动态规划模型？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出题者的考察点应该是什么？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——parade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年北京</a:t>
            </a:r>
            <a:r>
              <a:rPr lang="en-US" altLang="zh-CN" dirty="0" smtClean="0"/>
              <a:t>regional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时间复杂度能否达到要求？</a:t>
            </a:r>
            <a:endParaRPr lang="en-US" altLang="zh-CN" dirty="0" smtClean="0"/>
          </a:p>
          <a:p>
            <a:r>
              <a:rPr lang="zh-CN" altLang="en-US" dirty="0" smtClean="0"/>
              <a:t>状态转移是否有优化的可能？</a:t>
            </a:r>
            <a:endParaRPr lang="en-US" altLang="zh-CN" dirty="0" smtClean="0"/>
          </a:p>
          <a:p>
            <a:r>
              <a:rPr lang="zh-CN" altLang="en-US" dirty="0" smtClean="0"/>
              <a:t>问题较复杂，能否拆分？</a:t>
            </a:r>
            <a:endParaRPr lang="en-US" altLang="zh-CN" dirty="0" smtClean="0"/>
          </a:p>
          <a:p>
            <a:r>
              <a:rPr lang="zh-CN" altLang="en-US" dirty="0" smtClean="0"/>
              <a:t>决策的确定有着什么样的充要条件？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——parade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年北京</a:t>
            </a:r>
            <a:r>
              <a:rPr lang="en-US" altLang="zh-CN" dirty="0" smtClean="0"/>
              <a:t>regional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需要考虑什么特殊情况（边界条件）？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复杂的问题先分开来看</a:t>
            </a:r>
            <a:endParaRPr lang="en-US" altLang="zh-CN" dirty="0" smtClean="0"/>
          </a:p>
          <a:p>
            <a:r>
              <a:rPr lang="zh-CN" altLang="en-US" dirty="0" smtClean="0"/>
              <a:t>细致的分析需要严格推导</a:t>
            </a:r>
            <a:endParaRPr lang="en-US" altLang="zh-CN" dirty="0" smtClean="0"/>
          </a:p>
          <a:p>
            <a:r>
              <a:rPr lang="zh-CN" altLang="en-US" dirty="0" smtClean="0"/>
              <a:t>呆板的数据结构需要灵活运用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线性数据结构降维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栈，一端进出</a:t>
            </a:r>
            <a:endParaRPr lang="en-US" altLang="zh-CN" dirty="0" smtClean="0"/>
          </a:p>
          <a:p>
            <a:r>
              <a:rPr lang="zh-CN" altLang="en-US" dirty="0" smtClean="0"/>
              <a:t>队列，一端进，一端出</a:t>
            </a:r>
            <a:endParaRPr lang="en-US" altLang="zh-CN" dirty="0" smtClean="0"/>
          </a:p>
          <a:p>
            <a:r>
              <a:rPr lang="zh-CN" altLang="en-US" dirty="0" smtClean="0"/>
              <a:t>建模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请不要按规则进出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树型动归</a:t>
            </a:r>
            <a:endParaRPr lang="zh-CN" altLang="en-US" dirty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0" dirty="0" smtClean="0">
                <a:latin typeface="Times New Roman" pitchFamily="18" charset="0"/>
              </a:rPr>
              <a:t>通常</a:t>
            </a:r>
            <a:r>
              <a:rPr lang="zh-CN" altLang="en-US" b="0" dirty="0">
                <a:latin typeface="Times New Roman" pitchFamily="18" charset="0"/>
              </a:rPr>
              <a:t>会出现这样的问题：给一棵树，要求以最少的代价（或取得最大收益）完成给定的操作</a:t>
            </a:r>
          </a:p>
          <a:p>
            <a:pPr algn="just">
              <a:lnSpc>
                <a:spcPct val="90000"/>
              </a:lnSpc>
            </a:pPr>
            <a:r>
              <a:rPr lang="zh-CN" altLang="en-US" b="0" dirty="0">
                <a:latin typeface="Times New Roman" pitchFamily="18" charset="0"/>
              </a:rPr>
              <a:t>有很多问题都是在树和最优性的基础上进行了扩充和加强，从而变成了棘手的问题</a:t>
            </a:r>
            <a:endParaRPr lang="zh-CN" altLang="en-US" b="0" dirty="0"/>
          </a:p>
          <a:p>
            <a:pPr algn="just">
              <a:lnSpc>
                <a:spcPct val="90000"/>
              </a:lnSpc>
            </a:pPr>
            <a:r>
              <a:rPr lang="zh-CN" altLang="en-US" b="0" dirty="0">
                <a:latin typeface="Times New Roman" pitchFamily="18" charset="0"/>
              </a:rPr>
              <a:t>这类问题通常规模较大，枚举算法的效率无法胜任，贪心算法不能得到最优解，因此要用动态规划解决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树型动归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简单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细节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繁琐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一个简单例子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排队（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年北京网络预赛题）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个小朋友排队（每个小朋友都不一样高）。两个小朋友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能够互相看见当且仅当排在它们中间的小朋友比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都要矮。已知队伍中一共有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对小朋友可以互相看见，问有可能有多少种排队方式。</a:t>
            </a:r>
            <a:endParaRPr lang="en-US" altLang="zh-CN" dirty="0" smtClean="0"/>
          </a:p>
          <a:p>
            <a:r>
              <a:rPr lang="zh-CN" altLang="en-US" dirty="0" smtClean="0"/>
              <a:t>数据范围：</a:t>
            </a:r>
            <a:r>
              <a:rPr lang="en-US" altLang="zh-CN" dirty="0" smtClean="0"/>
              <a:t>n&lt;=80,m&lt;=10000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9788"/>
            <a:ext cx="7772400" cy="6080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IOI05 </a:t>
            </a:r>
            <a:r>
              <a:rPr lang="zh-CN" altLang="en-US" dirty="0" smtClean="0"/>
              <a:t>河流</a:t>
            </a:r>
            <a:endParaRPr lang="zh-CN" altLang="en-US" dirty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00" b="0" dirty="0"/>
              <a:t>n</a:t>
            </a:r>
            <a:r>
              <a:rPr lang="zh-CN" sz="2900" b="0" dirty="0"/>
              <a:t>个伐木的</a:t>
            </a:r>
            <a:r>
              <a:rPr lang="zh-CN" sz="2900" b="0" dirty="0" smtClean="0"/>
              <a:t>村庄</a:t>
            </a:r>
            <a:r>
              <a:rPr lang="zh-CN" altLang="en-US" sz="2900" b="0" dirty="0" smtClean="0"/>
              <a:t>，组成一棵有向树（边的方向为从儿子到父亲）</a:t>
            </a:r>
            <a:endParaRPr lang="zh-CN" sz="2900" b="0" dirty="0"/>
          </a:p>
          <a:p>
            <a:pPr>
              <a:lnSpc>
                <a:spcPct val="90000"/>
              </a:lnSpc>
            </a:pPr>
            <a:r>
              <a:rPr lang="zh-CN" sz="2900" b="0" dirty="0"/>
              <a:t>在</a:t>
            </a:r>
            <a:r>
              <a:rPr lang="en-US" sz="2900" b="0" dirty="0"/>
              <a:t>0</a:t>
            </a:r>
            <a:r>
              <a:rPr lang="zh-CN" sz="2900" b="0" dirty="0"/>
              <a:t>号结点有一个巨大的伐木场，木料被砍下后，顺着河流而被运到</a:t>
            </a:r>
            <a:r>
              <a:rPr lang="en-US" sz="2900" b="0" dirty="0"/>
              <a:t>0</a:t>
            </a:r>
            <a:r>
              <a:rPr lang="zh-CN" sz="2900" b="0" dirty="0"/>
              <a:t>号结点的伐木场</a:t>
            </a:r>
          </a:p>
          <a:p>
            <a:pPr>
              <a:lnSpc>
                <a:spcPct val="90000"/>
              </a:lnSpc>
            </a:pPr>
            <a:r>
              <a:rPr lang="zh-CN" sz="2900" b="0" dirty="0"/>
              <a:t>为了减少运输木料的费用，再额外建造</a:t>
            </a:r>
            <a:r>
              <a:rPr lang="en-US" sz="2900" b="0" dirty="0"/>
              <a:t>k</a:t>
            </a:r>
            <a:r>
              <a:rPr lang="zh-CN" sz="2900" b="0" dirty="0"/>
              <a:t>个伐木场</a:t>
            </a:r>
          </a:p>
          <a:p>
            <a:pPr>
              <a:lnSpc>
                <a:spcPct val="90000"/>
              </a:lnSpc>
            </a:pPr>
            <a:r>
              <a:rPr lang="zh-CN" sz="2900" b="0" dirty="0"/>
              <a:t>这些伐木场建造后，木料可以在运输过程中第一个碰到的新伐木场被处理</a:t>
            </a:r>
            <a:r>
              <a:rPr lang="zh-CN" sz="2900" b="0" dirty="0" smtClean="0"/>
              <a:t>。</a:t>
            </a:r>
            <a:endParaRPr lang="en-US" altLang="zh-CN" sz="2900" b="0" dirty="0" smtClean="0"/>
          </a:p>
          <a:p>
            <a:pPr>
              <a:lnSpc>
                <a:spcPct val="90000"/>
              </a:lnSpc>
            </a:pPr>
            <a:r>
              <a:rPr lang="zh-CN" altLang="en-US" sz="2900" dirty="0" smtClean="0"/>
              <a:t>要使总运输费用最小</a:t>
            </a:r>
            <a:endParaRPr lang="zh-CN" sz="2900" b="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9788"/>
            <a:ext cx="7772400" cy="60801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问题描述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46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b="0"/>
              <a:t>所有的河流都不会分叉，也就是说，每一个村子，顺流而下都只有一条路到</a:t>
            </a:r>
            <a:r>
              <a:rPr lang="en-US" b="0"/>
              <a:t>0</a:t>
            </a:r>
            <a:r>
              <a:rPr lang="zh-CN" b="0"/>
              <a:t>号结点。</a:t>
            </a:r>
          </a:p>
          <a:p>
            <a:pPr>
              <a:lnSpc>
                <a:spcPct val="90000"/>
              </a:lnSpc>
            </a:pPr>
            <a:r>
              <a:rPr lang="zh-CN" b="0"/>
              <a:t>已知每个村子每年要产多少木料，求在哪些村子建设伐木场能获得最小的运费。 </a:t>
            </a:r>
          </a:p>
          <a:p>
            <a:pPr>
              <a:lnSpc>
                <a:spcPct val="90000"/>
              </a:lnSpc>
            </a:pPr>
            <a:r>
              <a:rPr lang="en-US" b="0"/>
              <a:t>N≤100</a:t>
            </a:r>
          </a:p>
          <a:p>
            <a:pPr>
              <a:lnSpc>
                <a:spcPct val="90000"/>
              </a:lnSpc>
            </a:pPr>
            <a:r>
              <a:rPr lang="en-US" b="0"/>
              <a:t>K≤50</a:t>
            </a:r>
          </a:p>
          <a:p>
            <a:pPr>
              <a:lnSpc>
                <a:spcPct val="90000"/>
              </a:lnSpc>
            </a:pPr>
            <a:endParaRPr lang="zh-CN" b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3914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9788"/>
            <a:ext cx="7772400" cy="60801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问题抽象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数据范围</a:t>
            </a:r>
            <a:r>
              <a:rPr lang="en-US" altLang="zh-CN" b="0" dirty="0" smtClean="0"/>
              <a:t>N&lt;=100</a:t>
            </a:r>
          </a:p>
          <a:p>
            <a:endParaRPr lang="en-US" altLang="zh-CN" dirty="0" smtClean="0"/>
          </a:p>
          <a:p>
            <a:r>
              <a:rPr lang="zh-CN" b="0" dirty="0" smtClean="0"/>
              <a:t>建立</a:t>
            </a:r>
            <a:r>
              <a:rPr lang="en-US" b="0" dirty="0"/>
              <a:t>k</a:t>
            </a:r>
            <a:r>
              <a:rPr lang="zh-CN" b="0" dirty="0"/>
              <a:t>个伐木厂，使得把所有木材运送到最近的祖先伐木厂的费用最小</a:t>
            </a:r>
            <a:r>
              <a:rPr lang="zh-CN" b="0" dirty="0" smtClean="0"/>
              <a:t>。</a:t>
            </a:r>
            <a:endParaRPr lang="en-US" altLang="zh-CN" b="0" dirty="0" smtClean="0"/>
          </a:p>
          <a:p>
            <a:endParaRPr lang="zh-CN" b="0" dirty="0"/>
          </a:p>
          <a:p>
            <a:r>
              <a:rPr lang="zh-CN" b="0" dirty="0"/>
              <a:t>由于题目给定的是一棵树，数据规模又比较大，很容易联想到树型动态规划。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树型</a:t>
            </a:r>
            <a:r>
              <a:rPr lang="en-US" altLang="zh-CN" dirty="0" smtClean="0"/>
              <a:t>DP 90%</a:t>
            </a:r>
            <a:r>
              <a:rPr lang="zh-CN" altLang="en-US" dirty="0" smtClean="0"/>
              <a:t>以上的建模思维法则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子树建模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本子树需要什么？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本子树会影响什么？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I</a:t>
            </a:r>
            <a:r>
              <a:rPr lang="zh-CN" altLang="en-US" dirty="0" smtClean="0"/>
              <a:t>：子树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：本子树里有多少伐木场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：本子树需要哪个“外地”伐木场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7772400" cy="1046162"/>
          </a:xfrm>
        </p:spPr>
        <p:txBody>
          <a:bodyPr/>
          <a:lstStyle/>
          <a:p>
            <a:r>
              <a:rPr lang="zh-CN" altLang="en-US"/>
              <a:t>状态的转移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分情况</a:t>
            </a:r>
            <a:r>
              <a:rPr lang="zh-CN" b="0" dirty="0" smtClean="0"/>
              <a:t>讨论</a:t>
            </a:r>
            <a:r>
              <a:rPr lang="zh-CN" b="0" dirty="0"/>
              <a:t>：</a:t>
            </a:r>
          </a:p>
          <a:p>
            <a:pPr lvl="1"/>
            <a:r>
              <a:rPr lang="zh-CN" b="0" dirty="0"/>
              <a:t>  </a:t>
            </a:r>
            <a:r>
              <a:rPr lang="zh-CN" b="0" dirty="0" smtClean="0"/>
              <a:t>在</a:t>
            </a:r>
            <a:r>
              <a:rPr lang="zh-CN" altLang="en-US" b="0" dirty="0" smtClean="0"/>
              <a:t>本子树的根</a:t>
            </a:r>
            <a:r>
              <a:rPr lang="zh-CN" b="0" dirty="0" smtClean="0"/>
              <a:t>建立</a:t>
            </a:r>
            <a:r>
              <a:rPr lang="zh-CN" b="0" dirty="0"/>
              <a:t>伐木厂</a:t>
            </a:r>
          </a:p>
          <a:p>
            <a:pPr lvl="1"/>
            <a:r>
              <a:rPr lang="zh-CN" b="0" dirty="0"/>
              <a:t>  </a:t>
            </a:r>
            <a:r>
              <a:rPr lang="zh-CN" b="0" dirty="0" smtClean="0"/>
              <a:t>不</a:t>
            </a:r>
            <a:r>
              <a:rPr lang="zh-CN" altLang="en-US" b="0" dirty="0" smtClean="0"/>
              <a:t>在本子树的根</a:t>
            </a:r>
            <a:r>
              <a:rPr lang="zh-CN" b="0" dirty="0" smtClean="0"/>
              <a:t>建立</a:t>
            </a:r>
            <a:r>
              <a:rPr lang="zh-CN" b="0" dirty="0"/>
              <a:t>伐木</a:t>
            </a:r>
            <a:r>
              <a:rPr lang="zh-CN" b="0" dirty="0" smtClean="0"/>
              <a:t>厂</a:t>
            </a:r>
            <a:endParaRPr lang="en-US" altLang="zh-CN" b="0" dirty="0" smtClean="0"/>
          </a:p>
          <a:p>
            <a:pPr lvl="1"/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600" dirty="0" smtClean="0"/>
              <a:t>新的问题</a:t>
            </a:r>
            <a:endParaRPr lang="en-US" altLang="zh-CN" sz="2600" dirty="0" smtClean="0"/>
          </a:p>
          <a:p>
            <a:pPr lvl="1"/>
            <a:r>
              <a:rPr lang="zh-CN" altLang="en-US" dirty="0" smtClean="0"/>
              <a:t>问题抽象</a:t>
            </a: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6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600" dirty="0" smtClean="0"/>
              <a:t>解决方案</a:t>
            </a:r>
            <a:endParaRPr lang="en-US" altLang="zh-CN" sz="26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6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zh-CN" altLang="en-US" sz="2600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9788"/>
            <a:ext cx="7772400" cy="6080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状态数 </a:t>
            </a:r>
            <a:r>
              <a:rPr lang="en-US" altLang="zh-CN" dirty="0" smtClean="0"/>
              <a:t>O(N^3)</a:t>
            </a:r>
          </a:p>
          <a:p>
            <a:pPr>
              <a:lnSpc>
                <a:spcPct val="90000"/>
              </a:lnSpc>
            </a:pPr>
            <a:endParaRPr lang="en-US" altLang="zh-CN" b="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转移复杂度</a:t>
            </a:r>
            <a:r>
              <a:rPr lang="en-US" altLang="zh-CN" dirty="0" smtClean="0"/>
              <a:t>O(N)</a:t>
            </a:r>
          </a:p>
          <a:p>
            <a:pPr>
              <a:lnSpc>
                <a:spcPct val="90000"/>
              </a:lnSpc>
            </a:pPr>
            <a:endParaRPr lang="en-US" altLang="zh-CN" b="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总体复杂度</a:t>
            </a:r>
            <a:r>
              <a:rPr lang="en-US" altLang="zh-CN" dirty="0" smtClean="0"/>
              <a:t>O(N^4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b="0" dirty="0" smtClean="0"/>
          </a:p>
          <a:p>
            <a:pPr>
              <a:lnSpc>
                <a:spcPct val="90000"/>
              </a:lnSpc>
            </a:pPr>
            <a:r>
              <a:rPr lang="zh-CN" altLang="en-US" b="0" dirty="0" smtClean="0"/>
              <a:t>思考：时间复杂度能说明什么？</a:t>
            </a:r>
            <a:endParaRPr lang="zh-CN" b="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建模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子树建模，阶段性思维，后效性思维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状态转移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分情况讨论，将困难的问题拆解开来，进行</a:t>
            </a:r>
            <a:r>
              <a:rPr lang="zh-CN" altLang="en-US" dirty="0"/>
              <a:t>第二次动态规划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复杂度分析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理论结合实际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70410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超级广场</a:t>
            </a:r>
            <a:r>
              <a:rPr lang="en-US" altLang="zh-CN" sz="3600" dirty="0" smtClean="0"/>
              <a:t>——09</a:t>
            </a:r>
            <a:r>
              <a:rPr lang="zh-CN" altLang="en-US" sz="3600" dirty="0" smtClean="0"/>
              <a:t>年合肥赛区现场赛试题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题目简述：</a:t>
            </a:r>
            <a:endParaRPr lang="en-US" altLang="zh-CN" dirty="0" smtClean="0"/>
          </a:p>
          <a:p>
            <a:r>
              <a:rPr lang="zh-CN" altLang="en-US" dirty="0" smtClean="0"/>
              <a:t>一个国家，有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个城市，有道路连接着这些城市，组成了一棵树。</a:t>
            </a:r>
            <a:endParaRPr lang="en-US" altLang="zh-CN" dirty="0" smtClean="0"/>
          </a:p>
          <a:p>
            <a:r>
              <a:rPr lang="zh-CN" altLang="en-US" dirty="0" smtClean="0"/>
              <a:t>每个城市有人口数目，每条道路有长度</a:t>
            </a:r>
            <a:endParaRPr lang="en-US" altLang="zh-CN" dirty="0" smtClean="0"/>
          </a:p>
          <a:p>
            <a:r>
              <a:rPr lang="zh-CN" altLang="en-US" dirty="0" smtClean="0"/>
              <a:t>你需要选择一些城市建立超级广场，一共可以建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目的是使得所有人到最近的超级广场的路程之和最小</a:t>
            </a:r>
            <a:endParaRPr lang="en-US" altLang="zh-CN" dirty="0" smtClean="0"/>
          </a:p>
          <a:p>
            <a:r>
              <a:rPr lang="zh-CN" altLang="en-US" dirty="0" smtClean="0"/>
              <a:t>限制条件：所有的超级广场必须相连（任意两个超级广场都存在一条路径，该路径仅经过包含超级广场的城市）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子树建模思维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本子树需要什么？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本子树会影响什么？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一个简单例子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排队（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年北京网络预赛题）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怎么提取信息的共性（无从下手）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创造一种方式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从下一步做起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提取共性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信息的冗余，去除冗余信息后，原来的若干搜索状态合并为一个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如果本子树有超级广场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lang="zh-CN" altLang="en-US" dirty="0" smtClean="0"/>
              <a:t>：子树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</a:t>
            </a:r>
            <a:r>
              <a:rPr lang="zh-CN" altLang="en-US" dirty="0" smtClean="0"/>
              <a:t>：超级广场个数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如果本子树没有超级广场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</a:t>
            </a:r>
            <a:r>
              <a:rPr lang="zh-CN" altLang="en-US" dirty="0" smtClean="0"/>
              <a:t>：子树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还需要记录什么？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状态的转移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分情况讨论</a:t>
            </a:r>
            <a:endParaRPr lang="en-US" altLang="zh-CN" dirty="0" smtClean="0"/>
          </a:p>
          <a:p>
            <a:r>
              <a:rPr lang="zh-CN" altLang="en-US" dirty="0" smtClean="0"/>
              <a:t>在根节点建立超级广场</a:t>
            </a:r>
            <a:endParaRPr lang="en-US" altLang="zh-CN" dirty="0" smtClean="0"/>
          </a:p>
          <a:p>
            <a:r>
              <a:rPr lang="zh-CN" altLang="en-US" dirty="0" smtClean="0"/>
              <a:t>不在根节点建立超级广场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新的问题又来了</a:t>
            </a:r>
            <a:r>
              <a:rPr lang="en-US" altLang="zh-CN" dirty="0" smtClean="0"/>
              <a:t>^_^</a:t>
            </a:r>
          </a:p>
          <a:p>
            <a:r>
              <a:rPr lang="zh-CN" altLang="en-US" dirty="0" smtClean="0"/>
              <a:t>继续问题抽象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状态数目</a:t>
            </a:r>
            <a:r>
              <a:rPr lang="en-US" altLang="zh-CN" dirty="0" smtClean="0"/>
              <a:t>O(nm)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状态转移</a:t>
            </a:r>
            <a:r>
              <a:rPr lang="en-US" altLang="zh-CN" dirty="0" smtClean="0"/>
              <a:t>O(m)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总体时间复杂度</a:t>
            </a:r>
            <a:r>
              <a:rPr lang="en-US" altLang="zh-CN" dirty="0" smtClean="0"/>
              <a:t>O(nm^2)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树型动态规划总结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建模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简单的定势思维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状态划分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阶段性思维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状态转移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将大问题化成小问题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不要拘泥于表面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总之，大局上看似简单，实则复杂。细节上不要怕麻烦，根据实际情况思考问题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298" y="2967334"/>
            <a:ext cx="77049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谢谢大家</a:t>
            </a:r>
            <a:endParaRPr lang="zh-CN" alt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瑰丽</a:t>
            </a:r>
            <a:r>
              <a:rPr lang="zh-CN" altLang="en-US" dirty="0"/>
              <a:t>华尔兹</a:t>
            </a:r>
            <a:r>
              <a:rPr lang="en-US" altLang="zh-CN" dirty="0"/>
              <a:t>(NOI2005)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0"/>
            <a:ext cx="8229600" cy="3968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一个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列的矩阵，矩阵中的某些方格上堆放了一些家具，其他的则是空地。有一台钢琴在初始位置</a:t>
            </a:r>
            <a:r>
              <a:rPr lang="en-US" altLang="zh-CN" sz="2800" dirty="0" smtClean="0"/>
              <a:t>(x0,y0)</a:t>
            </a:r>
            <a:r>
              <a:rPr lang="zh-CN" altLang="en-US" sz="2800" dirty="0" smtClean="0"/>
              <a:t>，并且可以在空地上滑动，但不能撞上家具或滑出舞厅 。每个时刻，钢琴都会随着船体倾斜的方向向相邻的方格滑动一格，相邻的方格可以是向东、向西、向南或向北的。可以在某一时刻对钢琴施加魔法，这样在这一时刻，钢琴就会停留在原地不动。现在知道每一时刻钢琴将要往什么方向移动，请你安排施加魔法的时间，使得钢琴移动的总距离最长。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我们对钢琴的移动趋势是按时间的区间来描述的，且从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开始计算时间，比如“在</a:t>
            </a:r>
            <a:r>
              <a:rPr lang="en-US" altLang="zh-CN" sz="2800" dirty="0" smtClean="0"/>
              <a:t>[1, 3]</a:t>
            </a:r>
            <a:r>
              <a:rPr lang="zh-CN" altLang="en-US" sz="2800" dirty="0" smtClean="0"/>
              <a:t>时间里向东移动，</a:t>
            </a:r>
            <a:r>
              <a:rPr lang="en-US" altLang="zh-CN" sz="2800" dirty="0" smtClean="0"/>
              <a:t>[4, 5]</a:t>
            </a:r>
            <a:r>
              <a:rPr lang="zh-CN" altLang="en-US" sz="2800" dirty="0" smtClean="0"/>
              <a:t>时间里向北移动”， 一共有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个时间区间。（</a:t>
            </a:r>
            <a:r>
              <a:rPr lang="en-US" altLang="zh-CN" sz="2800" dirty="0" smtClean="0"/>
              <a:t>N,M&lt;=200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K&lt;=200</a:t>
            </a:r>
            <a:r>
              <a:rPr lang="zh-CN" altLang="en-US" sz="2800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瑰丽</a:t>
            </a:r>
            <a:r>
              <a:rPr lang="zh-CN" altLang="en-US" dirty="0"/>
              <a:t>华尔兹</a:t>
            </a:r>
            <a:r>
              <a:rPr lang="en-US" altLang="zh-CN" dirty="0"/>
              <a:t>(NOI2005)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675687" cy="388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设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i,x,y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表示保证“第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段时间区间结束后，钢琴停在坐标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)”</a:t>
            </a:r>
            <a:r>
              <a:rPr lang="zh-CN" altLang="en-US" sz="2400" dirty="0" smtClean="0"/>
              <a:t>的情况下，最长能进行的滑动距离。并且定义：</a:t>
            </a:r>
            <a:r>
              <a:rPr lang="en-US" altLang="zh-CN" sz="2400" dirty="0" smtClean="0"/>
              <a:t>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段时间区间的长度，</a:t>
            </a:r>
            <a:r>
              <a:rPr lang="en-US" altLang="zh-CN" sz="2400" dirty="0" smtClean="0"/>
              <a:t>D(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段时间区间内的风向，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表示东，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表示西，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表示南，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表示北。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的转移方程是：</a:t>
            </a:r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转移条件：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每个时间单位最多滑动一格，也就是滑动距离不能超过</a:t>
            </a:r>
            <a:r>
              <a:rPr lang="en-US" altLang="zh-CN" sz="2400" dirty="0" smtClean="0"/>
              <a:t>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s&lt;=T(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若在</a:t>
            </a:r>
            <a:r>
              <a:rPr lang="en-US" altLang="zh-CN" sz="2400" dirty="0" smtClean="0"/>
              <a:t>D(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的反方向上（因为我们这里是利用前面的结果倒推，所以是反方向），离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最近的障碍物距离为</a:t>
            </a:r>
            <a:r>
              <a:rPr lang="en-US" altLang="zh-CN" sz="2400" dirty="0" smtClean="0"/>
              <a:t>E(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s&lt;E(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。因为钢琴不能经过障碍物所在的格子。并且不能出边界。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7088" y="2786063"/>
          <a:ext cx="6696075" cy="1704975"/>
        </p:xfrm>
        <a:graphic>
          <a:graphicData uri="http://schemas.openxmlformats.org/presentationml/2006/ole">
            <p:oleObj spid="_x0000_s80898" name="公式" r:id="rId3" imgW="2997200" imgH="9144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瑰丽</a:t>
            </a:r>
            <a:r>
              <a:rPr lang="zh-CN" altLang="en-US" dirty="0"/>
              <a:t>华尔兹</a:t>
            </a:r>
            <a:r>
              <a:rPr lang="en-US" altLang="zh-CN" dirty="0"/>
              <a:t>(NOI2005)</a:t>
            </a:r>
            <a:endParaRPr lang="zh-CN" alt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smtClean="0"/>
              <a:t>边界条件：</a:t>
            </a:r>
          </a:p>
          <a:p>
            <a:endParaRPr lang="zh-CN" altLang="en-US" sz="2800" smtClean="0"/>
          </a:p>
          <a:p>
            <a:endParaRPr lang="zh-CN" altLang="en-US" sz="2800" smtClean="0"/>
          </a:p>
          <a:p>
            <a:r>
              <a:rPr lang="zh-CN" altLang="en-US" sz="2800" smtClean="0"/>
              <a:t>该算法的时间复杂度是</a:t>
            </a:r>
            <a:r>
              <a:rPr lang="en-US" altLang="zh-CN" sz="2800" smtClean="0"/>
              <a:t>O(n</a:t>
            </a:r>
            <a:r>
              <a:rPr lang="en-US" altLang="zh-CN" sz="2800" baseline="30000" smtClean="0"/>
              <a:t>3</a:t>
            </a:r>
            <a:r>
              <a:rPr lang="en-US" altLang="zh-CN" sz="2800" smtClean="0"/>
              <a:t>k)</a:t>
            </a:r>
            <a:r>
              <a:rPr lang="zh-CN" altLang="en-US" sz="2800" smtClean="0"/>
              <a:t>，我们需要进行优化。</a:t>
            </a:r>
          </a:p>
          <a:p>
            <a:r>
              <a:rPr lang="zh-CN" altLang="en-US" sz="2800" smtClean="0"/>
              <a:t>由</a:t>
            </a:r>
            <a:r>
              <a:rPr lang="en-US" altLang="zh-CN" sz="2800" smtClean="0"/>
              <a:t>F</a:t>
            </a:r>
            <a:r>
              <a:rPr lang="zh-CN" altLang="en-US" sz="2800" smtClean="0"/>
              <a:t>的转移方程实际上是根据</a:t>
            </a:r>
            <a:r>
              <a:rPr lang="en-US" altLang="zh-CN" sz="2800" smtClean="0"/>
              <a:t>D(i)</a:t>
            </a:r>
            <a:r>
              <a:rPr lang="zh-CN" altLang="en-US" sz="2800" smtClean="0"/>
              <a:t>的不同而不同，我们只着重分析</a:t>
            </a:r>
            <a:r>
              <a:rPr lang="en-US" altLang="zh-CN" sz="2800" smtClean="0"/>
              <a:t>D(i)</a:t>
            </a:r>
            <a:r>
              <a:rPr lang="zh-CN" altLang="en-US" sz="2800" smtClean="0"/>
              <a:t>的一种情况，就可以同理推出其他情况。不妨设</a:t>
            </a:r>
            <a:r>
              <a:rPr lang="en-US" altLang="zh-CN" sz="2800" smtClean="0"/>
              <a:t>D(i)=1.</a:t>
            </a:r>
          </a:p>
          <a:p>
            <a:endParaRPr lang="zh-CN" altLang="en-US" sz="2800" smtClean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16013" y="2143125"/>
          <a:ext cx="5976937" cy="979488"/>
        </p:xfrm>
        <a:graphic>
          <a:graphicData uri="http://schemas.openxmlformats.org/presentationml/2006/ole">
            <p:oleObj spid="_x0000_s81922" name="公式" r:id="rId3" imgW="2794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瑰丽</a:t>
            </a:r>
            <a:r>
              <a:rPr lang="zh-CN" altLang="en-US" dirty="0"/>
              <a:t>华尔兹</a:t>
            </a:r>
            <a:r>
              <a:rPr lang="en-US" altLang="zh-CN" dirty="0"/>
              <a:t>(NOI2005)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73238"/>
            <a:ext cx="8064500" cy="3957637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dirty="0"/>
              <a:t>当</a:t>
            </a:r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)=1</a:t>
            </a:r>
            <a:r>
              <a:rPr lang="zh-CN" altLang="en-US" dirty="0"/>
              <a:t>时，实际上我们可以一行一行地考虑如何求</a:t>
            </a:r>
            <a:r>
              <a:rPr lang="en-US" altLang="zh-CN" dirty="0"/>
              <a:t>F</a:t>
            </a:r>
            <a:r>
              <a:rPr lang="zh-CN" altLang="en-US" dirty="0"/>
              <a:t>值。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endParaRPr lang="zh-CN" alt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endParaRPr lang="zh-CN" alt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dirty="0"/>
              <a:t>事实上我们可以对每个</a:t>
            </a:r>
            <a:r>
              <a:rPr lang="en-US" altLang="zh-CN" dirty="0"/>
              <a:t>y</a:t>
            </a:r>
            <a:r>
              <a:rPr lang="zh-CN" altLang="en-US" dirty="0"/>
              <a:t>，求出相应的</a:t>
            </a:r>
            <a:r>
              <a:rPr lang="en-US" altLang="zh-CN" dirty="0"/>
              <a:t>(y-s)</a:t>
            </a:r>
            <a:r>
              <a:rPr lang="zh-CN" altLang="en-US" dirty="0"/>
              <a:t>的取值区间。随着</a:t>
            </a:r>
            <a:r>
              <a:rPr lang="en-US" altLang="zh-CN" dirty="0"/>
              <a:t>y</a:t>
            </a:r>
            <a:r>
              <a:rPr lang="zh-CN" altLang="en-US" dirty="0"/>
              <a:t>的增加，</a:t>
            </a:r>
            <a:r>
              <a:rPr lang="en-US" altLang="zh-CN" dirty="0"/>
              <a:t>(y-s)</a:t>
            </a:r>
            <a:r>
              <a:rPr lang="zh-CN" altLang="en-US" dirty="0"/>
              <a:t>的区间的左右边界都递增。这样我们可以用一个队列维护需要计算的状态。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dirty="0"/>
              <a:t>设</a:t>
            </a:r>
            <a:r>
              <a:rPr lang="en-US" altLang="zh-CN" dirty="0"/>
              <a:t>a(k)=f(i-1,x,k)-k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endParaRPr lang="zh-CN" altLang="en-US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endParaRPr lang="zh-CN" altLang="en-US" sz="2800" dirty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Franklin Gothic Book" pitchFamily="34" charset="0"/>
              <a:ea typeface="华文楷体" pitchFamily="2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357313" y="2500313"/>
          <a:ext cx="5688012" cy="877887"/>
        </p:xfrm>
        <a:graphic>
          <a:graphicData uri="http://schemas.openxmlformats.org/presentationml/2006/ole">
            <p:oleObj spid="_x0000_s82946" name="公式" r:id="rId3" imgW="2793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瑰丽</a:t>
            </a:r>
            <a:r>
              <a:rPr lang="zh-CN" altLang="en-US" dirty="0"/>
              <a:t>华尔兹</a:t>
            </a:r>
            <a:r>
              <a:rPr lang="en-US" altLang="zh-CN" dirty="0"/>
              <a:t>(NOI2005)</a:t>
            </a:r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686800" cy="3886200"/>
          </a:xfrm>
        </p:spPr>
        <p:txBody>
          <a:bodyPr>
            <a:normAutofit lnSpcReduction="10000"/>
          </a:bodyPr>
          <a:lstStyle/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/>
              <a:t>维护</a:t>
            </a:r>
            <a:r>
              <a:rPr lang="zh-CN" altLang="en-US" sz="2800" dirty="0"/>
              <a:t>一个元素值递减的序列</a:t>
            </a:r>
            <a:r>
              <a:rPr lang="en-US" altLang="zh-CN" sz="2800" dirty="0"/>
              <a:t>P</a:t>
            </a:r>
            <a:r>
              <a:rPr lang="zh-CN" altLang="en-US" sz="2800" dirty="0"/>
              <a:t>，满足 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&lt;P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&lt;P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&lt;…&lt;P</a:t>
            </a:r>
            <a:r>
              <a:rPr lang="en-US" altLang="zh-CN" sz="2800" baseline="-25000" dirty="0"/>
              <a:t>m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altLang="zh-CN" sz="2800" dirty="0"/>
              <a:t>a</a:t>
            </a:r>
            <a:r>
              <a:rPr lang="en-US" altLang="zh-CN" sz="2800" baseline="-25000" dirty="0"/>
              <a:t>P1</a:t>
            </a:r>
            <a:r>
              <a:rPr lang="en-US" altLang="zh-CN" sz="2800" dirty="0"/>
              <a:t>&gt;a</a:t>
            </a:r>
            <a:r>
              <a:rPr lang="en-US" altLang="zh-CN" sz="2800" baseline="-25000" dirty="0"/>
              <a:t>P2</a:t>
            </a:r>
            <a:r>
              <a:rPr lang="en-US" altLang="zh-CN" sz="2800" dirty="0"/>
              <a:t>&gt;a</a:t>
            </a:r>
            <a:r>
              <a:rPr lang="en-US" altLang="zh-CN" sz="2800" baseline="-25000" dirty="0"/>
              <a:t>P3</a:t>
            </a:r>
            <a:r>
              <a:rPr lang="en-US" altLang="zh-CN" sz="2800" dirty="0"/>
              <a:t>&gt;…&gt;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Pm</a:t>
            </a:r>
            <a:endParaRPr lang="en-US" altLang="zh-CN" sz="2800" baseline="-25000" dirty="0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sz="2800" dirty="0"/>
              <a:t>若当前的状态区间为</a:t>
            </a:r>
            <a:r>
              <a:rPr lang="en-US" altLang="zh-CN" sz="2800" dirty="0"/>
              <a:t>[A,B]</a:t>
            </a:r>
            <a:r>
              <a:rPr lang="zh-CN" altLang="en-US" sz="2800" dirty="0"/>
              <a:t>，有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&gt;=A</a:t>
            </a:r>
            <a:r>
              <a:rPr lang="zh-CN" altLang="en-US" sz="2800" dirty="0"/>
              <a:t>。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/>
              <a:t>在维护当前的状态区间</a:t>
            </a:r>
            <a:r>
              <a:rPr lang="en-US" altLang="zh-CN" sz="2800" dirty="0"/>
              <a:t>[A</a:t>
            </a:r>
            <a:r>
              <a:rPr lang="zh-CN" altLang="en-US" sz="2800" dirty="0"/>
              <a:t>，</a:t>
            </a:r>
            <a:r>
              <a:rPr lang="en-US" altLang="zh-CN" sz="2800" dirty="0"/>
              <a:t>B]</a:t>
            </a:r>
            <a:r>
              <a:rPr lang="zh-CN" altLang="en-US" sz="2800" dirty="0"/>
              <a:t>时，需要以下操作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sz="2800" dirty="0"/>
              <a:t>将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B</a:t>
            </a:r>
            <a:r>
              <a:rPr lang="zh-CN" altLang="en-US" sz="2800" dirty="0"/>
              <a:t>插入队尾，若队尾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pm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B</a:t>
            </a:r>
            <a:r>
              <a:rPr lang="zh-CN" altLang="en-US" sz="2800" dirty="0"/>
              <a:t>，则删除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pm</a:t>
            </a:r>
            <a:r>
              <a:rPr lang="zh-CN" altLang="en-US" sz="2800" dirty="0"/>
              <a:t>（因为可以证明状态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pm</a:t>
            </a:r>
            <a:r>
              <a:rPr lang="zh-CN" altLang="en-US" sz="2800" dirty="0"/>
              <a:t>在以后永远不会用到）。直到队尾元素值大于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B</a:t>
            </a:r>
            <a:r>
              <a:rPr lang="zh-CN" altLang="en-US" sz="2800" dirty="0"/>
              <a:t>为止。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sz="2800" dirty="0"/>
              <a:t>若队首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&lt;A</a:t>
            </a:r>
            <a:r>
              <a:rPr lang="zh-CN" altLang="en-US" sz="2800" dirty="0"/>
              <a:t>，则删除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；直到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&gt;=A</a:t>
            </a:r>
            <a:r>
              <a:rPr lang="zh-CN" altLang="en-US" sz="2800" dirty="0"/>
              <a:t>为止。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zh-CN" altLang="en-US" sz="2800" dirty="0"/>
              <a:t>取出队首元素，即区间</a:t>
            </a:r>
            <a:r>
              <a:rPr lang="en-US" altLang="zh-CN" sz="2800" dirty="0"/>
              <a:t>[A,B]</a:t>
            </a:r>
            <a:r>
              <a:rPr lang="zh-CN" altLang="en-US" sz="2800" dirty="0"/>
              <a:t>的最大状态值。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一个简单例子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排队（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年北京网络预赛题）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是否存在更好的方法？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换一种顺序思考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瑰丽</a:t>
            </a:r>
            <a:r>
              <a:rPr lang="zh-CN" altLang="en-US" dirty="0"/>
              <a:t>华尔兹</a:t>
            </a:r>
            <a:r>
              <a:rPr lang="en-US" altLang="zh-CN" dirty="0"/>
              <a:t>(NOI2005)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这样每个元素进队一次，出队一次。每次取最大值的操作复杂度是</a:t>
            </a:r>
            <a:r>
              <a:rPr lang="en-US" altLang="zh-CN" smtClean="0"/>
              <a:t>O(1)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所以计算一行的复杂度就优化到了</a:t>
            </a:r>
            <a:r>
              <a:rPr lang="en-US" altLang="zh-CN" smtClean="0"/>
              <a:t>O(N)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D(i)=2,3,4</a:t>
            </a:r>
            <a:r>
              <a:rPr lang="zh-CN" altLang="en-US" smtClean="0"/>
              <a:t>的时候也可以同样处理。</a:t>
            </a:r>
          </a:p>
          <a:p>
            <a:r>
              <a:rPr lang="zh-CN" altLang="en-US" smtClean="0"/>
              <a:t>那么，整个算法的时间复杂度就优化到了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k)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1706</TotalTime>
  <Words>5586</Words>
  <PresentationFormat>全屏显示(4:3)</PresentationFormat>
  <Paragraphs>527</Paragraphs>
  <Slides>90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2" baseType="lpstr">
      <vt:lpstr>流畅</vt:lpstr>
      <vt:lpstr>公式</vt:lpstr>
      <vt:lpstr>动态规划思想</vt:lpstr>
      <vt:lpstr>纲要</vt:lpstr>
      <vt:lpstr>动态规划概念——多阶段决策问题</vt:lpstr>
      <vt:lpstr>动态规划算法的适用范围</vt:lpstr>
      <vt:lpstr>递推——将最优性变成统计的动态规划</vt:lpstr>
      <vt:lpstr>思路</vt:lpstr>
      <vt:lpstr>一个简单例子——排队（2008年北京网络预赛题）</vt:lpstr>
      <vt:lpstr>一个简单例子——排队（2008年北京网络预赛题）</vt:lpstr>
      <vt:lpstr>一个简单例子——排队（2008年北京网络预赛题）</vt:lpstr>
      <vt:lpstr>提取信息的共性</vt:lpstr>
      <vt:lpstr>寻找合适的顺序</vt:lpstr>
      <vt:lpstr>倒推——最长不降子序列</vt:lpstr>
      <vt:lpstr>顺推——最长不降子序列</vt:lpstr>
      <vt:lpstr>顺推思想的应用</vt:lpstr>
      <vt:lpstr>游泳——09年合肥赛区试题</vt:lpstr>
      <vt:lpstr>游泳——09年合肥赛区试题</vt:lpstr>
      <vt:lpstr>游泳——09年合肥赛区试题</vt:lpstr>
      <vt:lpstr>解题思路</vt:lpstr>
      <vt:lpstr>传统思维</vt:lpstr>
      <vt:lpstr>新的思维</vt:lpstr>
      <vt:lpstr>总结</vt:lpstr>
      <vt:lpstr>状态压缩的动态规划</vt:lpstr>
      <vt:lpstr>多维信息表示法——多进制数</vt:lpstr>
      <vt:lpstr>POJ1185 炮兵阵地</vt:lpstr>
      <vt:lpstr>POJ1185 炮兵阵地</vt:lpstr>
      <vt:lpstr>解题思路</vt:lpstr>
      <vt:lpstr>时间复杂度分析</vt:lpstr>
      <vt:lpstr>脱出监狱——2010年杭州试题</vt:lpstr>
      <vt:lpstr>脱出监狱——2010年杭州试题</vt:lpstr>
      <vt:lpstr>解题思路</vt:lpstr>
      <vt:lpstr>解题思路</vt:lpstr>
      <vt:lpstr>时间复杂度分析</vt:lpstr>
      <vt:lpstr>综合练习题——大萌战</vt:lpstr>
      <vt:lpstr>综合练习题——大萌战</vt:lpstr>
      <vt:lpstr>综合练习题——大萌战</vt:lpstr>
      <vt:lpstr>综合练习题——大萌战</vt:lpstr>
      <vt:lpstr>数据范围</vt:lpstr>
      <vt:lpstr>输入样例</vt:lpstr>
      <vt:lpstr>信息提取</vt:lpstr>
      <vt:lpstr>信息提取</vt:lpstr>
      <vt:lpstr>解题思路</vt:lpstr>
      <vt:lpstr>思考</vt:lpstr>
      <vt:lpstr>总结</vt:lpstr>
      <vt:lpstr>动态规划的优化</vt:lpstr>
      <vt:lpstr>动态规划的降维</vt:lpstr>
      <vt:lpstr> 四边形不等式——2D/1D模型介绍</vt:lpstr>
      <vt:lpstr>四边形不等式</vt:lpstr>
      <vt:lpstr>四边形不等式——相关定理</vt:lpstr>
      <vt:lpstr>四边形不等式——如何降维</vt:lpstr>
      <vt:lpstr>四边形不等式</vt:lpstr>
      <vt:lpstr>四边形不等式——经典例题（邮局问题）</vt:lpstr>
      <vt:lpstr>四边形不等式——经典例题（邮局问题）</vt:lpstr>
      <vt:lpstr>四边形不等式——经典例题（最优二分检索树）</vt:lpstr>
      <vt:lpstr>四边形不等式——经典例题（最优二分检索树）</vt:lpstr>
      <vt:lpstr>动态规划经典例题MILK</vt:lpstr>
      <vt:lpstr>动态规划经典例题MILK</vt:lpstr>
      <vt:lpstr>动态规划经典例题MILK</vt:lpstr>
      <vt:lpstr>线性数据结构降维——经典例题advertise</vt:lpstr>
      <vt:lpstr>线性数据结构降维——经典例题advertise</vt:lpstr>
      <vt:lpstr>线性数据结构降维——小结</vt:lpstr>
      <vt:lpstr>线性数据结构降维——parade（08年北京regional）</vt:lpstr>
      <vt:lpstr>线性数据结构降维——parade（08年北京regional）</vt:lpstr>
      <vt:lpstr>线性数据结构降维——parade（08年北京regional）</vt:lpstr>
      <vt:lpstr>线性数据结构降维——parade（08年北京regional）</vt:lpstr>
      <vt:lpstr>线性数据结构降维——parade（08年北京regional）</vt:lpstr>
      <vt:lpstr>线性数据结构降维——总结</vt:lpstr>
      <vt:lpstr>线性数据结构降维——总结</vt:lpstr>
      <vt:lpstr>树型动归</vt:lpstr>
      <vt:lpstr>树型动归</vt:lpstr>
      <vt:lpstr>IOI05 河流</vt:lpstr>
      <vt:lpstr>问题描述</vt:lpstr>
      <vt:lpstr>问题抽象</vt:lpstr>
      <vt:lpstr>模型的建立</vt:lpstr>
      <vt:lpstr>模型的建立</vt:lpstr>
      <vt:lpstr>状态的转移</vt:lpstr>
      <vt:lpstr>时间复杂度分析</vt:lpstr>
      <vt:lpstr>回顾</vt:lpstr>
      <vt:lpstr>超级广场——09年合肥赛区现场赛试题</vt:lpstr>
      <vt:lpstr>模型的建立</vt:lpstr>
      <vt:lpstr>模型的建立</vt:lpstr>
      <vt:lpstr>状态的转移</vt:lpstr>
      <vt:lpstr>时间复杂度分析</vt:lpstr>
      <vt:lpstr>树型动态规划总结</vt:lpstr>
      <vt:lpstr>幻灯片 84</vt:lpstr>
      <vt:lpstr>瑰丽华尔兹(NOI2005)</vt:lpstr>
      <vt:lpstr>瑰丽华尔兹(NOI2005)</vt:lpstr>
      <vt:lpstr>瑰丽华尔兹(NOI2005)</vt:lpstr>
      <vt:lpstr>瑰丽华尔兹(NOI2005)</vt:lpstr>
      <vt:lpstr>瑰丽华尔兹(NOI2005)</vt:lpstr>
      <vt:lpstr>瑰丽华尔兹(NOI2005)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cp:lastModifiedBy>facer</cp:lastModifiedBy>
  <cp:revision>356</cp:revision>
  <dcterms:modified xsi:type="dcterms:W3CDTF">2011-07-18T22:47:45Z</dcterms:modified>
</cp:coreProperties>
</file>