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9" r:id="rId2"/>
    <p:sldId id="360" r:id="rId3"/>
    <p:sldId id="366" r:id="rId4"/>
    <p:sldId id="367" r:id="rId5"/>
    <p:sldId id="368" r:id="rId6"/>
    <p:sldId id="370" r:id="rId7"/>
    <p:sldId id="371" r:id="rId8"/>
    <p:sldId id="369" r:id="rId9"/>
    <p:sldId id="373" r:id="rId10"/>
    <p:sldId id="374" r:id="rId11"/>
    <p:sldId id="372" r:id="rId12"/>
    <p:sldId id="376" r:id="rId13"/>
    <p:sldId id="377" r:id="rId14"/>
    <p:sldId id="378" r:id="rId15"/>
    <p:sldId id="379" r:id="rId16"/>
    <p:sldId id="380" r:id="rId17"/>
    <p:sldId id="383" r:id="rId18"/>
    <p:sldId id="381" r:id="rId19"/>
    <p:sldId id="36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3B50"/>
    <a:srgbClr val="0082B0"/>
    <a:srgbClr val="05BEFF"/>
    <a:srgbClr val="0000CC"/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9" autoAdjust="0"/>
    <p:restoredTop sz="90830" autoAdjust="0"/>
  </p:normalViewPr>
  <p:slideViewPr>
    <p:cSldViewPr>
      <p:cViewPr>
        <p:scale>
          <a:sx n="100" d="100"/>
          <a:sy n="100" d="100"/>
        </p:scale>
        <p:origin x="-270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22C0C-0138-4F2C-83F6-CA0BF336053D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48455-E15D-4F38-8869-A97A0A461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12311E-6802-4364-A254-ED8801166D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311E-6802-4364-A254-ED8801166DC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TeleNav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FAA607-A569-4864-8F55-83F2860407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TeleNav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C29938-C088-45AC-B3A7-C75E57700B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0363" y="228600"/>
            <a:ext cx="2128837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228600"/>
            <a:ext cx="6238875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TeleNav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F054D6-85C7-4468-A006-DB5F9630D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TeleNav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C28450-EF01-4D78-9A10-6288EA01D7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TeleNav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8103AB-C2B2-4463-831E-DBDE96CAAA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143000"/>
            <a:ext cx="418306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143000"/>
            <a:ext cx="41846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TeleNav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8A20C5-1D1A-4A21-87FA-C5E8C693F0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TeleNav 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80C64E-9A4B-44D9-B01D-8733F253B0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TeleNav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FB2A0B-F796-489F-AA8D-928EE0144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TeleNav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905008-04B2-4CD5-8507-2931C79985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TeleNav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DFE71A-67CF-4160-B6E7-00D64661C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TeleNav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16F548-00B0-47A1-B9F3-A17F2AB96C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TeleNav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A139C4-794B-4271-8000-FD699D1665B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2" descr="gradient ba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55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68387" name="Line 3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solidFill>
              <a:srgbClr val="072A5E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600" b="1">
              <a:solidFill>
                <a:srgbClr val="4D4D4D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3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143000"/>
            <a:ext cx="852011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6" name="Picture 18" descr="TeleNav_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" y="6324600"/>
            <a:ext cx="126523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q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101.227:5003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72.16.101.227:5007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5400" dirty="0" err="1" smtClean="0"/>
              <a:t>Hadoop</a:t>
            </a:r>
            <a:r>
              <a:rPr lang="en-US" altLang="zh-CN" sz="5400" dirty="0" smtClean="0"/>
              <a:t> Introduction</a:t>
            </a:r>
            <a:endParaRPr lang="en-US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 smtClean="0"/>
              <a:t>Wang </a:t>
            </a:r>
            <a:r>
              <a:rPr lang="en-US" altLang="zh-CN" sz="2800" dirty="0" err="1" smtClean="0"/>
              <a:t>Xiaobo</a:t>
            </a:r>
            <a:endParaRPr lang="en-US" altLang="zh-CN" sz="2800" dirty="0" smtClean="0"/>
          </a:p>
          <a:p>
            <a:r>
              <a:rPr lang="en-US" sz="2800" dirty="0" smtClean="0"/>
              <a:t>2011-12-8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3200" dirty="0" err="1" smtClean="0"/>
              <a:t>InputFormat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1800" dirty="0" err="1" smtClean="0"/>
              <a:t>InputSpliter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err="1" smtClean="0"/>
              <a:t>RecordReader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Combiner</a:t>
            </a:r>
            <a:br>
              <a:rPr lang="en-US" altLang="zh-CN" sz="3200" dirty="0" smtClean="0"/>
            </a:br>
            <a:r>
              <a:rPr lang="en-US" altLang="zh-CN" sz="1800" dirty="0" smtClean="0"/>
              <a:t>Same as Reducer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but run in Map local machine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err="1" smtClean="0"/>
              <a:t>Partitioner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1800" dirty="0" smtClean="0"/>
              <a:t>Control the load of each reducer, default is even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Reducer</a:t>
            </a:r>
            <a:br>
              <a:rPr lang="en-US" altLang="zh-CN" sz="3200" dirty="0" smtClean="0"/>
            </a:br>
            <a:r>
              <a:rPr lang="en-US" altLang="zh-CN" sz="1800" dirty="0" err="1" smtClean="0"/>
              <a:t>RecodWriter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3200" dirty="0" err="1" smtClean="0"/>
              <a:t>OutputFormat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WrodCount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sz="3200" dirty="0" smtClean="0"/>
          </a:p>
        </p:txBody>
      </p:sp>
      <p:sp>
        <p:nvSpPr>
          <p:cNvPr id="6" name="矩形 5"/>
          <p:cNvSpPr/>
          <p:nvPr/>
        </p:nvSpPr>
        <p:spPr>
          <a:xfrm>
            <a:off x="304800" y="1143000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throws Exception {</a:t>
            </a:r>
            <a:br>
              <a:rPr lang="en-US" altLang="zh-CN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    Configuration conf = new Configuration();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Job </a:t>
            </a:r>
            <a:r>
              <a:rPr lang="en-US" altLang="zh-CN" dirty="0" err="1" smtClean="0"/>
              <a:t>job</a:t>
            </a:r>
            <a:r>
              <a:rPr lang="en-US" altLang="zh-CN" dirty="0" smtClean="0"/>
              <a:t> = new Job(conf, “word count”); //</a:t>
            </a:r>
            <a:r>
              <a:rPr lang="zh-CN" altLang="en-US" dirty="0" smtClean="0"/>
              <a:t>设置一个用户定义的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名称</a:t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en-US" altLang="zh-CN" dirty="0" err="1" smtClean="0"/>
              <a:t>job.setJarByClass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WordCount.class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job.setMapperClass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TokenizerMapper.class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job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Mapper</a:t>
            </a:r>
            <a:r>
              <a:rPr lang="zh-CN" altLang="en-US" dirty="0" smtClean="0"/>
              <a:t>类</a:t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en-US" altLang="zh-CN" dirty="0" err="1" smtClean="0"/>
              <a:t>job.setCombinerClass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IntSumReducer.class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job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Combiner</a:t>
            </a:r>
            <a:r>
              <a:rPr lang="zh-CN" altLang="en-US" dirty="0" smtClean="0"/>
              <a:t>类</a:t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en-US" altLang="zh-CN" dirty="0" err="1" smtClean="0"/>
              <a:t>job.setReducerClass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IntSumReducer.class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job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类</a:t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en-US" altLang="zh-CN" dirty="0" err="1" smtClean="0"/>
              <a:t>job.setOutputKeyClass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Text.class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的输出数据设置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类</a:t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en-US" altLang="zh-CN" dirty="0" err="1" smtClean="0"/>
              <a:t>job.setOutputValueClass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IntWritable.class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job</a:t>
            </a:r>
            <a:r>
              <a:rPr lang="zh-CN" altLang="en-US" dirty="0" smtClean="0"/>
              <a:t>输出设置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类</a:t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en-US" altLang="zh-CN" dirty="0" err="1" smtClean="0"/>
              <a:t>FileInputFormat.addInputPath</a:t>
            </a:r>
            <a:r>
              <a:rPr lang="en-US" altLang="zh-CN" dirty="0" smtClean="0"/>
              <a:t>(job, new Path(</a:t>
            </a:r>
            <a:r>
              <a:rPr lang="en-US" altLang="zh-CN" dirty="0" err="1" smtClean="0"/>
              <a:t>otherArgs</a:t>
            </a:r>
            <a:r>
              <a:rPr lang="en-US" altLang="zh-CN" dirty="0" smtClean="0"/>
              <a:t>[0])); //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job</a:t>
            </a:r>
            <a:r>
              <a:rPr lang="zh-CN" altLang="en-US" dirty="0" smtClean="0"/>
              <a:t>设置输入路径</a:t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en-US" altLang="zh-CN" dirty="0" err="1" smtClean="0"/>
              <a:t>FileOutputFormat.setOutputPath</a:t>
            </a:r>
            <a:r>
              <a:rPr lang="en-US" altLang="zh-CN" dirty="0" smtClean="0"/>
              <a:t>(job, new Path(</a:t>
            </a:r>
            <a:r>
              <a:rPr lang="en-US" altLang="zh-CN" dirty="0" err="1" smtClean="0"/>
              <a:t>otherArgs</a:t>
            </a:r>
            <a:r>
              <a:rPr lang="en-US" altLang="zh-CN" dirty="0" smtClean="0"/>
              <a:t>[1]));//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job</a:t>
            </a:r>
            <a:r>
              <a:rPr lang="zh-CN" altLang="en-US" dirty="0" smtClean="0"/>
              <a:t>设置输出路径</a:t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en-US" altLang="zh-CN" dirty="0" err="1" smtClean="0"/>
              <a:t>System.exit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job.waitForCompletion</a:t>
            </a:r>
            <a:r>
              <a:rPr lang="en-US" altLang="zh-CN" dirty="0" smtClean="0"/>
              <a:t>(true) ? 0 : 1); //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job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WrodCount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3200" dirty="0" smtClean="0"/>
              <a:t>   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304800" y="1419285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public static class </a:t>
            </a:r>
            <a:r>
              <a:rPr lang="en-US" altLang="zh-CN" dirty="0" err="1" smtClean="0"/>
              <a:t>TokenizerMapper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	extends 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&lt;Object, Text, Text, </a:t>
            </a:r>
            <a:r>
              <a:rPr lang="en-US" altLang="zh-CN" dirty="0" err="1" smtClean="0"/>
              <a:t>IntWritable</a:t>
            </a:r>
            <a:r>
              <a:rPr lang="en-US" altLang="zh-CN" dirty="0" smtClean="0"/>
              <a:t>&gt;{</a:t>
            </a:r>
            <a:br>
              <a:rPr lang="en-US" altLang="zh-CN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en-US" altLang="zh-CN" dirty="0" smtClean="0"/>
              <a:t>private final static </a:t>
            </a:r>
            <a:r>
              <a:rPr lang="en-US" altLang="zh-CN" dirty="0" err="1" smtClean="0"/>
              <a:t>IntWritable</a:t>
            </a:r>
            <a:r>
              <a:rPr lang="en-US" altLang="zh-CN" dirty="0" smtClean="0"/>
              <a:t> one = new </a:t>
            </a:r>
            <a:r>
              <a:rPr lang="en-US" altLang="zh-CN" dirty="0" err="1" smtClean="0"/>
              <a:t>IntWritable</a:t>
            </a:r>
            <a:r>
              <a:rPr lang="en-US" altLang="zh-CN" dirty="0" smtClean="0"/>
              <a:t>(1);</a:t>
            </a:r>
            <a:br>
              <a:rPr lang="en-US" altLang="zh-CN" dirty="0" smtClean="0"/>
            </a:br>
            <a:r>
              <a:rPr lang="en-US" altLang="zh-CN" dirty="0" smtClean="0"/>
              <a:t>    private Text word = new Text();</a:t>
            </a:r>
            <a:br>
              <a:rPr lang="en-US" altLang="zh-CN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en-US" altLang="zh-CN" dirty="0" smtClean="0"/>
              <a:t>public void map(Object key, Text value, Context </a:t>
            </a:r>
            <a:r>
              <a:rPr lang="en-US" altLang="zh-CN" dirty="0" err="1" smtClean="0"/>
              <a:t>context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) throws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InterruptedException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StringTokenizer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itr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StringTokenizer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value.toString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        while (</a:t>
            </a:r>
            <a:r>
              <a:rPr lang="en-US" altLang="zh-CN" dirty="0" err="1" smtClean="0"/>
              <a:t>itr.hasMoreTokens</a:t>
            </a:r>
            <a:r>
              <a:rPr lang="en-US" altLang="zh-CN" dirty="0" smtClean="0"/>
              <a:t>()) 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word.set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itr.nextToken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context.write</a:t>
            </a:r>
            <a:r>
              <a:rPr lang="en-US" altLang="zh-CN" dirty="0" smtClean="0"/>
              <a:t>(word, one);</a:t>
            </a:r>
            <a:br>
              <a:rPr lang="en-US" altLang="zh-CN" dirty="0" smtClean="0"/>
            </a:br>
            <a:r>
              <a:rPr lang="en-US" altLang="zh-CN" dirty="0" smtClean="0"/>
              <a:t>        }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WrodCount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Input</a:t>
            </a:r>
            <a:br>
              <a:rPr lang="en-US" altLang="zh-CN" sz="3200" dirty="0" smtClean="0"/>
            </a:br>
            <a:r>
              <a:rPr lang="en-US" altLang="zh-CN" sz="1800" dirty="0" smtClean="0">
                <a:solidFill>
                  <a:srgbClr val="00B050"/>
                </a:solidFill>
              </a:rPr>
              <a:t>the</a:t>
            </a:r>
            <a:r>
              <a:rPr lang="en-US" altLang="zh-CN" sz="1800" dirty="0" smtClean="0"/>
              <a:t> Apache </a:t>
            </a:r>
            <a:r>
              <a:rPr lang="en-US" altLang="zh-CN" sz="1800" dirty="0" err="1" smtClean="0"/>
              <a:t>Hadoop</a:t>
            </a:r>
            <a:r>
              <a:rPr lang="en-US" altLang="zh-CN" sz="1800" dirty="0" smtClean="0"/>
              <a:t> software library is a framework that allows for </a:t>
            </a:r>
            <a:r>
              <a:rPr lang="en-US" altLang="zh-CN" sz="1800" dirty="0" smtClean="0">
                <a:solidFill>
                  <a:srgbClr val="00B050"/>
                </a:solidFill>
              </a:rPr>
              <a:t>the…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Map</a:t>
            </a:r>
            <a:br>
              <a:rPr lang="en-US" altLang="zh-CN" sz="3200" dirty="0" smtClean="0"/>
            </a:br>
            <a:r>
              <a:rPr lang="en-US" altLang="zh-CN" sz="1800" dirty="0" smtClean="0"/>
              <a:t>&lt;the, 1&gt;</a:t>
            </a:r>
            <a:br>
              <a:rPr lang="en-US" altLang="zh-CN" sz="1800" dirty="0" smtClean="0"/>
            </a:br>
            <a:r>
              <a:rPr lang="en-US" altLang="zh-CN" sz="1800" dirty="0" smtClean="0"/>
              <a:t>&lt;Apache, 1&gt;</a:t>
            </a:r>
            <a:br>
              <a:rPr lang="en-US" altLang="zh-CN" sz="1800" dirty="0" smtClean="0"/>
            </a:br>
            <a:r>
              <a:rPr lang="en-US" altLang="zh-CN" sz="1800" dirty="0" smtClean="0"/>
              <a:t>…</a:t>
            </a:r>
            <a:br>
              <a:rPr lang="en-US" altLang="zh-CN" sz="1800" dirty="0" smtClean="0"/>
            </a:br>
            <a:r>
              <a:rPr lang="en-US" altLang="zh-CN" sz="1800" dirty="0" smtClean="0"/>
              <a:t>&lt;the, 1&gt;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Reducer</a:t>
            </a:r>
            <a:br>
              <a:rPr lang="en-US" altLang="zh-CN" sz="3200" dirty="0" smtClean="0"/>
            </a:br>
            <a:r>
              <a:rPr lang="en-US" altLang="zh-CN" sz="1800" dirty="0" smtClean="0"/>
              <a:t>&lt;the, [1,1]&gt;</a:t>
            </a:r>
            <a:br>
              <a:rPr lang="en-US" altLang="zh-CN" sz="1800" dirty="0" smtClean="0"/>
            </a:br>
            <a:r>
              <a:rPr lang="en-US" altLang="zh-CN" sz="1800" dirty="0" smtClean="0"/>
              <a:t>&lt;Apache, [1]&gt;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Output</a:t>
            </a:r>
            <a:br>
              <a:rPr lang="en-US" altLang="zh-CN" sz="3200" dirty="0" smtClean="0"/>
            </a:br>
            <a:r>
              <a:rPr lang="en-US" altLang="zh-CN" sz="1800" dirty="0" smtClean="0"/>
              <a:t>&lt;the, 2&gt;</a:t>
            </a:r>
            <a:br>
              <a:rPr lang="en-US" altLang="zh-CN" sz="1800" dirty="0" smtClean="0"/>
            </a:br>
            <a:r>
              <a:rPr lang="en-US" altLang="zh-CN" sz="1800" dirty="0" smtClean="0"/>
              <a:t>&lt;Apache, 1&gt;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WrodCount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Input</a:t>
            </a:r>
            <a:br>
              <a:rPr lang="en-US" altLang="zh-CN" sz="3200" dirty="0" smtClean="0"/>
            </a:br>
            <a:r>
              <a:rPr lang="en-US" altLang="zh-CN" sz="1800" dirty="0" smtClean="0">
                <a:solidFill>
                  <a:srgbClr val="00B050"/>
                </a:solidFill>
              </a:rPr>
              <a:t>the</a:t>
            </a:r>
            <a:r>
              <a:rPr lang="en-US" altLang="zh-CN" sz="1800" dirty="0" smtClean="0"/>
              <a:t> Apache </a:t>
            </a:r>
            <a:r>
              <a:rPr lang="en-US" altLang="zh-CN" sz="1800" dirty="0" err="1" smtClean="0"/>
              <a:t>Hadoop</a:t>
            </a:r>
            <a:r>
              <a:rPr lang="en-US" altLang="zh-CN" sz="1800" dirty="0" smtClean="0"/>
              <a:t> software library is a framework that allows for </a:t>
            </a:r>
            <a:r>
              <a:rPr lang="en-US" altLang="zh-CN" sz="1800" dirty="0" smtClean="0">
                <a:solidFill>
                  <a:srgbClr val="00B050"/>
                </a:solidFill>
              </a:rPr>
              <a:t>the…</a:t>
            </a:r>
            <a:endParaRPr lang="en-US" altLang="zh-CN" sz="1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Map</a:t>
            </a:r>
            <a:br>
              <a:rPr lang="en-US" altLang="zh-CN" sz="3200" dirty="0" smtClean="0"/>
            </a:br>
            <a:r>
              <a:rPr lang="en-US" altLang="zh-CN" sz="1800" dirty="0" smtClean="0"/>
              <a:t>&lt;the, 1&gt;</a:t>
            </a:r>
            <a:br>
              <a:rPr lang="en-US" altLang="zh-CN" sz="1800" dirty="0" smtClean="0"/>
            </a:br>
            <a:r>
              <a:rPr lang="en-US" altLang="zh-CN" sz="1800" dirty="0" smtClean="0"/>
              <a:t>&lt;Apache, 1&gt;</a:t>
            </a:r>
            <a:br>
              <a:rPr lang="en-US" altLang="zh-CN" sz="1800" dirty="0" smtClean="0"/>
            </a:br>
            <a:r>
              <a:rPr lang="en-US" altLang="zh-CN" sz="1800" dirty="0" smtClean="0"/>
              <a:t>…</a:t>
            </a:r>
            <a:br>
              <a:rPr lang="en-US" altLang="zh-CN" sz="1800" dirty="0" smtClean="0"/>
            </a:br>
            <a:r>
              <a:rPr lang="en-US" altLang="zh-CN" sz="1800" dirty="0" smtClean="0"/>
              <a:t>&lt;the, 1&gt;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Reducer</a:t>
            </a:r>
            <a:br>
              <a:rPr lang="en-US" altLang="zh-CN" sz="3200" dirty="0" smtClean="0"/>
            </a:br>
            <a:r>
              <a:rPr lang="en-US" altLang="zh-CN" sz="1800" dirty="0" smtClean="0"/>
              <a:t>&lt;the, [1,1]&gt;</a:t>
            </a:r>
            <a:br>
              <a:rPr lang="en-US" altLang="zh-CN" sz="1800" dirty="0" smtClean="0"/>
            </a:br>
            <a:r>
              <a:rPr lang="en-US" altLang="zh-CN" sz="1800" dirty="0" smtClean="0"/>
              <a:t>&lt;Apache, [1]&gt;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Output</a:t>
            </a:r>
            <a:br>
              <a:rPr lang="en-US" altLang="zh-CN" sz="3200" dirty="0" smtClean="0"/>
            </a:br>
            <a:r>
              <a:rPr lang="en-US" altLang="zh-CN" sz="1800" dirty="0" smtClean="0"/>
              <a:t>&lt;the, 2&gt;</a:t>
            </a:r>
            <a:br>
              <a:rPr lang="en-US" altLang="zh-CN" sz="1800" dirty="0" smtClean="0"/>
            </a:br>
            <a:r>
              <a:rPr lang="en-US" altLang="zh-CN" sz="1800" dirty="0" smtClean="0"/>
              <a:t>&lt;Apache, 1&gt;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to compile image data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Old compiler</a:t>
            </a:r>
            <a:endParaRPr lang="zh-CN" alt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09600" y="1524000"/>
          <a:ext cx="7239000" cy="4648200"/>
        </p:xfrm>
        <a:graphic>
          <a:graphicData uri="http://schemas.openxmlformats.org/presentationml/2006/ole">
            <p:oleObj spid="_x0000_s1027" name="Visio" r:id="rId4" imgW="5014962" imgH="335284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to compile image data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sz="1800" dirty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09600" y="1524000"/>
          <a:ext cx="8077200" cy="4495800"/>
        </p:xfrm>
        <a:graphic>
          <a:graphicData uri="http://schemas.openxmlformats.org/presentationml/2006/ole">
            <p:oleObj spid="_x0000_s2050" name="Visio" r:id="rId4" imgW="8716931" imgH="413862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to compile image data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sz="1800" dirty="0" smtClean="0"/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097" name="Group 1"/>
          <p:cNvGrpSpPr>
            <a:grpSpLocks noChangeAspect="1"/>
          </p:cNvGrpSpPr>
          <p:nvPr/>
        </p:nvGrpSpPr>
        <p:grpSpPr bwMode="auto">
          <a:xfrm>
            <a:off x="457200" y="1676400"/>
            <a:ext cx="8377048" cy="4419600"/>
            <a:chOff x="2360" y="4548"/>
            <a:chExt cx="9468" cy="4742"/>
          </a:xfrm>
        </p:grpSpPr>
        <p:sp>
          <p:nvSpPr>
            <p:cNvPr id="4124" name="AutoShape 28"/>
            <p:cNvSpPr>
              <a:spLocks noChangeAspect="1" noChangeArrowheads="1" noTextEdit="1"/>
            </p:cNvSpPr>
            <p:nvPr/>
          </p:nvSpPr>
          <p:spPr bwMode="auto">
            <a:xfrm>
              <a:off x="2360" y="4548"/>
              <a:ext cx="9468" cy="474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3" name="AutoShape 27"/>
            <p:cNvSpPr>
              <a:spLocks noChangeArrowheads="1"/>
            </p:cNvSpPr>
            <p:nvPr/>
          </p:nvSpPr>
          <p:spPr bwMode="auto">
            <a:xfrm>
              <a:off x="2976" y="5438"/>
              <a:ext cx="490" cy="3782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69494" tIns="34747" rIns="69494" bIns="347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22" name="Text Box 26"/>
            <p:cNvSpPr txBox="1">
              <a:spLocks noChangeArrowheads="1"/>
            </p:cNvSpPr>
            <p:nvPr/>
          </p:nvSpPr>
          <p:spPr bwMode="auto">
            <a:xfrm>
              <a:off x="2976" y="5795"/>
              <a:ext cx="539" cy="3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69494" tIns="34747" rIns="69494" bIns="347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data.prepare.job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auto">
            <a:xfrm>
              <a:off x="4037" y="4548"/>
              <a:ext cx="1633" cy="5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69494" tIns="34747" rIns="69494" bIns="347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write.to.txd.job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auto">
            <a:xfrm>
              <a:off x="4037" y="5537"/>
              <a:ext cx="1137" cy="5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69494" tIns="34747" rIns="69494" bIns="347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traffic.job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auto">
            <a:xfrm>
              <a:off x="6796" y="5537"/>
              <a:ext cx="2215" cy="5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69494" tIns="34747" rIns="69494" bIns="347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write.traffic.to.txd.job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auto">
            <a:xfrm>
              <a:off x="4037" y="6425"/>
              <a:ext cx="2386" cy="5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69494" tIns="34747" rIns="69494" bIns="347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collision.detection.job0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auto">
            <a:xfrm>
              <a:off x="9558" y="6523"/>
              <a:ext cx="1771" cy="5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69494" tIns="34747" rIns="69494" bIns="347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write.to.label.job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4037" y="7414"/>
              <a:ext cx="2386" cy="5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69494" tIns="34747" rIns="69494" bIns="347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collision.detection.job5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auto">
            <a:xfrm>
              <a:off x="6796" y="6523"/>
              <a:ext cx="2386" cy="5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69494" tIns="34747" rIns="69494" bIns="347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collision.detection.job1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auto">
            <a:xfrm>
              <a:off x="4037" y="8500"/>
              <a:ext cx="2386" cy="593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69494" tIns="34747" rIns="69494" bIns="347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collision.detection.job3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auto">
            <a:xfrm>
              <a:off x="9558" y="7414"/>
              <a:ext cx="2215" cy="5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69494" tIns="34747" rIns="69494" bIns="347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write.to.largelabel.job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auto">
            <a:xfrm>
              <a:off x="6796" y="7414"/>
              <a:ext cx="2386" cy="5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69494" tIns="34747" rIns="69494" bIns="347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collision.detection.job6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auto">
            <a:xfrm>
              <a:off x="9558" y="8400"/>
              <a:ext cx="1754" cy="5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69494" tIns="34747" rIns="69494" bIns="347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write.to.dpoi.job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auto">
            <a:xfrm>
              <a:off x="6796" y="8500"/>
              <a:ext cx="2386" cy="593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69494" tIns="34747" rIns="69494" bIns="347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collision.detection.job4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 flipV="1">
              <a:off x="3544" y="4845"/>
              <a:ext cx="493" cy="8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 flipV="1">
              <a:off x="3544" y="5735"/>
              <a:ext cx="493" cy="5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 flipV="1">
              <a:off x="3544" y="6623"/>
              <a:ext cx="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3544" y="7414"/>
              <a:ext cx="493" cy="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3544" y="8400"/>
              <a:ext cx="493" cy="4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5233" y="5795"/>
              <a:ext cx="1563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3" name="Line 7"/>
            <p:cNvSpPr>
              <a:spLocks noChangeShapeType="1"/>
            </p:cNvSpPr>
            <p:nvPr/>
          </p:nvSpPr>
          <p:spPr bwMode="auto">
            <a:xfrm flipV="1">
              <a:off x="6402" y="6821"/>
              <a:ext cx="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V="1">
              <a:off x="6402" y="7710"/>
              <a:ext cx="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 flipV="1">
              <a:off x="6402" y="8894"/>
              <a:ext cx="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0" name="Line 4"/>
            <p:cNvSpPr>
              <a:spLocks noChangeShapeType="1"/>
            </p:cNvSpPr>
            <p:nvPr/>
          </p:nvSpPr>
          <p:spPr bwMode="auto">
            <a:xfrm flipV="1">
              <a:off x="9163" y="6821"/>
              <a:ext cx="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9" name="Line 3"/>
            <p:cNvSpPr>
              <a:spLocks noChangeShapeType="1"/>
            </p:cNvSpPr>
            <p:nvPr/>
          </p:nvSpPr>
          <p:spPr bwMode="auto">
            <a:xfrm flipV="1">
              <a:off x="9163" y="7710"/>
              <a:ext cx="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8" name="Line 2"/>
            <p:cNvSpPr>
              <a:spLocks noChangeShapeType="1"/>
            </p:cNvSpPr>
            <p:nvPr/>
          </p:nvSpPr>
          <p:spPr bwMode="auto">
            <a:xfrm flipV="1">
              <a:off x="9163" y="8796"/>
              <a:ext cx="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to compile image data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altLang="zh-CN" sz="1800" b="1" dirty="0" smtClean="0"/>
              <a:t>Reduce compile time from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5 days </a:t>
            </a:r>
            <a:r>
              <a:rPr lang="en-US" altLang="zh-CN" sz="1800" b="1" dirty="0" smtClean="0"/>
              <a:t>to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5 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sz="3200" dirty="0" smtClean="0"/>
          </a:p>
          <a:p>
            <a:pPr>
              <a:buNone/>
            </a:pPr>
            <a:endParaRPr lang="en-US" altLang="zh-CN" sz="3200" dirty="0" smtClean="0"/>
          </a:p>
          <a:p>
            <a:pPr algn="ctr">
              <a:buNone/>
            </a:pPr>
            <a:endParaRPr lang="en-US" altLang="zh-CN" sz="3200" dirty="0" smtClean="0"/>
          </a:p>
          <a:p>
            <a:pPr algn="ctr">
              <a:buNone/>
            </a:pPr>
            <a:r>
              <a:rPr lang="en-US" altLang="zh-CN" sz="3200" dirty="0" smtClean="0"/>
              <a:t>Thanks</a:t>
            </a:r>
            <a:r>
              <a:rPr lang="zh-CN" altLang="en-US" sz="3200" dirty="0" smtClean="0"/>
              <a:t>！</a:t>
            </a: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TeleNav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Install </a:t>
            </a:r>
            <a:r>
              <a:rPr lang="en-US" altLang="zh-CN" sz="3200" dirty="0" err="1" smtClean="0"/>
              <a:t>hadoop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HDFS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err="1" smtClean="0"/>
              <a:t>MapReduce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3200" dirty="0" err="1" smtClean="0"/>
              <a:t>WordCount</a:t>
            </a:r>
            <a:r>
              <a:rPr lang="en-US" altLang="zh-CN" sz="3200" dirty="0" smtClean="0"/>
              <a:t> Analyzing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smtClean="0"/>
              <a:t>Compile </a:t>
            </a:r>
            <a:r>
              <a:rPr lang="en-US" altLang="zh-CN" sz="3200" dirty="0" smtClean="0"/>
              <a:t>image data</a:t>
            </a: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TeleNav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Download and unzip </a:t>
            </a:r>
            <a:r>
              <a:rPr lang="en-US" altLang="zh-CN" sz="3200" dirty="0" err="1" smtClean="0"/>
              <a:t>Hadoop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Install JDK 1.6 or higher version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SSH Key Authentication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master/salves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err="1" smtClean="0"/>
              <a:t>Config</a:t>
            </a:r>
            <a:r>
              <a:rPr lang="en-US" altLang="zh-CN" sz="3200" dirty="0" smtClean="0"/>
              <a:t> hadoop-env.sh</a:t>
            </a:r>
            <a:br>
              <a:rPr lang="en-US" altLang="zh-CN" sz="3200" dirty="0" smtClean="0"/>
            </a:br>
            <a:r>
              <a:rPr lang="en-US" altLang="zh-CN" sz="1800" dirty="0" smtClean="0"/>
              <a:t>export JAVA_HOME=/</a:t>
            </a:r>
            <a:r>
              <a:rPr lang="en-US" altLang="zh-CN" sz="1800" dirty="0" err="1" smtClean="0"/>
              <a:t>usr</a:t>
            </a:r>
            <a:r>
              <a:rPr lang="en-US" altLang="zh-CN" sz="1800" dirty="0" smtClean="0"/>
              <a:t>/local/jdk1.6.0_16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core-site.xml/hdfs-site.xml/mapred-site.xml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Startup/Shutdown</a:t>
            </a:r>
            <a:br>
              <a:rPr lang="en-US" altLang="zh-CN" sz="3200" dirty="0" smtClean="0"/>
            </a:br>
            <a:r>
              <a:rPr lang="en-US" altLang="zh-CN" sz="1800" dirty="0" err="1" smtClean="0"/>
              <a:t>sh</a:t>
            </a:r>
            <a:r>
              <a:rPr lang="en-US" altLang="zh-CN" sz="1800" dirty="0" smtClean="0"/>
              <a:t> start-all.sh</a:t>
            </a:r>
            <a:br>
              <a:rPr lang="en-US" altLang="zh-CN" sz="1800" dirty="0" smtClean="0"/>
            </a:br>
            <a:r>
              <a:rPr lang="en-US" altLang="zh-CN" sz="1800" dirty="0" err="1" smtClean="0"/>
              <a:t>sh</a:t>
            </a:r>
            <a:r>
              <a:rPr lang="en-US" altLang="zh-CN" sz="1800" dirty="0" smtClean="0"/>
              <a:t> stop-all.sh</a:t>
            </a:r>
          </a:p>
          <a:p>
            <a:pPr>
              <a:buFont typeface="Wingdings" pitchFamily="2" charset="2"/>
              <a:buChar char="l"/>
            </a:pPr>
            <a:endParaRPr lang="zh-CN" altLang="en-US" sz="3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590800"/>
            <a:ext cx="3076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Monitor </a:t>
            </a:r>
            <a:r>
              <a:rPr lang="en-US" altLang="zh-CN" sz="3200" dirty="0" err="1" smtClean="0"/>
              <a:t>Hadoop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1800" dirty="0" smtClean="0">
                <a:hlinkClick r:id="rId3"/>
              </a:rPr>
              <a:t>http://172.16.101.227:50030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>
                <a:hlinkClick r:id="rId4"/>
              </a:rPr>
              <a:t>http://172.16.101.227:50070</a:t>
            </a:r>
            <a:r>
              <a:rPr lang="en-US" altLang="zh-CN" sz="1800" dirty="0" smtClean="0"/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Shell commands</a:t>
            </a:r>
            <a:br>
              <a:rPr lang="en-US" altLang="zh-CN" sz="3200" dirty="0" smtClean="0"/>
            </a:br>
            <a:r>
              <a:rPr lang="en-US" altLang="zh-CN" sz="1800" dirty="0" err="1" smtClean="0"/>
              <a:t>hadoop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dsf</a:t>
            </a:r>
            <a:r>
              <a:rPr lang="en-US" altLang="zh-CN" sz="1800" dirty="0" smtClean="0"/>
              <a:t> -</a:t>
            </a:r>
            <a:r>
              <a:rPr lang="en-US" altLang="zh-CN" sz="1800" dirty="0" err="1" smtClean="0"/>
              <a:t>ls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err="1" smtClean="0"/>
              <a:t>hadoop</a:t>
            </a:r>
            <a:r>
              <a:rPr lang="en-US" altLang="zh-CN" sz="1800" dirty="0" smtClean="0"/>
              <a:t> jar ../hadoop-0.20.2-examples.jar </a:t>
            </a:r>
            <a:r>
              <a:rPr lang="en-US" altLang="zh-CN" sz="1800" dirty="0" err="1" smtClean="0"/>
              <a:t>wordcount</a:t>
            </a:r>
            <a:r>
              <a:rPr lang="en-US" altLang="zh-CN" sz="1800" dirty="0" smtClean="0"/>
              <a:t> input/ output/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799"/>
            <a:ext cx="8458200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reading data from hdf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60367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writing data to hdf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7924800" cy="48546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Single </a:t>
            </a:r>
            <a:r>
              <a:rPr lang="en-US" altLang="zh-CN" sz="3200" dirty="0" err="1" smtClean="0"/>
              <a:t>namenode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Block storage </a:t>
            </a:r>
            <a:r>
              <a:rPr lang="en-US" altLang="zh-CN" sz="3200" dirty="0" smtClean="0"/>
              <a:t>(64M)</a:t>
            </a: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Replication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Big file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Not suit for low latency App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Not suit for large numbers of small file</a:t>
            </a:r>
            <a:br>
              <a:rPr lang="en-US" altLang="zh-CN" sz="3200" dirty="0" smtClean="0"/>
            </a:br>
            <a:r>
              <a:rPr lang="en-US" altLang="zh-CN" sz="1800" dirty="0" smtClean="0"/>
              <a:t>150 millions files need 32G memory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Single user write</a:t>
            </a:r>
          </a:p>
          <a:p>
            <a:pPr>
              <a:buFont typeface="Wingdings" pitchFamily="2" charset="2"/>
              <a:buChar char="l"/>
            </a:pP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endParaRPr lang="en-US" altLang="zh-CN" sz="3200" dirty="0" smtClean="0"/>
          </a:p>
          <a:p>
            <a:pPr>
              <a:buFont typeface="Wingdings" pitchFamily="2" charset="2"/>
              <a:buChar char="l"/>
            </a:pPr>
            <a:endParaRPr lang="zh-CN" altLang="en-US" sz="32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1" y="990600"/>
            <a:ext cx="7467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 All-hands 2010012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4175</TotalTime>
  <Words>163</Words>
  <Application>Microsoft Office PowerPoint</Application>
  <PresentationFormat>全屏显示(4:3)</PresentationFormat>
  <Paragraphs>102</Paragraphs>
  <Slides>19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Eng All-hands 20100126</vt:lpstr>
      <vt:lpstr>Microsoft Office Visio 绘图</vt:lpstr>
      <vt:lpstr>Visio</vt:lpstr>
      <vt:lpstr>Hadoop Introduction</vt:lpstr>
      <vt:lpstr>Outline</vt:lpstr>
      <vt:lpstr>Install hadoop</vt:lpstr>
      <vt:lpstr>Install hadoop</vt:lpstr>
      <vt:lpstr>HDFS</vt:lpstr>
      <vt:lpstr>HDFS</vt:lpstr>
      <vt:lpstr>HDFS</vt:lpstr>
      <vt:lpstr>HDFS</vt:lpstr>
      <vt:lpstr>MapReduce</vt:lpstr>
      <vt:lpstr>MapReduce</vt:lpstr>
      <vt:lpstr>WrodCount</vt:lpstr>
      <vt:lpstr>WrodCount</vt:lpstr>
      <vt:lpstr>WrodCount</vt:lpstr>
      <vt:lpstr>WrodCount</vt:lpstr>
      <vt:lpstr>Use Hadoop to compile image data </vt:lpstr>
      <vt:lpstr>Use Hadoop to compile image data </vt:lpstr>
      <vt:lpstr>Use Hadoop to compile image data </vt:lpstr>
      <vt:lpstr>Use Hadoop to compile image data 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Cassandra</dc:title>
  <dc:creator>Arun Krishnamurthy</dc:creator>
  <cp:lastModifiedBy>xbwang</cp:lastModifiedBy>
  <cp:revision>844</cp:revision>
  <dcterms:created xsi:type="dcterms:W3CDTF">2011-04-28T18:51:44Z</dcterms:created>
  <dcterms:modified xsi:type="dcterms:W3CDTF">2012-01-11T07:41:37Z</dcterms:modified>
</cp:coreProperties>
</file>