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59" r:id="rId4"/>
    <p:sldId id="258" r:id="rId5"/>
    <p:sldId id="294" r:id="rId6"/>
    <p:sldId id="296" r:id="rId7"/>
    <p:sldId id="299" r:id="rId8"/>
    <p:sldId id="300" r:id="rId9"/>
    <p:sldId id="260" r:id="rId10"/>
    <p:sldId id="261" r:id="rId11"/>
    <p:sldId id="262" r:id="rId12"/>
    <p:sldId id="282" r:id="rId13"/>
    <p:sldId id="263" r:id="rId14"/>
    <p:sldId id="291" r:id="rId15"/>
    <p:sldId id="265" r:id="rId16"/>
    <p:sldId id="286" r:id="rId17"/>
    <p:sldId id="288" r:id="rId18"/>
    <p:sldId id="293" r:id="rId19"/>
    <p:sldId id="283" r:id="rId20"/>
    <p:sldId id="264" r:id="rId21"/>
    <p:sldId id="289" r:id="rId22"/>
    <p:sldId id="290" r:id="rId23"/>
    <p:sldId id="266" r:id="rId24"/>
    <p:sldId id="267" r:id="rId25"/>
    <p:sldId id="268" r:id="rId26"/>
    <p:sldId id="269" r:id="rId27"/>
    <p:sldId id="272" r:id="rId28"/>
    <p:sldId id="273" r:id="rId29"/>
    <p:sldId id="274" r:id="rId30"/>
    <p:sldId id="270" r:id="rId31"/>
    <p:sldId id="271" r:id="rId32"/>
    <p:sldId id="277" r:id="rId33"/>
    <p:sldId id="295" r:id="rId34"/>
    <p:sldId id="278" r:id="rId35"/>
    <p:sldId id="281" r:id="rId36"/>
    <p:sldId id="280"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69" autoAdjust="0"/>
  </p:normalViewPr>
  <p:slideViewPr>
    <p:cSldViewPr>
      <p:cViewPr>
        <p:scale>
          <a:sx n="70" d="100"/>
          <a:sy n="70" d="100"/>
        </p:scale>
        <p:origin x="-47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4255E4-3E74-4220-901D-2B9C932D7894}" type="doc">
      <dgm:prSet loTypeId="urn:microsoft.com/office/officeart/2005/8/layout/venn1" loCatId="relationship" qsTypeId="urn:microsoft.com/office/officeart/2005/8/quickstyle/simple1" qsCatId="simple" csTypeId="urn:microsoft.com/office/officeart/2005/8/colors/accent1_2" csCatId="accent1" phldr="1"/>
      <dgm:spPr/>
    </dgm:pt>
    <dgm:pt modelId="{3F30670F-5CFE-4A00-BBFD-F2B2D76FD88C}">
      <dgm:prSet phldrT="[文本]"/>
      <dgm:spPr/>
      <dgm:t>
        <a:bodyPr/>
        <a:lstStyle/>
        <a:p>
          <a:r>
            <a:rPr lang="en-US" altLang="zh-CN" b="1" dirty="0" smtClean="0">
              <a:solidFill>
                <a:srgbClr val="FF0000"/>
              </a:solidFill>
            </a:rPr>
            <a:t>Concurrency</a:t>
          </a:r>
          <a:endParaRPr lang="zh-CN" altLang="en-US" b="1" dirty="0">
            <a:solidFill>
              <a:srgbClr val="FF0000"/>
            </a:solidFill>
          </a:endParaRPr>
        </a:p>
      </dgm:t>
    </dgm:pt>
    <dgm:pt modelId="{2E6C7E3F-E2BE-453F-A93C-4D29555C4144}" type="parTrans" cxnId="{DAA4555C-E90F-415B-A63D-0AE40C95F5F9}">
      <dgm:prSet/>
      <dgm:spPr/>
      <dgm:t>
        <a:bodyPr/>
        <a:lstStyle/>
        <a:p>
          <a:endParaRPr lang="zh-CN" altLang="en-US"/>
        </a:p>
      </dgm:t>
    </dgm:pt>
    <dgm:pt modelId="{DEA0C848-0A7F-4F13-AFB8-12D8539BC4E5}" type="sibTrans" cxnId="{DAA4555C-E90F-415B-A63D-0AE40C95F5F9}">
      <dgm:prSet/>
      <dgm:spPr/>
      <dgm:t>
        <a:bodyPr/>
        <a:lstStyle/>
        <a:p>
          <a:endParaRPr lang="zh-CN" altLang="en-US"/>
        </a:p>
      </dgm:t>
    </dgm:pt>
    <dgm:pt modelId="{441ACB8F-D7A3-49A5-AE9A-5248401792C1}">
      <dgm:prSet phldrT="[文本]"/>
      <dgm:spPr/>
      <dgm:t>
        <a:bodyPr/>
        <a:lstStyle/>
        <a:p>
          <a:r>
            <a:rPr lang="en-US" b="0" i="0" dirty="0" smtClean="0"/>
            <a:t>Distributed </a:t>
          </a:r>
          <a:endParaRPr lang="zh-CN" altLang="en-US" b="0" dirty="0"/>
        </a:p>
      </dgm:t>
    </dgm:pt>
    <dgm:pt modelId="{0FBC918D-D214-45F2-8BF7-10FC41BF197E}" type="parTrans" cxnId="{A7DE9237-26A3-4E69-895F-3A98BE5AB181}">
      <dgm:prSet/>
      <dgm:spPr/>
      <dgm:t>
        <a:bodyPr/>
        <a:lstStyle/>
        <a:p>
          <a:endParaRPr lang="zh-CN" altLang="en-US"/>
        </a:p>
      </dgm:t>
    </dgm:pt>
    <dgm:pt modelId="{35546E1F-70A8-4BF7-8717-40A91EB244D1}" type="sibTrans" cxnId="{A7DE9237-26A3-4E69-895F-3A98BE5AB181}">
      <dgm:prSet/>
      <dgm:spPr/>
      <dgm:t>
        <a:bodyPr/>
        <a:lstStyle/>
        <a:p>
          <a:endParaRPr lang="zh-CN" altLang="en-US"/>
        </a:p>
      </dgm:t>
    </dgm:pt>
    <dgm:pt modelId="{0BEE8BF9-EE54-48DD-9700-60929C0AFBED}">
      <dgm:prSet phldrT="[文本]"/>
      <dgm:spPr/>
      <dgm:t>
        <a:bodyPr/>
        <a:lstStyle/>
        <a:p>
          <a:r>
            <a:rPr lang="en-US" altLang="zh-CN" dirty="0" smtClean="0"/>
            <a:t>Parallel</a:t>
          </a:r>
          <a:endParaRPr lang="zh-CN" altLang="en-US" dirty="0"/>
        </a:p>
      </dgm:t>
    </dgm:pt>
    <dgm:pt modelId="{046A7A4B-61A6-43F5-B5C0-A02502F5E616}" type="parTrans" cxnId="{13C21386-2D39-4A19-9789-626D64784471}">
      <dgm:prSet/>
      <dgm:spPr/>
      <dgm:t>
        <a:bodyPr/>
        <a:lstStyle/>
        <a:p>
          <a:endParaRPr lang="zh-CN" altLang="en-US"/>
        </a:p>
      </dgm:t>
    </dgm:pt>
    <dgm:pt modelId="{0DFC1685-20A4-4F24-9E28-5A5AA1E97B51}" type="sibTrans" cxnId="{13C21386-2D39-4A19-9789-626D64784471}">
      <dgm:prSet/>
      <dgm:spPr/>
      <dgm:t>
        <a:bodyPr/>
        <a:lstStyle/>
        <a:p>
          <a:endParaRPr lang="zh-CN" altLang="en-US"/>
        </a:p>
      </dgm:t>
    </dgm:pt>
    <dgm:pt modelId="{BEFE22D3-EB65-4648-AE7D-795DF191CD84}" type="pres">
      <dgm:prSet presAssocID="{574255E4-3E74-4220-901D-2B9C932D7894}" presName="compositeShape" presStyleCnt="0">
        <dgm:presLayoutVars>
          <dgm:chMax val="7"/>
          <dgm:dir/>
          <dgm:resizeHandles val="exact"/>
        </dgm:presLayoutVars>
      </dgm:prSet>
      <dgm:spPr/>
    </dgm:pt>
    <dgm:pt modelId="{F59C2129-330A-46C7-A520-00D63E822A60}" type="pres">
      <dgm:prSet presAssocID="{3F30670F-5CFE-4A00-BBFD-F2B2D76FD88C}" presName="circ1" presStyleLbl="vennNode1" presStyleIdx="0" presStyleCnt="3"/>
      <dgm:spPr/>
      <dgm:t>
        <a:bodyPr/>
        <a:lstStyle/>
        <a:p>
          <a:endParaRPr lang="zh-CN" altLang="en-US"/>
        </a:p>
      </dgm:t>
    </dgm:pt>
    <dgm:pt modelId="{909B3D8D-D1B6-4223-96CD-5C2EF3D42178}" type="pres">
      <dgm:prSet presAssocID="{3F30670F-5CFE-4A00-BBFD-F2B2D76FD88C}" presName="circ1Tx" presStyleLbl="revTx" presStyleIdx="0" presStyleCnt="0">
        <dgm:presLayoutVars>
          <dgm:chMax val="0"/>
          <dgm:chPref val="0"/>
          <dgm:bulletEnabled val="1"/>
        </dgm:presLayoutVars>
      </dgm:prSet>
      <dgm:spPr/>
      <dgm:t>
        <a:bodyPr/>
        <a:lstStyle/>
        <a:p>
          <a:endParaRPr lang="zh-CN" altLang="en-US"/>
        </a:p>
      </dgm:t>
    </dgm:pt>
    <dgm:pt modelId="{69789105-FC63-41DB-9A3A-0C4A29F110F9}" type="pres">
      <dgm:prSet presAssocID="{441ACB8F-D7A3-49A5-AE9A-5248401792C1}" presName="circ2" presStyleLbl="vennNode1" presStyleIdx="1" presStyleCnt="3"/>
      <dgm:spPr/>
      <dgm:t>
        <a:bodyPr/>
        <a:lstStyle/>
        <a:p>
          <a:endParaRPr lang="zh-CN" altLang="en-US"/>
        </a:p>
      </dgm:t>
    </dgm:pt>
    <dgm:pt modelId="{F79DEAD5-6ED6-44B2-9C84-97B5D5C521F3}" type="pres">
      <dgm:prSet presAssocID="{441ACB8F-D7A3-49A5-AE9A-5248401792C1}" presName="circ2Tx" presStyleLbl="revTx" presStyleIdx="0" presStyleCnt="0">
        <dgm:presLayoutVars>
          <dgm:chMax val="0"/>
          <dgm:chPref val="0"/>
          <dgm:bulletEnabled val="1"/>
        </dgm:presLayoutVars>
      </dgm:prSet>
      <dgm:spPr/>
      <dgm:t>
        <a:bodyPr/>
        <a:lstStyle/>
        <a:p>
          <a:endParaRPr lang="zh-CN" altLang="en-US"/>
        </a:p>
      </dgm:t>
    </dgm:pt>
    <dgm:pt modelId="{F21C2EFE-F465-4A2B-AA40-41A25EB50203}" type="pres">
      <dgm:prSet presAssocID="{0BEE8BF9-EE54-48DD-9700-60929C0AFBED}" presName="circ3" presStyleLbl="vennNode1" presStyleIdx="2" presStyleCnt="3"/>
      <dgm:spPr/>
      <dgm:t>
        <a:bodyPr/>
        <a:lstStyle/>
        <a:p>
          <a:endParaRPr lang="zh-CN" altLang="en-US"/>
        </a:p>
      </dgm:t>
    </dgm:pt>
    <dgm:pt modelId="{FE3F3300-D288-4220-93A0-8B8CDA5B6D12}" type="pres">
      <dgm:prSet presAssocID="{0BEE8BF9-EE54-48DD-9700-60929C0AFBED}" presName="circ3Tx" presStyleLbl="revTx" presStyleIdx="0" presStyleCnt="0">
        <dgm:presLayoutVars>
          <dgm:chMax val="0"/>
          <dgm:chPref val="0"/>
          <dgm:bulletEnabled val="1"/>
        </dgm:presLayoutVars>
      </dgm:prSet>
      <dgm:spPr/>
      <dgm:t>
        <a:bodyPr/>
        <a:lstStyle/>
        <a:p>
          <a:endParaRPr lang="zh-CN" altLang="en-US"/>
        </a:p>
      </dgm:t>
    </dgm:pt>
  </dgm:ptLst>
  <dgm:cxnLst>
    <dgm:cxn modelId="{49104335-3E57-4E2C-9DFD-4E3E22623424}" type="presOf" srcId="{0BEE8BF9-EE54-48DD-9700-60929C0AFBED}" destId="{F21C2EFE-F465-4A2B-AA40-41A25EB50203}" srcOrd="0" destOrd="0" presId="urn:microsoft.com/office/officeart/2005/8/layout/venn1"/>
    <dgm:cxn modelId="{BD9F36E5-8923-4398-B209-BA2DF2EC6D78}" type="presOf" srcId="{441ACB8F-D7A3-49A5-AE9A-5248401792C1}" destId="{F79DEAD5-6ED6-44B2-9C84-97B5D5C521F3}" srcOrd="1" destOrd="0" presId="urn:microsoft.com/office/officeart/2005/8/layout/venn1"/>
    <dgm:cxn modelId="{DAA4555C-E90F-415B-A63D-0AE40C95F5F9}" srcId="{574255E4-3E74-4220-901D-2B9C932D7894}" destId="{3F30670F-5CFE-4A00-BBFD-F2B2D76FD88C}" srcOrd="0" destOrd="0" parTransId="{2E6C7E3F-E2BE-453F-A93C-4D29555C4144}" sibTransId="{DEA0C848-0A7F-4F13-AFB8-12D8539BC4E5}"/>
    <dgm:cxn modelId="{544BE761-4144-4903-8CD5-77D017EDD36F}" type="presOf" srcId="{0BEE8BF9-EE54-48DD-9700-60929C0AFBED}" destId="{FE3F3300-D288-4220-93A0-8B8CDA5B6D12}" srcOrd="1" destOrd="0" presId="urn:microsoft.com/office/officeart/2005/8/layout/venn1"/>
    <dgm:cxn modelId="{2143FF76-E859-40CA-B7F6-D39363623835}" type="presOf" srcId="{441ACB8F-D7A3-49A5-AE9A-5248401792C1}" destId="{69789105-FC63-41DB-9A3A-0C4A29F110F9}" srcOrd="0" destOrd="0" presId="urn:microsoft.com/office/officeart/2005/8/layout/venn1"/>
    <dgm:cxn modelId="{A7DE9237-26A3-4E69-895F-3A98BE5AB181}" srcId="{574255E4-3E74-4220-901D-2B9C932D7894}" destId="{441ACB8F-D7A3-49A5-AE9A-5248401792C1}" srcOrd="1" destOrd="0" parTransId="{0FBC918D-D214-45F2-8BF7-10FC41BF197E}" sibTransId="{35546E1F-70A8-4BF7-8717-40A91EB244D1}"/>
    <dgm:cxn modelId="{13C21386-2D39-4A19-9789-626D64784471}" srcId="{574255E4-3E74-4220-901D-2B9C932D7894}" destId="{0BEE8BF9-EE54-48DD-9700-60929C0AFBED}" srcOrd="2" destOrd="0" parTransId="{046A7A4B-61A6-43F5-B5C0-A02502F5E616}" sibTransId="{0DFC1685-20A4-4F24-9E28-5A5AA1E97B51}"/>
    <dgm:cxn modelId="{48F9F15F-1230-4E14-9FA8-9AC38A4819E9}" type="presOf" srcId="{574255E4-3E74-4220-901D-2B9C932D7894}" destId="{BEFE22D3-EB65-4648-AE7D-795DF191CD84}" srcOrd="0" destOrd="0" presId="urn:microsoft.com/office/officeart/2005/8/layout/venn1"/>
    <dgm:cxn modelId="{C013DD2C-0D44-4890-B886-77ED9BB2B30B}" type="presOf" srcId="{3F30670F-5CFE-4A00-BBFD-F2B2D76FD88C}" destId="{909B3D8D-D1B6-4223-96CD-5C2EF3D42178}" srcOrd="1" destOrd="0" presId="urn:microsoft.com/office/officeart/2005/8/layout/venn1"/>
    <dgm:cxn modelId="{93112101-E8FD-4223-AF33-43744CF5C03E}" type="presOf" srcId="{3F30670F-5CFE-4A00-BBFD-F2B2D76FD88C}" destId="{F59C2129-330A-46C7-A520-00D63E822A60}" srcOrd="0" destOrd="0" presId="urn:microsoft.com/office/officeart/2005/8/layout/venn1"/>
    <dgm:cxn modelId="{479EB82F-081A-4241-A61E-C8853811B4E9}" type="presParOf" srcId="{BEFE22D3-EB65-4648-AE7D-795DF191CD84}" destId="{F59C2129-330A-46C7-A520-00D63E822A60}" srcOrd="0" destOrd="0" presId="urn:microsoft.com/office/officeart/2005/8/layout/venn1"/>
    <dgm:cxn modelId="{77ADCB34-F8A6-4140-AF36-0D57CD820180}" type="presParOf" srcId="{BEFE22D3-EB65-4648-AE7D-795DF191CD84}" destId="{909B3D8D-D1B6-4223-96CD-5C2EF3D42178}" srcOrd="1" destOrd="0" presId="urn:microsoft.com/office/officeart/2005/8/layout/venn1"/>
    <dgm:cxn modelId="{61BB46FC-72DA-4916-8066-0D8DFAD7ED5B}" type="presParOf" srcId="{BEFE22D3-EB65-4648-AE7D-795DF191CD84}" destId="{69789105-FC63-41DB-9A3A-0C4A29F110F9}" srcOrd="2" destOrd="0" presId="urn:microsoft.com/office/officeart/2005/8/layout/venn1"/>
    <dgm:cxn modelId="{2ACFC9BA-EA27-491A-9F5C-00A8B7326A54}" type="presParOf" srcId="{BEFE22D3-EB65-4648-AE7D-795DF191CD84}" destId="{F79DEAD5-6ED6-44B2-9C84-97B5D5C521F3}" srcOrd="3" destOrd="0" presId="urn:microsoft.com/office/officeart/2005/8/layout/venn1"/>
    <dgm:cxn modelId="{F5FC71A9-32A7-40B2-9856-16D993A0E7DB}" type="presParOf" srcId="{BEFE22D3-EB65-4648-AE7D-795DF191CD84}" destId="{F21C2EFE-F465-4A2B-AA40-41A25EB50203}" srcOrd="4" destOrd="0" presId="urn:microsoft.com/office/officeart/2005/8/layout/venn1"/>
    <dgm:cxn modelId="{9783E3EE-0C4E-41BE-8F66-F85C96A48DEA}" type="presParOf" srcId="{BEFE22D3-EB65-4648-AE7D-795DF191CD84}" destId="{FE3F3300-D288-4220-93A0-8B8CDA5B6D12}" srcOrd="5" destOrd="0" presId="urn:microsoft.com/office/officeart/2005/8/layout/ven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59C2129-330A-46C7-A520-00D63E822A60}">
      <dsp:nvSpPr>
        <dsp:cNvPr id="0" name=""/>
        <dsp:cNvSpPr/>
      </dsp:nvSpPr>
      <dsp:spPr>
        <a:xfrm>
          <a:off x="2751295" y="62864"/>
          <a:ext cx="3017520" cy="30175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r>
            <a:rPr lang="en-US" altLang="zh-CN" sz="2800" b="1" kern="1200" dirty="0" smtClean="0">
              <a:solidFill>
                <a:srgbClr val="FF0000"/>
              </a:solidFill>
            </a:rPr>
            <a:t>Concurrency</a:t>
          </a:r>
          <a:endParaRPr lang="zh-CN" altLang="en-US" sz="2800" b="1" kern="1200" dirty="0">
            <a:solidFill>
              <a:srgbClr val="FF0000"/>
            </a:solidFill>
          </a:endParaRPr>
        </a:p>
      </dsp:txBody>
      <dsp:txXfrm>
        <a:off x="3153631" y="590930"/>
        <a:ext cx="2212848" cy="1357884"/>
      </dsp:txXfrm>
    </dsp:sp>
    <dsp:sp modelId="{69789105-FC63-41DB-9A3A-0C4A29F110F9}">
      <dsp:nvSpPr>
        <dsp:cNvPr id="0" name=""/>
        <dsp:cNvSpPr/>
      </dsp:nvSpPr>
      <dsp:spPr>
        <a:xfrm>
          <a:off x="3840117" y="1948814"/>
          <a:ext cx="3017520" cy="30175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r>
            <a:rPr lang="en-US" sz="2800" b="0" i="0" kern="1200" dirty="0" smtClean="0"/>
            <a:t>Distributed </a:t>
          </a:r>
          <a:endParaRPr lang="zh-CN" altLang="en-US" sz="2800" b="0" kern="1200" dirty="0"/>
        </a:p>
      </dsp:txBody>
      <dsp:txXfrm>
        <a:off x="4762976" y="2728340"/>
        <a:ext cx="1810512" cy="1659636"/>
      </dsp:txXfrm>
    </dsp:sp>
    <dsp:sp modelId="{F21C2EFE-F465-4A2B-AA40-41A25EB50203}">
      <dsp:nvSpPr>
        <dsp:cNvPr id="0" name=""/>
        <dsp:cNvSpPr/>
      </dsp:nvSpPr>
      <dsp:spPr>
        <a:xfrm>
          <a:off x="1662474" y="1948814"/>
          <a:ext cx="3017520" cy="30175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r>
            <a:rPr lang="en-US" altLang="zh-CN" sz="2800" kern="1200" dirty="0" smtClean="0"/>
            <a:t>Parallel</a:t>
          </a:r>
          <a:endParaRPr lang="zh-CN" altLang="en-US" sz="2800" kern="1200" dirty="0"/>
        </a:p>
      </dsp:txBody>
      <dsp:txXfrm>
        <a:off x="1946623" y="2728340"/>
        <a:ext cx="1810512" cy="1659636"/>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1B3526-6EB2-4893-AF59-377B44FF08BF}" type="datetimeFigureOut">
              <a:rPr lang="zh-CN" altLang="en-US" smtClean="0"/>
              <a:pPr/>
              <a:t>2011-10-20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D28EAB-5836-4A44-886A-1A7964A98DF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thinkingparallel.com/2007/07/31/10-ways-to-reduce-lock-contention-in-threaded-program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java.dzone.com/news/reentrantlock-and-dining-philo"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www.javaspecialists.eu/archive/Issue165.html"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gee.cs.oswego.edu/dl/cpj/jmm.htm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3D28EAB-5836-4A44-886A-1A7964A98DF6}"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3D28EAB-5836-4A44-886A-1A7964A98DF6}" type="slidenum">
              <a:rPr lang="zh-CN" altLang="en-US" smtClean="0"/>
              <a:pPr/>
              <a:t>20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3D28EAB-5836-4A44-886A-1A7964A98DF6}" type="slidenum">
              <a:rPr lang="zh-CN" altLang="en-US" smtClean="0"/>
              <a:pPr/>
              <a:t>22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http://stackoverflow.com/questions/801993/java-multi-threading-safe-publication</a:t>
            </a:r>
            <a:endParaRPr lang="zh-CN" altLang="zh-CN"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3D28EAB-5836-4A44-886A-1A7964A98DF6}" type="slidenum">
              <a:rPr lang="zh-CN" altLang="en-US" smtClean="0"/>
              <a:pPr/>
              <a:t>23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hlinkClick r:id="rId3"/>
              </a:rPr>
              <a:t>http://www.thinkingparallel.com/2007/07/31/10-ways-to-reduce-lock-contention-in-threaded-programs/</a:t>
            </a:r>
            <a:endParaRPr lang="zh-CN" altLang="en-US" dirty="0"/>
          </a:p>
        </p:txBody>
      </p:sp>
      <p:sp>
        <p:nvSpPr>
          <p:cNvPr id="4" name="灯片编号占位符 3"/>
          <p:cNvSpPr>
            <a:spLocks noGrp="1"/>
          </p:cNvSpPr>
          <p:nvPr>
            <p:ph type="sldNum" sz="quarter" idx="10"/>
          </p:nvPr>
        </p:nvSpPr>
        <p:spPr/>
        <p:txBody>
          <a:bodyPr/>
          <a:lstStyle/>
          <a:p>
            <a:fld id="{13D28EAB-5836-4A44-886A-1A7964A98DF6}" type="slidenum">
              <a:rPr lang="zh-CN" altLang="en-US" smtClean="0"/>
              <a:pPr/>
              <a:t>25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3D28EAB-5836-4A44-886A-1A7964A98DF6}" type="slidenum">
              <a:rPr lang="zh-CN" altLang="en-US" smtClean="0"/>
              <a:pPr/>
              <a:t>26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hlinkClick r:id="rId3"/>
              </a:rPr>
              <a:t>http://java.dzone.com/news/reentrantlock-and-dining-philo</a:t>
            </a:r>
            <a:endParaRPr lang="en-US" altLang="zh-CN" dirty="0" smtClean="0"/>
          </a:p>
          <a:p>
            <a:r>
              <a:rPr lang="en-US" altLang="zh-CN" dirty="0" smtClean="0">
                <a:hlinkClick r:id="rId4"/>
              </a:rPr>
              <a:t>http://www.javaspecialists.eu/archive/Issue165.html</a:t>
            </a:r>
            <a:endParaRPr lang="zh-CN" altLang="en-US" dirty="0"/>
          </a:p>
        </p:txBody>
      </p:sp>
      <p:sp>
        <p:nvSpPr>
          <p:cNvPr id="4" name="灯片编号占位符 3"/>
          <p:cNvSpPr>
            <a:spLocks noGrp="1"/>
          </p:cNvSpPr>
          <p:nvPr>
            <p:ph type="sldNum" sz="quarter" idx="10"/>
          </p:nvPr>
        </p:nvSpPr>
        <p:spPr/>
        <p:txBody>
          <a:bodyPr/>
          <a:lstStyle/>
          <a:p>
            <a:fld id="{13D28EAB-5836-4A44-886A-1A7964A98DF6}" type="slidenum">
              <a:rPr lang="zh-CN" altLang="en-US" smtClean="0"/>
              <a:pPr/>
              <a:t>28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3D28EAB-5836-4A44-886A-1A7964A98DF6}" type="slidenum">
              <a:rPr lang="zh-CN" altLang="en-US" smtClean="0"/>
              <a:pPr/>
              <a:t>32</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hlinkClick r:id="rId3"/>
              </a:rPr>
              <a:t>http://gee.cs.oswego.edu/dl/cpj/jmm.html</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13D28EAB-5836-4A44-886A-1A7964A98DF6}" type="slidenum">
              <a:rPr lang="zh-CN" altLang="en-US" smtClean="0"/>
              <a:pPr/>
              <a:t>33</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3D28EAB-5836-4A44-886A-1A7964A98DF6}" type="slidenum">
              <a:rPr lang="zh-CN" altLang="en-US" smtClean="0"/>
              <a:pPr/>
              <a:t>34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3D28EAB-5836-4A44-886A-1A7964A98DF6}" type="slidenum">
              <a:rPr lang="zh-CN" altLang="en-US" smtClean="0"/>
              <a:pPr/>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3D28EAB-5836-4A44-886A-1A7964A98DF6}" type="slidenum">
              <a:rPr lang="zh-CN" altLang="en-US" smtClean="0"/>
              <a:pPr/>
              <a:t>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3D28EAB-5836-4A44-886A-1A7964A98DF6}" type="slidenum">
              <a:rPr lang="zh-CN" altLang="en-US" smtClean="0"/>
              <a:pPr/>
              <a:t>11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3D28EAB-5836-4A44-886A-1A7964A98DF6}" type="slidenum">
              <a:rPr lang="zh-CN" altLang="en-US" smtClean="0"/>
              <a:pPr/>
              <a:t>13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http://java.sun.com/docs/books/jls/third_edition/</a:t>
            </a:r>
            <a:endParaRPr lang="zh-CN" altLang="en-US" dirty="0"/>
          </a:p>
        </p:txBody>
      </p:sp>
      <p:sp>
        <p:nvSpPr>
          <p:cNvPr id="4" name="灯片编号占位符 3"/>
          <p:cNvSpPr>
            <a:spLocks noGrp="1"/>
          </p:cNvSpPr>
          <p:nvPr>
            <p:ph type="sldNum" sz="quarter" idx="10"/>
          </p:nvPr>
        </p:nvSpPr>
        <p:spPr/>
        <p:txBody>
          <a:bodyPr/>
          <a:lstStyle/>
          <a:p>
            <a:fld id="{13D28EAB-5836-4A44-886A-1A7964A98DF6}" type="slidenum">
              <a:rPr lang="zh-CN" altLang="en-US" smtClean="0"/>
              <a:pPr/>
              <a:t>14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Re-produce</a:t>
            </a:r>
            <a:endParaRPr lang="zh-CN" altLang="en-US" dirty="0"/>
          </a:p>
        </p:txBody>
      </p:sp>
      <p:sp>
        <p:nvSpPr>
          <p:cNvPr id="4" name="灯片编号占位符 3"/>
          <p:cNvSpPr>
            <a:spLocks noGrp="1"/>
          </p:cNvSpPr>
          <p:nvPr>
            <p:ph type="sldNum" sz="quarter" idx="10"/>
          </p:nvPr>
        </p:nvSpPr>
        <p:spPr/>
        <p:txBody>
          <a:bodyPr/>
          <a:lstStyle/>
          <a:p>
            <a:fld id="{13D28EAB-5836-4A44-886A-1A7964A98DF6}" type="slidenum">
              <a:rPr lang="zh-CN" altLang="en-US" smtClean="0"/>
              <a:pPr/>
              <a:t>15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3D28EAB-5836-4A44-886A-1A7964A98DF6}" type="slidenum">
              <a:rPr lang="zh-CN" altLang="en-US" smtClean="0"/>
              <a:pPr/>
              <a:t>18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http://www.cs.umd.edu/~pugh/java/memoryModel/DoubleCheckedLocking.html</a:t>
            </a:r>
            <a:endParaRPr lang="zh-CN" altLang="en-US" dirty="0"/>
          </a:p>
        </p:txBody>
      </p:sp>
      <p:sp>
        <p:nvSpPr>
          <p:cNvPr id="4" name="灯片编号占位符 3"/>
          <p:cNvSpPr>
            <a:spLocks noGrp="1"/>
          </p:cNvSpPr>
          <p:nvPr>
            <p:ph type="sldNum" sz="quarter" idx="10"/>
          </p:nvPr>
        </p:nvSpPr>
        <p:spPr/>
        <p:txBody>
          <a:bodyPr/>
          <a:lstStyle/>
          <a:p>
            <a:fld id="{13D28EAB-5836-4A44-886A-1A7964A98DF6}" type="slidenum">
              <a:rPr lang="zh-CN" altLang="en-US" smtClean="0"/>
              <a:pPr/>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
        <p:nvSpPr>
          <p:cNvPr id="4" name="Footer Placeholder 3"/>
          <p:cNvSpPr>
            <a:spLocks noGrp="1"/>
          </p:cNvSpPr>
          <p:nvPr>
            <p:ph type="ftr" sz="quarter" idx="10"/>
          </p:nvPr>
        </p:nvSpPr>
        <p:spPr/>
        <p:txBody>
          <a:bodyPr/>
          <a:lstStyle>
            <a:lvl1pPr>
              <a:defRPr/>
            </a:lvl1pPr>
          </a:lstStyle>
          <a:p>
            <a:endParaRPr lang="zh-CN" altLang="en-US"/>
          </a:p>
        </p:txBody>
      </p:sp>
      <p:sp>
        <p:nvSpPr>
          <p:cNvPr id="5" name="Slide Number Placeholder 4"/>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Footer Placeholder 3"/>
          <p:cNvSpPr>
            <a:spLocks noGrp="1"/>
          </p:cNvSpPr>
          <p:nvPr>
            <p:ph type="ftr" sz="quarter" idx="10"/>
          </p:nvPr>
        </p:nvSpPr>
        <p:spPr/>
        <p:txBody>
          <a:bodyPr/>
          <a:lstStyle>
            <a:lvl1pPr>
              <a:defRPr/>
            </a:lvl1pPr>
          </a:lstStyle>
          <a:p>
            <a:endParaRPr lang="zh-CN" altLang="en-US"/>
          </a:p>
        </p:txBody>
      </p:sp>
      <p:sp>
        <p:nvSpPr>
          <p:cNvPr id="5" name="Slide Number Placeholder 4"/>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0363" y="228600"/>
            <a:ext cx="2128837" cy="5943600"/>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319088" y="228600"/>
            <a:ext cx="6238875" cy="5943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Footer Placeholder 3"/>
          <p:cNvSpPr>
            <a:spLocks noGrp="1"/>
          </p:cNvSpPr>
          <p:nvPr>
            <p:ph type="ftr" sz="quarter" idx="10"/>
          </p:nvPr>
        </p:nvSpPr>
        <p:spPr/>
        <p:txBody>
          <a:bodyPr/>
          <a:lstStyle>
            <a:lvl1pPr>
              <a:defRPr/>
            </a:lvl1pPr>
          </a:lstStyle>
          <a:p>
            <a:endParaRPr lang="zh-CN" altLang="en-US"/>
          </a:p>
        </p:txBody>
      </p:sp>
      <p:sp>
        <p:nvSpPr>
          <p:cNvPr id="5" name="Slide Number Placeholder 4"/>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Footer Placeholder 3"/>
          <p:cNvSpPr>
            <a:spLocks noGrp="1"/>
          </p:cNvSpPr>
          <p:nvPr>
            <p:ph type="ftr" sz="quarter" idx="10"/>
          </p:nvPr>
        </p:nvSpPr>
        <p:spPr/>
        <p:txBody>
          <a:bodyPr/>
          <a:lstStyle>
            <a:lvl1pPr>
              <a:defRPr/>
            </a:lvl1pPr>
          </a:lstStyle>
          <a:p>
            <a:endParaRPr lang="zh-CN" altLang="en-US"/>
          </a:p>
        </p:txBody>
      </p:sp>
      <p:sp>
        <p:nvSpPr>
          <p:cNvPr id="5" name="Slide Number Placeholder 4"/>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Footer Placeholder 3"/>
          <p:cNvSpPr>
            <a:spLocks noGrp="1"/>
          </p:cNvSpPr>
          <p:nvPr>
            <p:ph type="ftr" sz="quarter" idx="10"/>
          </p:nvPr>
        </p:nvSpPr>
        <p:spPr/>
        <p:txBody>
          <a:bodyPr/>
          <a:lstStyle>
            <a:lvl1pPr>
              <a:defRPr/>
            </a:lvl1pPr>
          </a:lstStyle>
          <a:p>
            <a:endParaRPr lang="zh-CN" altLang="en-US"/>
          </a:p>
        </p:txBody>
      </p:sp>
      <p:sp>
        <p:nvSpPr>
          <p:cNvPr id="5" name="Slide Number Placeholder 4"/>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319088" y="1143000"/>
            <a:ext cx="4183062"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54550" y="1143000"/>
            <a:ext cx="41846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Footer Placeholder 4"/>
          <p:cNvSpPr>
            <a:spLocks noGrp="1"/>
          </p:cNvSpPr>
          <p:nvPr>
            <p:ph type="ftr" sz="quarter" idx="10"/>
          </p:nvPr>
        </p:nvSpPr>
        <p:spPr/>
        <p:txBody>
          <a:bodyPr/>
          <a:lstStyle>
            <a:lvl1pPr>
              <a:defRPr/>
            </a:lvl1pPr>
          </a:lstStyle>
          <a:p>
            <a:endParaRPr lang="zh-CN" altLang="en-US"/>
          </a:p>
        </p:txBody>
      </p:sp>
      <p:sp>
        <p:nvSpPr>
          <p:cNvPr id="6" name="Slide Number Placeholder 5"/>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Footer Placeholder 6"/>
          <p:cNvSpPr>
            <a:spLocks noGrp="1"/>
          </p:cNvSpPr>
          <p:nvPr>
            <p:ph type="ftr" sz="quarter" idx="10"/>
          </p:nvPr>
        </p:nvSpPr>
        <p:spPr/>
        <p:txBody>
          <a:bodyPr/>
          <a:lstStyle>
            <a:lvl1pPr>
              <a:defRPr/>
            </a:lvl1pPr>
          </a:lstStyle>
          <a:p>
            <a:endParaRPr lang="zh-CN" altLang="en-US"/>
          </a:p>
        </p:txBody>
      </p:sp>
      <p:sp>
        <p:nvSpPr>
          <p:cNvPr id="8" name="Slide Number Placeholder 7"/>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Footer Placeholder 2"/>
          <p:cNvSpPr>
            <a:spLocks noGrp="1"/>
          </p:cNvSpPr>
          <p:nvPr>
            <p:ph type="ftr" sz="quarter" idx="10"/>
          </p:nvPr>
        </p:nvSpPr>
        <p:spPr/>
        <p:txBody>
          <a:bodyPr/>
          <a:lstStyle>
            <a:lvl1pPr>
              <a:defRPr/>
            </a:lvl1pPr>
          </a:lstStyle>
          <a:p>
            <a:endParaRPr lang="zh-CN" altLang="en-US"/>
          </a:p>
        </p:txBody>
      </p:sp>
      <p:sp>
        <p:nvSpPr>
          <p:cNvPr id="4" name="Slide Number Placeholder 3"/>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zh-CN" altLang="en-US"/>
          </a:p>
        </p:txBody>
      </p:sp>
      <p:sp>
        <p:nvSpPr>
          <p:cNvPr id="3" name="Slide Number Placeholder 2"/>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Footer Placeholder 4"/>
          <p:cNvSpPr>
            <a:spLocks noGrp="1"/>
          </p:cNvSpPr>
          <p:nvPr>
            <p:ph type="ftr" sz="quarter" idx="10"/>
          </p:nvPr>
        </p:nvSpPr>
        <p:spPr/>
        <p:txBody>
          <a:bodyPr/>
          <a:lstStyle>
            <a:lvl1pPr>
              <a:defRPr/>
            </a:lvl1pPr>
          </a:lstStyle>
          <a:p>
            <a:endParaRPr lang="zh-CN" altLang="en-US"/>
          </a:p>
        </p:txBody>
      </p:sp>
      <p:sp>
        <p:nvSpPr>
          <p:cNvPr id="6" name="Slide Number Placeholder 5"/>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Footer Placeholder 4"/>
          <p:cNvSpPr>
            <a:spLocks noGrp="1"/>
          </p:cNvSpPr>
          <p:nvPr>
            <p:ph type="ftr" sz="quarter" idx="10"/>
          </p:nvPr>
        </p:nvSpPr>
        <p:spPr/>
        <p:txBody>
          <a:bodyPr/>
          <a:lstStyle>
            <a:lvl1pPr>
              <a:defRPr/>
            </a:lvl1pPr>
          </a:lstStyle>
          <a:p>
            <a:endParaRPr lang="zh-CN" altLang="en-US"/>
          </a:p>
        </p:txBody>
      </p:sp>
      <p:sp>
        <p:nvSpPr>
          <p:cNvPr id="6" name="Slide Number Placeholder 5"/>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zh-CN"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C913308-F349-4B6D-A68A-DD1791B4A57B}" type="slidenum">
              <a:rPr lang="zh-CN" altLang="en-US" smtClean="0"/>
              <a:pPr/>
              <a:t>‹#›</a:t>
            </a:fld>
            <a:endParaRPr lang="zh-CN" altLang="en-US"/>
          </a:p>
        </p:txBody>
      </p:sp>
      <p:pic>
        <p:nvPicPr>
          <p:cNvPr id="1031" name="Picture 2" descr="gradient bar"/>
          <p:cNvPicPr>
            <a:picLocks noChangeAspect="1" noChangeArrowheads="1"/>
          </p:cNvPicPr>
          <p:nvPr/>
        </p:nvPicPr>
        <p:blipFill>
          <a:blip r:embed="rId13" cstate="print"/>
          <a:srcRect/>
          <a:stretch>
            <a:fillRect/>
          </a:stretch>
        </p:blipFill>
        <p:spPr bwMode="auto">
          <a:xfrm>
            <a:off x="0" y="0"/>
            <a:ext cx="9145588" cy="914400"/>
          </a:xfrm>
          <a:prstGeom prst="rect">
            <a:avLst/>
          </a:prstGeom>
          <a:noFill/>
          <a:ln w="9525">
            <a:noFill/>
            <a:miter lim="800000"/>
            <a:headEnd/>
            <a:tailEnd/>
          </a:ln>
        </p:spPr>
      </p:pic>
      <p:sp>
        <p:nvSpPr>
          <p:cNvPr id="1026" name="Rectangle 2"/>
          <p:cNvSpPr>
            <a:spLocks noGrp="1" noChangeArrowheads="1"/>
          </p:cNvSpPr>
          <p:nvPr>
            <p:ph type="title"/>
          </p:nvPr>
        </p:nvSpPr>
        <p:spPr bwMode="auto">
          <a:xfrm>
            <a:off x="381000" y="228600"/>
            <a:ext cx="82296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1168387" name="Line 3"/>
          <p:cNvSpPr>
            <a:spLocks noChangeShapeType="1"/>
          </p:cNvSpPr>
          <p:nvPr/>
        </p:nvSpPr>
        <p:spPr bwMode="auto">
          <a:xfrm>
            <a:off x="0" y="914400"/>
            <a:ext cx="9144000" cy="0"/>
          </a:xfrm>
          <a:prstGeom prst="line">
            <a:avLst/>
          </a:prstGeom>
          <a:noFill/>
          <a:ln w="38100">
            <a:solidFill>
              <a:srgbClr val="072A5E"/>
            </a:solidFill>
            <a:round/>
            <a:headEnd/>
            <a:tailEnd/>
          </a:ln>
        </p:spPr>
        <p:txBody>
          <a:bodyPr wrap="none" anchor="ctr"/>
          <a:lstStyle/>
          <a:p>
            <a:pPr algn="ctr" eaLnBrk="0" hangingPunct="0">
              <a:defRPr/>
            </a:pPr>
            <a:endParaRPr lang="en-US" sz="600" b="1">
              <a:solidFill>
                <a:srgbClr val="4D4D4D"/>
              </a:solidFill>
              <a:latin typeface="Arial" pitchFamily="34" charset="0"/>
              <a:ea typeface="ＭＳ Ｐゴシック" pitchFamily="34" charset="-128"/>
            </a:endParaRPr>
          </a:p>
        </p:txBody>
      </p:sp>
      <p:sp>
        <p:nvSpPr>
          <p:cNvPr id="1035" name="Rectangle 7"/>
          <p:cNvSpPr>
            <a:spLocks noGrp="1" noChangeArrowheads="1"/>
          </p:cNvSpPr>
          <p:nvPr>
            <p:ph type="body" idx="1"/>
          </p:nvPr>
        </p:nvSpPr>
        <p:spPr bwMode="auto">
          <a:xfrm>
            <a:off x="319088" y="1143000"/>
            <a:ext cx="8520112" cy="5029200"/>
          </a:xfrm>
          <a:prstGeom prst="rect">
            <a:avLst/>
          </a:prstGeom>
          <a:noFill/>
          <a:ln w="9525">
            <a:noFill/>
            <a:miter lim="800000"/>
            <a:headEnd/>
            <a:tailEnd/>
          </a:ln>
        </p:spPr>
        <p:txBody>
          <a:bodyPr vert="horz" wrap="square" lIns="45720" tIns="0" rIns="0" bIns="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pic>
        <p:nvPicPr>
          <p:cNvPr id="1036" name="Picture 18" descr="TeleNav_logo"/>
          <p:cNvPicPr>
            <a:picLocks noChangeAspect="1" noChangeArrowheads="1"/>
          </p:cNvPicPr>
          <p:nvPr/>
        </p:nvPicPr>
        <p:blipFill>
          <a:blip r:embed="rId14" cstate="print"/>
          <a:srcRect/>
          <a:stretch>
            <a:fillRect/>
          </a:stretch>
        </p:blipFill>
        <p:spPr bwMode="auto">
          <a:xfrm>
            <a:off x="381000" y="6324600"/>
            <a:ext cx="1265238" cy="3444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800" b="1">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Arial" charset="0"/>
        </a:defRPr>
      </a:lvl2pPr>
      <a:lvl3pPr algn="l" rtl="0" eaLnBrk="1" fontAlgn="base" hangingPunct="1">
        <a:spcBef>
          <a:spcPct val="0"/>
        </a:spcBef>
        <a:spcAft>
          <a:spcPct val="0"/>
        </a:spcAft>
        <a:defRPr sz="2800" b="1">
          <a:solidFill>
            <a:schemeClr val="tx2"/>
          </a:solidFill>
          <a:latin typeface="Arial" charset="0"/>
        </a:defRPr>
      </a:lvl3pPr>
      <a:lvl4pPr algn="l" rtl="0" eaLnBrk="1" fontAlgn="base" hangingPunct="1">
        <a:spcBef>
          <a:spcPct val="0"/>
        </a:spcBef>
        <a:spcAft>
          <a:spcPct val="0"/>
        </a:spcAft>
        <a:defRPr sz="2800" b="1">
          <a:solidFill>
            <a:schemeClr val="tx2"/>
          </a:solidFill>
          <a:latin typeface="Arial" charset="0"/>
        </a:defRPr>
      </a:lvl4pPr>
      <a:lvl5pPr algn="l" rtl="0" eaLnBrk="1" fontAlgn="base" hangingPunct="1">
        <a:spcBef>
          <a:spcPct val="0"/>
        </a:spcBef>
        <a:spcAft>
          <a:spcPct val="0"/>
        </a:spcAft>
        <a:defRPr sz="2800" b="1">
          <a:solidFill>
            <a:schemeClr val="tx2"/>
          </a:solidFill>
          <a:latin typeface="Arial" charset="0"/>
        </a:defRPr>
      </a:lvl5pPr>
      <a:lvl6pPr marL="457200" algn="l" rtl="0" eaLnBrk="1" fontAlgn="base" hangingPunct="1">
        <a:spcBef>
          <a:spcPct val="0"/>
        </a:spcBef>
        <a:spcAft>
          <a:spcPct val="0"/>
        </a:spcAft>
        <a:defRPr sz="2800" b="1">
          <a:solidFill>
            <a:schemeClr val="tx2"/>
          </a:solidFill>
          <a:latin typeface="Arial" charset="0"/>
        </a:defRPr>
      </a:lvl6pPr>
      <a:lvl7pPr marL="914400" algn="l" rtl="0" eaLnBrk="1" fontAlgn="base" hangingPunct="1">
        <a:spcBef>
          <a:spcPct val="0"/>
        </a:spcBef>
        <a:spcAft>
          <a:spcPct val="0"/>
        </a:spcAft>
        <a:defRPr sz="2800" b="1">
          <a:solidFill>
            <a:schemeClr val="tx2"/>
          </a:solidFill>
          <a:latin typeface="Arial" charset="0"/>
        </a:defRPr>
      </a:lvl7pPr>
      <a:lvl8pPr marL="1371600" algn="l" rtl="0" eaLnBrk="1" fontAlgn="base" hangingPunct="1">
        <a:spcBef>
          <a:spcPct val="0"/>
        </a:spcBef>
        <a:spcAft>
          <a:spcPct val="0"/>
        </a:spcAft>
        <a:defRPr sz="2800" b="1">
          <a:solidFill>
            <a:schemeClr val="tx2"/>
          </a:solidFill>
          <a:latin typeface="Arial" charset="0"/>
        </a:defRPr>
      </a:lvl8pPr>
      <a:lvl9pPr marL="1828800" algn="l" rtl="0" eaLnBrk="1" fontAlgn="base" hangingPunct="1">
        <a:spcBef>
          <a:spcPct val="0"/>
        </a:spcBef>
        <a:spcAft>
          <a:spcPct val="0"/>
        </a:spcAft>
        <a:defRPr sz="2800" b="1">
          <a:solidFill>
            <a:schemeClr val="tx2"/>
          </a:solidFill>
          <a:latin typeface="Arial" charset="0"/>
        </a:defRPr>
      </a:lvl9pPr>
    </p:titleStyle>
    <p:bodyStyle>
      <a:lvl1pPr marL="342900" indent="-342900" algn="l" rtl="0" eaLnBrk="1" fontAlgn="base" hangingPunct="1">
        <a:spcBef>
          <a:spcPct val="20000"/>
        </a:spcBef>
        <a:spcAft>
          <a:spcPct val="0"/>
        </a:spcAft>
        <a:buFont typeface="Wingdings" pitchFamily="2" charset="2"/>
        <a:buChar char="Ø"/>
        <a:defRPr sz="20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q"/>
        <a:defRPr>
          <a:solidFill>
            <a:schemeClr val="tx1"/>
          </a:solidFill>
          <a:latin typeface="+mn-lt"/>
        </a:defRPr>
      </a:lvl2pPr>
      <a:lvl3pPr marL="1143000" indent="-228600" algn="l" rtl="0" eaLnBrk="1" fontAlgn="base" hangingPunct="1">
        <a:spcBef>
          <a:spcPct val="20000"/>
        </a:spcBef>
        <a:spcAft>
          <a:spcPct val="0"/>
        </a:spcAft>
        <a:buChar char="•"/>
        <a:defRPr sz="1600">
          <a:solidFill>
            <a:schemeClr val="tx1"/>
          </a:solidFill>
          <a:latin typeface="+mn-lt"/>
        </a:defRPr>
      </a:lvl3pPr>
      <a:lvl4pPr marL="1600200" indent="-228600" algn="l" rtl="0" eaLnBrk="1" fontAlgn="base" hangingPunct="1">
        <a:spcBef>
          <a:spcPct val="20000"/>
        </a:spcBef>
        <a:spcAft>
          <a:spcPct val="0"/>
        </a:spcAft>
        <a:buChar char="–"/>
        <a:defRPr sz="14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java.sun.com/docs/books/jls/third_edition/html/memory.html#61803"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java.sun.com/docs/books/jls/third_edition/html/classes.html#36930"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java.sun.com/docs/books/jls/third_edition/html/defAssign.html#5621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java.sun.com/docs/books/jls/third_edition/html/classes.html#41652"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tackoverflow.com/questions/1036364/good-example-of-livelock"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download.oracle.com/javase/1,5,0/docs/api/java/util/concurrent/locks/Lock.html#tryLock(long, java.util.concurrent.TimeUnit)" TargetMode="External"/><Relationship Id="rId3" Type="http://schemas.openxmlformats.org/officeDocument/2006/relationships/hyperlink" Target="http://download.oracle.com/javase/1,5,0/docs/api/java/util/concurrent/locks/Lock.html#lockInterruptibly()" TargetMode="External"/><Relationship Id="rId7" Type="http://schemas.openxmlformats.org/officeDocument/2006/relationships/hyperlink" Target="http://download.oracle.com/javase/1,5,0/docs/api/java/util/concurrent/locks/Lock.html#tryLock()" TargetMode="External"/><Relationship Id="rId2" Type="http://schemas.openxmlformats.org/officeDocument/2006/relationships/hyperlink" Target="http://download.oracle.com/javase/1,5,0/docs/api/java/util/concurrent/locks/Lock.html#lock()" TargetMode="External"/><Relationship Id="rId1" Type="http://schemas.openxmlformats.org/officeDocument/2006/relationships/slideLayout" Target="../slideLayouts/slideLayout2.xml"/><Relationship Id="rId6" Type="http://schemas.openxmlformats.org/officeDocument/2006/relationships/hyperlink" Target="http://download.oracle.com/javase/1,5,0/docs/api/java/util/concurrent/locks/Lock.html#newCondition()" TargetMode="External"/><Relationship Id="rId5" Type="http://schemas.openxmlformats.org/officeDocument/2006/relationships/hyperlink" Target="http://download.oracle.com/javase/1,5,0/docs/api/java/util/concurrent/locks/Condition.html" TargetMode="External"/><Relationship Id="rId10" Type="http://schemas.openxmlformats.org/officeDocument/2006/relationships/hyperlink" Target="http://download.oracle.com/javase/1,5,0/docs/api/java/util/concurrent/locks/Lock.html#unlock()" TargetMode="External"/><Relationship Id="rId4" Type="http://schemas.openxmlformats.org/officeDocument/2006/relationships/hyperlink" Target="http://download.oracle.com/javase/1,5,0/docs/api/java/lang/Thread.html#interrupt()" TargetMode="External"/><Relationship Id="rId9" Type="http://schemas.openxmlformats.org/officeDocument/2006/relationships/hyperlink" Target="http://download.oracle.com/javase/1,5,0/docs/api/java/util/concurrent/TimeUnit.html"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download.oracle.com/javase/6/docs/api/java/util/concurrent/BlockingQueue.html#take()" TargetMode="External"/><Relationship Id="rId3" Type="http://schemas.openxmlformats.org/officeDocument/2006/relationships/hyperlink" Target="http://download.oracle.com/javase/6/docs/api/java/util/concurrent/BlockingQueue.html#offer(E)" TargetMode="External"/><Relationship Id="rId7" Type="http://schemas.openxmlformats.org/officeDocument/2006/relationships/hyperlink" Target="http://download.oracle.com/javase/6/docs/api/java/util/concurrent/BlockingQueue.html#poll(long, java.util.concurrent.TimeUnit)" TargetMode="External"/><Relationship Id="rId2" Type="http://schemas.openxmlformats.org/officeDocument/2006/relationships/hyperlink" Target="http://download.oracle.com/javase/6/docs/api/java/util/concurrent/BlockingQueue.html#add(E)" TargetMode="External"/><Relationship Id="rId1" Type="http://schemas.openxmlformats.org/officeDocument/2006/relationships/slideLayout" Target="../slideLayouts/slideLayout2.xml"/><Relationship Id="rId6" Type="http://schemas.openxmlformats.org/officeDocument/2006/relationships/hyperlink" Target="http://download.oracle.com/javase/6/docs/api/java/util/concurrent/BlockingQueue.html#remove(java.lang.Object)" TargetMode="External"/><Relationship Id="rId5" Type="http://schemas.openxmlformats.org/officeDocument/2006/relationships/hyperlink" Target="http://download.oracle.com/javase/6/docs/api/java/util/concurrent/BlockingQueue.html#offer(E, long, java.util.concurrent.TimeUnit)" TargetMode="External"/><Relationship Id="rId10" Type="http://schemas.openxmlformats.org/officeDocument/2006/relationships/hyperlink" Target="http://download.oracle.com/javase/6/docs/api/java/util/Queue.html#peek()" TargetMode="External"/><Relationship Id="rId4" Type="http://schemas.openxmlformats.org/officeDocument/2006/relationships/hyperlink" Target="http://download.oracle.com/javase/6/docs/api/java/util/concurrent/BlockingQueue.html#put(E)" TargetMode="External"/><Relationship Id="rId9" Type="http://schemas.openxmlformats.org/officeDocument/2006/relationships/hyperlink" Target="http://download.oracle.com/javase/6/docs/api/java/util/Queue.html#element()"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www.codeproject.com/KB/threads/volatile_look_inside.asp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hyperlink" Target="http://gee.cs.oswego.edu/dl/cpj/jmm.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gee.cs.oswego.edu/dl/cpj/jmm.html"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slideshare.net/caroljmcdonald/java-concurrency-memory-model-and-trends-4961797" TargetMode="External"/><Relationship Id="rId2" Type="http://schemas.openxmlformats.org/officeDocument/2006/relationships/hyperlink" Target="http://www.slideshare.net/sjlee0/robust-and-scalable-concurrent-programming-lesson-from-the-trenches" TargetMode="External"/><Relationship Id="rId1" Type="http://schemas.openxmlformats.org/officeDocument/2006/relationships/slideLayout" Target="../slideLayouts/slideLayout2.xml"/><Relationship Id="rId4" Type="http://schemas.openxmlformats.org/officeDocument/2006/relationships/hyperlink" Target="http://www.slideshare.net/alexmiller/java-concurrency-gotchas-366697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ownload.oracle.com/javase/tutorial/essential/concurrency/interfer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download.oracle.com/javase/tutorial/essential/concurrency/interfer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download.oracle.com/javase/tutorial/essential/concurrency/interfere.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download.oracle.com/javase/tutorial/essential/concurrency/interfere.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ibm.com/developerworks/java/library/j-jtp06197/"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Effective Java - Concurrency</a:t>
            </a:r>
            <a:endParaRPr lang="zh-CN" altLang="en-US" dirty="0"/>
          </a:p>
        </p:txBody>
      </p:sp>
      <p:sp>
        <p:nvSpPr>
          <p:cNvPr id="3" name="副标题 2"/>
          <p:cNvSpPr>
            <a:spLocks noGrp="1"/>
          </p:cNvSpPr>
          <p:nvPr>
            <p:ph type="subTitle" idx="1"/>
          </p:nvPr>
        </p:nvSpPr>
        <p:spPr/>
        <p:txBody>
          <a:bodyPr/>
          <a:lstStyle/>
          <a:p>
            <a:r>
              <a:rPr lang="en-US" altLang="zh-CN" dirty="0" smtClean="0"/>
              <a:t>fli@telenav.cn</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What’s concurrency programming</a:t>
            </a:r>
            <a:endParaRPr lang="zh-CN" altLang="en-US" dirty="0"/>
          </a:p>
        </p:txBody>
      </p:sp>
      <p:sp>
        <p:nvSpPr>
          <p:cNvPr id="3" name="内容占位符 2"/>
          <p:cNvSpPr>
            <a:spLocks noGrp="1"/>
          </p:cNvSpPr>
          <p:nvPr>
            <p:ph idx="1"/>
          </p:nvPr>
        </p:nvSpPr>
        <p:spPr/>
        <p:txBody>
          <a:bodyPr>
            <a:normAutofit/>
          </a:bodyPr>
          <a:lstStyle/>
          <a:p>
            <a:r>
              <a:rPr lang="en-US" altLang="zh-CN" dirty="0" smtClean="0"/>
              <a:t>Shared Data</a:t>
            </a:r>
          </a:p>
          <a:p>
            <a:pPr lvl="1"/>
            <a:r>
              <a:rPr lang="en-US" altLang="zh-CN" dirty="0" smtClean="0"/>
              <a:t>Lock/Mutual</a:t>
            </a:r>
          </a:p>
          <a:p>
            <a:pPr lvl="1"/>
            <a:r>
              <a:rPr lang="en-US" altLang="zh-CN" dirty="0" smtClean="0"/>
              <a:t>Atomicity </a:t>
            </a:r>
          </a:p>
          <a:p>
            <a:pPr lvl="1"/>
            <a:r>
              <a:rPr lang="en-US" altLang="zh-CN" dirty="0" smtClean="0"/>
              <a:t>Visibility</a:t>
            </a:r>
          </a:p>
          <a:p>
            <a:pPr lvl="1"/>
            <a:r>
              <a:rPr lang="en-US" altLang="zh-CN" dirty="0" smtClean="0"/>
              <a:t>Safe Publication </a:t>
            </a:r>
          </a:p>
          <a:p>
            <a:r>
              <a:rPr lang="en-US" altLang="zh-CN" dirty="0" smtClean="0"/>
              <a:t>Coordination</a:t>
            </a:r>
          </a:p>
          <a:p>
            <a:pPr lvl="1"/>
            <a:r>
              <a:rPr lang="en-US" altLang="zh-CN" dirty="0" smtClean="0"/>
              <a:t>Wait/Notify</a:t>
            </a:r>
          </a:p>
          <a:p>
            <a:r>
              <a:rPr lang="en-US" altLang="zh-CN" dirty="0" smtClean="0"/>
              <a:t>Performance(scalable)</a:t>
            </a:r>
          </a:p>
          <a:p>
            <a:pPr lvl="1"/>
            <a:r>
              <a:rPr lang="en-US" altLang="zh-CN" dirty="0" smtClean="0"/>
              <a:t>Lock contention</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What’s concurrency programming</a:t>
            </a:r>
            <a:endParaRPr lang="zh-CN" altLang="en-US" dirty="0"/>
          </a:p>
        </p:txBody>
      </p:sp>
      <p:sp>
        <p:nvSpPr>
          <p:cNvPr id="3" name="内容占位符 2"/>
          <p:cNvSpPr>
            <a:spLocks noGrp="1"/>
          </p:cNvSpPr>
          <p:nvPr>
            <p:ph idx="1"/>
          </p:nvPr>
        </p:nvSpPr>
        <p:spPr/>
        <p:txBody>
          <a:bodyPr/>
          <a:lstStyle/>
          <a:p>
            <a:pPr marL="342900" lvl="1" indent="-342900">
              <a:buFont typeface="Arial" pitchFamily="34" charset="0"/>
              <a:buChar char="•"/>
            </a:pPr>
            <a:r>
              <a:rPr lang="en-US" altLang="zh-CN" dirty="0" smtClean="0"/>
              <a:t>Atomicity </a:t>
            </a:r>
          </a:p>
          <a:p>
            <a:pPr marL="742950" lvl="2" indent="-342900"/>
            <a:r>
              <a:rPr lang="en-US" altLang="zh-CN" dirty="0" smtClean="0"/>
              <a:t>Check-then-act</a:t>
            </a:r>
          </a:p>
          <a:p>
            <a:pPr marL="742950" lvl="2" indent="-342900"/>
            <a:endParaRPr lang="en-US" altLang="zh-CN" dirty="0" smtClean="0"/>
          </a:p>
          <a:p>
            <a:pPr marL="742950" lvl="2" indent="-342900"/>
            <a:endParaRPr lang="en-US" altLang="zh-CN" dirty="0" smtClean="0"/>
          </a:p>
          <a:p>
            <a:pPr marL="742950" lvl="2" indent="-342900"/>
            <a:endParaRPr lang="en-US" altLang="zh-CN" dirty="0" smtClean="0"/>
          </a:p>
          <a:p>
            <a:pPr marL="742950" lvl="2" indent="-342900">
              <a:buNone/>
            </a:pPr>
            <a:endParaRPr lang="en-US" altLang="zh-CN" dirty="0" smtClean="0"/>
          </a:p>
          <a:p>
            <a:pPr marL="742950" lvl="2" indent="-342900">
              <a:buNone/>
            </a:pPr>
            <a:endParaRPr lang="en-US" altLang="zh-CN" dirty="0" smtClean="0"/>
          </a:p>
          <a:p>
            <a:pPr marL="742950" lvl="2" indent="-342900"/>
            <a:r>
              <a:rPr lang="en-US" altLang="zh-CN" dirty="0" smtClean="0"/>
              <a:t>Read-modify-write</a:t>
            </a:r>
            <a:endParaRPr lang="zh-CN" altLang="en-US" dirty="0"/>
          </a:p>
        </p:txBody>
      </p:sp>
      <p:sp>
        <p:nvSpPr>
          <p:cNvPr id="4" name="矩形 3"/>
          <p:cNvSpPr/>
          <p:nvPr/>
        </p:nvSpPr>
        <p:spPr>
          <a:xfrm>
            <a:off x="1187624" y="2060848"/>
            <a:ext cx="6336704" cy="523220"/>
          </a:xfrm>
          <a:prstGeom prst="rect">
            <a:avLst/>
          </a:prstGeom>
        </p:spPr>
        <p:txBody>
          <a:bodyPr wrap="square">
            <a:spAutoFit/>
          </a:bodyPr>
          <a:lstStyle/>
          <a:p>
            <a:r>
              <a:rPr lang="en-US" altLang="zh-CN" sz="1400" b="1" dirty="0" smtClean="0">
                <a:solidFill>
                  <a:srgbClr val="7F0055"/>
                </a:solidFill>
                <a:latin typeface="Courier New"/>
              </a:rPr>
              <a:t>if</a:t>
            </a:r>
            <a:r>
              <a:rPr lang="en-US" altLang="zh-CN" sz="1400" b="1" dirty="0" smtClean="0">
                <a:solidFill>
                  <a:srgbClr val="000000"/>
                </a:solidFill>
                <a:latin typeface="Courier New"/>
              </a:rPr>
              <a:t> </a:t>
            </a:r>
            <a:r>
              <a:rPr lang="en-US" altLang="zh-CN" sz="1400" dirty="0" smtClean="0">
                <a:solidFill>
                  <a:srgbClr val="000000"/>
                </a:solidFill>
                <a:latin typeface="Courier New"/>
              </a:rPr>
              <a:t>(</a:t>
            </a:r>
            <a:r>
              <a:rPr lang="en-US" altLang="zh-CN" sz="1400" dirty="0" err="1" smtClean="0">
                <a:solidFill>
                  <a:srgbClr val="000000"/>
                </a:solidFill>
                <a:latin typeface="Courier New"/>
              </a:rPr>
              <a:t>foo</a:t>
            </a:r>
            <a:r>
              <a:rPr lang="en-US" altLang="zh-CN" sz="1400" b="1" dirty="0" smtClean="0">
                <a:solidFill>
                  <a:srgbClr val="000000"/>
                </a:solidFill>
                <a:latin typeface="Courier New"/>
              </a:rPr>
              <a:t> </a:t>
            </a:r>
            <a:r>
              <a:rPr lang="en-US" altLang="zh-CN" sz="1400" dirty="0" smtClean="0">
                <a:solidFill>
                  <a:srgbClr val="000000"/>
                </a:solidFill>
                <a:latin typeface="Courier New"/>
              </a:rPr>
              <a:t>!=</a:t>
            </a:r>
            <a:r>
              <a:rPr lang="en-US" altLang="zh-CN" sz="1400" b="1" dirty="0" smtClean="0">
                <a:solidFill>
                  <a:srgbClr val="000000"/>
                </a:solidFill>
                <a:latin typeface="Courier New"/>
              </a:rPr>
              <a:t> </a:t>
            </a:r>
            <a:r>
              <a:rPr lang="en-US" altLang="zh-CN" sz="1400" b="1" dirty="0" smtClean="0">
                <a:solidFill>
                  <a:srgbClr val="7F0055"/>
                </a:solidFill>
                <a:latin typeface="Courier New"/>
              </a:rPr>
              <a:t>null</a:t>
            </a:r>
            <a:r>
              <a:rPr lang="en-US" altLang="zh-CN" sz="1400" dirty="0" smtClean="0">
                <a:solidFill>
                  <a:srgbClr val="000000"/>
                </a:solidFill>
                <a:latin typeface="Courier New"/>
              </a:rPr>
              <a:t>)</a:t>
            </a:r>
            <a:r>
              <a:rPr lang="en-US" altLang="zh-CN" sz="1400" b="1" dirty="0" smtClean="0">
                <a:solidFill>
                  <a:srgbClr val="000000"/>
                </a:solidFill>
                <a:latin typeface="Courier New"/>
              </a:rPr>
              <a:t> </a:t>
            </a:r>
            <a:r>
              <a:rPr lang="en-US" altLang="zh-CN" sz="1400" b="1" dirty="0" smtClean="0">
                <a:solidFill>
                  <a:srgbClr val="3F7F5F"/>
                </a:solidFill>
                <a:latin typeface="Courier New"/>
              </a:rPr>
              <a:t>// </a:t>
            </a:r>
            <a:r>
              <a:rPr lang="en-US" altLang="zh-CN" sz="1400" dirty="0" smtClean="0">
                <a:solidFill>
                  <a:srgbClr val="3F7F5F"/>
                </a:solidFill>
                <a:latin typeface="Courier New"/>
              </a:rPr>
              <a:t>Another thread could set </a:t>
            </a:r>
            <a:r>
              <a:rPr lang="en-US" altLang="zh-CN" sz="1400" dirty="0" err="1" smtClean="0">
                <a:solidFill>
                  <a:srgbClr val="3F7F5F"/>
                </a:solidFill>
                <a:latin typeface="Courier New"/>
              </a:rPr>
              <a:t>foo</a:t>
            </a:r>
            <a:r>
              <a:rPr lang="en-US" altLang="zh-CN" sz="1400" dirty="0" smtClean="0">
                <a:solidFill>
                  <a:srgbClr val="3F7F5F"/>
                </a:solidFill>
                <a:latin typeface="Courier New"/>
              </a:rPr>
              <a:t> to null</a:t>
            </a:r>
          </a:p>
          <a:p>
            <a:r>
              <a:rPr lang="en-US" altLang="zh-CN" sz="1400" dirty="0" smtClean="0">
                <a:solidFill>
                  <a:srgbClr val="000000"/>
                </a:solidFill>
                <a:latin typeface="Courier New"/>
              </a:rPr>
              <a:t>   </a:t>
            </a:r>
            <a:r>
              <a:rPr lang="en-US" altLang="zh-CN" sz="1400" dirty="0" err="1" smtClean="0">
                <a:solidFill>
                  <a:srgbClr val="000000"/>
                </a:solidFill>
                <a:latin typeface="Courier New"/>
              </a:rPr>
              <a:t>foo.doSomething</a:t>
            </a:r>
            <a:r>
              <a:rPr lang="en-US" altLang="zh-CN" sz="1400" dirty="0" smtClean="0">
                <a:solidFill>
                  <a:srgbClr val="000000"/>
                </a:solidFill>
                <a:latin typeface="Courier New"/>
              </a:rPr>
              <a:t>(); </a:t>
            </a:r>
            <a:endParaRPr lang="zh-CN" altLang="en-US" sz="1400" dirty="0">
              <a:latin typeface="Courier New" pitchFamily="49" charset="0"/>
              <a:cs typeface="Courier New" pitchFamily="49" charset="0"/>
            </a:endParaRPr>
          </a:p>
        </p:txBody>
      </p:sp>
      <p:sp>
        <p:nvSpPr>
          <p:cNvPr id="6" name="矩形 5"/>
          <p:cNvSpPr/>
          <p:nvPr/>
        </p:nvSpPr>
        <p:spPr>
          <a:xfrm>
            <a:off x="1187624" y="3861048"/>
            <a:ext cx="7560840" cy="307777"/>
          </a:xfrm>
          <a:prstGeom prst="rect">
            <a:avLst/>
          </a:prstGeom>
        </p:spPr>
        <p:txBody>
          <a:bodyPr wrap="square">
            <a:spAutoFit/>
          </a:bodyPr>
          <a:lstStyle/>
          <a:p>
            <a:r>
              <a:rPr lang="en-US" altLang="zh-CN" sz="1400" dirty="0" smtClean="0">
                <a:solidFill>
                  <a:srgbClr val="000000"/>
                </a:solidFill>
                <a:latin typeface="Courier New"/>
              </a:rPr>
              <a:t>++</a:t>
            </a:r>
            <a:r>
              <a:rPr lang="en-US" altLang="zh-CN" sz="1400" dirty="0" err="1" smtClean="0">
                <a:solidFill>
                  <a:srgbClr val="000000"/>
                </a:solidFill>
                <a:latin typeface="Courier New"/>
              </a:rPr>
              <a:t>numRequests</a:t>
            </a:r>
            <a:r>
              <a:rPr lang="en-US" altLang="zh-CN" sz="1400" dirty="0" smtClean="0">
                <a:solidFill>
                  <a:srgbClr val="000000"/>
                </a:solidFill>
                <a:latin typeface="Courier New"/>
              </a:rPr>
              <a:t>; </a:t>
            </a:r>
            <a:r>
              <a:rPr lang="en-US" altLang="zh-CN" sz="1400" dirty="0" smtClean="0">
                <a:solidFill>
                  <a:srgbClr val="3F7F5F"/>
                </a:solidFill>
                <a:latin typeface="Courier New"/>
              </a:rPr>
              <a:t>// Really three separate actions even if volatile</a:t>
            </a:r>
            <a:endParaRPr lang="zh-CN" altLang="en-US" sz="1400" dirty="0">
              <a:latin typeface="Courier New" pitchFamily="49" charset="0"/>
              <a:cs typeface="Courier New" pitchFamily="49" charset="0"/>
            </a:endParaRPr>
          </a:p>
        </p:txBody>
      </p:sp>
      <p:sp>
        <p:nvSpPr>
          <p:cNvPr id="7" name="TextBox 6"/>
          <p:cNvSpPr txBox="1"/>
          <p:nvPr/>
        </p:nvSpPr>
        <p:spPr>
          <a:xfrm>
            <a:off x="4355976" y="2636912"/>
            <a:ext cx="3361818" cy="523220"/>
          </a:xfrm>
          <a:prstGeom prst="rect">
            <a:avLst/>
          </a:prstGeom>
          <a:noFill/>
        </p:spPr>
        <p:txBody>
          <a:bodyPr wrap="none" rtlCol="0">
            <a:spAutoFit/>
          </a:bodyPr>
          <a:lstStyle/>
          <a:p>
            <a:pPr>
              <a:buFont typeface="Arial" pitchFamily="34" charset="0"/>
              <a:buChar char="•"/>
            </a:pPr>
            <a:r>
              <a:rPr lang="en-US" altLang="zh-CN" sz="1400" b="1" dirty="0" smtClean="0">
                <a:solidFill>
                  <a:srgbClr val="7F0055"/>
                </a:solidFill>
                <a:latin typeface="Courier New"/>
              </a:rPr>
              <a:t>synchronized</a:t>
            </a:r>
          </a:p>
          <a:p>
            <a:pPr>
              <a:buFont typeface="Arial" pitchFamily="34" charset="0"/>
              <a:buChar char="•"/>
            </a:pPr>
            <a:r>
              <a:rPr lang="en-US" altLang="zh-CN" sz="1400" dirty="0" err="1" smtClean="0">
                <a:latin typeface="Courier New"/>
              </a:rPr>
              <a:t>ConcurrentHashMap.putIfAbsent</a:t>
            </a:r>
            <a:endParaRPr lang="zh-CN" altLang="en-US" sz="1400" dirty="0"/>
          </a:p>
        </p:txBody>
      </p:sp>
      <p:sp>
        <p:nvSpPr>
          <p:cNvPr id="8" name="TextBox 7"/>
          <p:cNvSpPr txBox="1"/>
          <p:nvPr/>
        </p:nvSpPr>
        <p:spPr>
          <a:xfrm>
            <a:off x="4427984" y="4581128"/>
            <a:ext cx="2717411" cy="523220"/>
          </a:xfrm>
          <a:prstGeom prst="rect">
            <a:avLst/>
          </a:prstGeom>
          <a:noFill/>
        </p:spPr>
        <p:txBody>
          <a:bodyPr wrap="none" rtlCol="0">
            <a:spAutoFit/>
          </a:bodyPr>
          <a:lstStyle/>
          <a:p>
            <a:pPr>
              <a:buFont typeface="Arial" pitchFamily="34" charset="0"/>
              <a:buChar char="•"/>
            </a:pPr>
            <a:r>
              <a:rPr lang="en-US" altLang="zh-CN" sz="1400" b="1" dirty="0" smtClean="0">
                <a:solidFill>
                  <a:srgbClr val="7F0055"/>
                </a:solidFill>
                <a:latin typeface="Courier New"/>
              </a:rPr>
              <a:t>synchronized</a:t>
            </a:r>
          </a:p>
          <a:p>
            <a:pPr>
              <a:buFont typeface="Arial" pitchFamily="34" charset="0"/>
              <a:buChar char="•"/>
            </a:pPr>
            <a:r>
              <a:rPr lang="en-US" altLang="zh-CN" sz="1400" dirty="0" err="1" smtClean="0">
                <a:latin typeface="Courier New"/>
              </a:rPr>
              <a:t>AtomicInteger.getAndSet</a:t>
            </a:r>
            <a:endParaRPr lang="zh-CN" altLang="en-US" sz="1400" dirty="0"/>
          </a:p>
        </p:txBody>
      </p:sp>
      <p:sp>
        <p:nvSpPr>
          <p:cNvPr id="10" name="TextBox 9"/>
          <p:cNvSpPr txBox="1"/>
          <p:nvPr/>
        </p:nvSpPr>
        <p:spPr>
          <a:xfrm>
            <a:off x="7668344" y="2852936"/>
            <a:ext cx="614271" cy="307777"/>
          </a:xfrm>
          <a:prstGeom prst="rect">
            <a:avLst/>
          </a:prstGeom>
          <a:noFill/>
        </p:spPr>
        <p:txBody>
          <a:bodyPr wrap="none" rtlCol="0">
            <a:spAutoFit/>
          </a:bodyPr>
          <a:lstStyle/>
          <a:p>
            <a:r>
              <a:rPr lang="en-US" altLang="zh-CN" sz="1400" dirty="0" smtClean="0">
                <a:latin typeface="Courier New" pitchFamily="49" charset="0"/>
                <a:cs typeface="Courier New" pitchFamily="49" charset="0"/>
              </a:rPr>
              <a:t>lock</a:t>
            </a:r>
            <a:endParaRPr lang="zh-CN" altLang="en-US" sz="1400" dirty="0">
              <a:latin typeface="Courier New" pitchFamily="49" charset="0"/>
              <a:cs typeface="Courier New" pitchFamily="49" charset="0"/>
            </a:endParaRPr>
          </a:p>
        </p:txBody>
      </p:sp>
      <p:sp>
        <p:nvSpPr>
          <p:cNvPr id="11" name="TextBox 10"/>
          <p:cNvSpPr txBox="1"/>
          <p:nvPr/>
        </p:nvSpPr>
        <p:spPr>
          <a:xfrm>
            <a:off x="7380312" y="4869160"/>
            <a:ext cx="1043876" cy="307777"/>
          </a:xfrm>
          <a:prstGeom prst="rect">
            <a:avLst/>
          </a:prstGeom>
          <a:noFill/>
        </p:spPr>
        <p:txBody>
          <a:bodyPr wrap="none" rtlCol="0">
            <a:spAutoFit/>
          </a:bodyPr>
          <a:lstStyle/>
          <a:p>
            <a:r>
              <a:rPr lang="en-US" altLang="zh-CN" sz="1400" dirty="0" err="1" smtClean="0">
                <a:latin typeface="Courier New" pitchFamily="49" charset="0"/>
                <a:cs typeface="Courier New" pitchFamily="49" charset="0"/>
              </a:rPr>
              <a:t>cmpxchgl</a:t>
            </a:r>
            <a:endParaRPr lang="zh-CN" altLang="en-US" sz="1400"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What’s concurrency programming</a:t>
            </a:r>
            <a:endParaRPr lang="zh-CN" altLang="en-US" dirty="0"/>
          </a:p>
        </p:txBody>
      </p:sp>
      <p:sp>
        <p:nvSpPr>
          <p:cNvPr id="3" name="内容占位符 2"/>
          <p:cNvSpPr>
            <a:spLocks noGrp="1"/>
          </p:cNvSpPr>
          <p:nvPr>
            <p:ph idx="1"/>
          </p:nvPr>
        </p:nvSpPr>
        <p:spPr/>
        <p:txBody>
          <a:bodyPr/>
          <a:lstStyle/>
          <a:p>
            <a:pPr marL="342900" lvl="1" indent="-342900">
              <a:buFont typeface="Arial" pitchFamily="34" charset="0"/>
              <a:buChar char="•"/>
            </a:pPr>
            <a:r>
              <a:rPr lang="en-US" altLang="zh-CN" dirty="0" smtClean="0"/>
              <a:t>Visibility</a:t>
            </a:r>
            <a:endParaRPr lang="en-US" altLang="zh-CN" dirty="0" smtClean="0"/>
          </a:p>
        </p:txBody>
      </p:sp>
      <p:sp>
        <p:nvSpPr>
          <p:cNvPr id="6" name="矩形 5"/>
          <p:cNvSpPr/>
          <p:nvPr/>
        </p:nvSpPr>
        <p:spPr>
          <a:xfrm>
            <a:off x="251520" y="1772816"/>
            <a:ext cx="8388424" cy="4154984"/>
          </a:xfrm>
          <a:prstGeom prst="rect">
            <a:avLst/>
          </a:prstGeom>
        </p:spPr>
        <p:txBody>
          <a:bodyPr wrap="square">
            <a:spAutoFit/>
          </a:bodyPr>
          <a:lstStyle/>
          <a:p>
            <a:pPr fontAlgn="base">
              <a:spcBef>
                <a:spcPct val="0"/>
              </a:spcBef>
              <a:spcAft>
                <a:spcPct val="0"/>
              </a:spcAft>
            </a:pPr>
            <a:r>
              <a:rPr lang="en-US" altLang="zh-CN" sz="1200" dirty="0" smtClean="0">
                <a:solidFill>
                  <a:srgbClr val="646464"/>
                </a:solidFill>
                <a:latin typeface="Courier New" pitchFamily="49" charset="0"/>
                <a:ea typeface="宋体" pitchFamily="2" charset="-122"/>
                <a:cs typeface="Courier New" pitchFamily="49" charset="0"/>
              </a:rPr>
              <a:t>@</a:t>
            </a:r>
            <a:r>
              <a:rPr lang="en-US" altLang="zh-CN" sz="1200" dirty="0" err="1" smtClean="0">
                <a:solidFill>
                  <a:srgbClr val="000000"/>
                </a:solidFill>
                <a:latin typeface="Courier New" pitchFamily="49" charset="0"/>
                <a:ea typeface="宋体" pitchFamily="2" charset="-122"/>
                <a:cs typeface="Courier New" pitchFamily="49" charset="0"/>
              </a:rPr>
              <a:t>NotThreadSafe</a:t>
            </a:r>
            <a:endParaRPr lang="en-US" altLang="zh-CN" sz="1200" b="1" dirty="0" smtClean="0">
              <a:solidFill>
                <a:srgbClr val="7F0055"/>
              </a:solidFill>
              <a:latin typeface="Courier New" pitchFamily="49" charset="0"/>
              <a:ea typeface="Times New Roman" pitchFamily="18" charset="0"/>
              <a:cs typeface="Courier New" pitchFamily="49" charset="0"/>
            </a:endParaRPr>
          </a:p>
          <a:p>
            <a:pPr lvl="0" fontAlgn="base">
              <a:spcBef>
                <a:spcPct val="0"/>
              </a:spcBef>
              <a:spcAft>
                <a:spcPct val="0"/>
              </a:spcAft>
            </a:pPr>
            <a:r>
              <a:rPr lang="en-US" altLang="zh-CN" sz="1200" b="1" dirty="0" smtClean="0">
                <a:solidFill>
                  <a:srgbClr val="7F0055"/>
                </a:solidFill>
                <a:latin typeface="Courier New" pitchFamily="49" charset="0"/>
                <a:ea typeface="Times New Roman" pitchFamily="18" charset="0"/>
                <a:cs typeface="Courier New" pitchFamily="49" charset="0"/>
              </a:rPr>
              <a:t>public</a:t>
            </a: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b="1" dirty="0" smtClean="0">
                <a:solidFill>
                  <a:srgbClr val="7F0055"/>
                </a:solidFill>
                <a:latin typeface="Courier New" pitchFamily="49" charset="0"/>
                <a:ea typeface="Times New Roman" pitchFamily="18" charset="0"/>
                <a:cs typeface="Courier New" pitchFamily="49" charset="0"/>
              </a:rPr>
              <a:t>class</a:t>
            </a: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dirty="0" err="1" smtClean="0">
                <a:solidFill>
                  <a:srgbClr val="000000"/>
                </a:solidFill>
                <a:latin typeface="Courier New" pitchFamily="49" charset="0"/>
                <a:ea typeface="Times New Roman" pitchFamily="18" charset="0"/>
                <a:cs typeface="Courier New" pitchFamily="49" charset="0"/>
              </a:rPr>
              <a:t>StopThread</a:t>
            </a:r>
            <a:r>
              <a:rPr lang="en-US" altLang="zh-CN" sz="1200" dirty="0" smtClean="0">
                <a:solidFill>
                  <a:srgbClr val="000000"/>
                </a:solidFill>
                <a:latin typeface="Courier New" pitchFamily="49" charset="0"/>
                <a:ea typeface="Times New Roman" pitchFamily="18" charset="0"/>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b="1" dirty="0" smtClean="0">
                <a:solidFill>
                  <a:srgbClr val="7F0055"/>
                </a:solidFill>
                <a:latin typeface="Courier New" pitchFamily="49" charset="0"/>
                <a:ea typeface="Times New Roman" pitchFamily="18" charset="0"/>
                <a:cs typeface="Courier New" pitchFamily="49" charset="0"/>
              </a:rPr>
              <a:t>private</a:t>
            </a: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b="1" dirty="0" smtClean="0">
                <a:solidFill>
                  <a:srgbClr val="7F0055"/>
                </a:solidFill>
                <a:latin typeface="Courier New" pitchFamily="49" charset="0"/>
                <a:ea typeface="Times New Roman" pitchFamily="18" charset="0"/>
                <a:cs typeface="Courier New" pitchFamily="49" charset="0"/>
              </a:rPr>
              <a:t>static</a:t>
            </a: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b="1" dirty="0" err="1" smtClean="0">
                <a:solidFill>
                  <a:srgbClr val="7F0055"/>
                </a:solidFill>
                <a:latin typeface="Courier New" pitchFamily="49" charset="0"/>
                <a:ea typeface="Times New Roman" pitchFamily="18" charset="0"/>
                <a:cs typeface="Courier New" pitchFamily="49" charset="0"/>
              </a:rPr>
              <a:t>boolean</a:t>
            </a: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i="1" dirty="0" err="1" smtClean="0">
                <a:solidFill>
                  <a:srgbClr val="0000C0"/>
                </a:solidFill>
                <a:latin typeface="Courier New" pitchFamily="49" charset="0"/>
                <a:ea typeface="Times New Roman" pitchFamily="18" charset="0"/>
                <a:cs typeface="Courier New" pitchFamily="49" charset="0"/>
              </a:rPr>
              <a:t>stopRequested</a:t>
            </a:r>
            <a:r>
              <a:rPr lang="en-US" altLang="zh-CN" sz="1200" dirty="0" smtClean="0">
                <a:solidFill>
                  <a:srgbClr val="000000"/>
                </a:solidFill>
                <a:latin typeface="Courier New" pitchFamily="49" charset="0"/>
                <a:ea typeface="Times New Roman" pitchFamily="18" charset="0"/>
                <a:cs typeface="Courier New" pitchFamily="49" charset="0"/>
              </a:rPr>
              <a:t>;</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b="1" dirty="0" smtClean="0">
                <a:solidFill>
                  <a:srgbClr val="7F0055"/>
                </a:solidFill>
                <a:latin typeface="Courier New" pitchFamily="49" charset="0"/>
                <a:ea typeface="Times New Roman" pitchFamily="18" charset="0"/>
                <a:cs typeface="Courier New" pitchFamily="49" charset="0"/>
              </a:rPr>
              <a:t>public</a:t>
            </a: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b="1" dirty="0" smtClean="0">
                <a:solidFill>
                  <a:srgbClr val="7F0055"/>
                </a:solidFill>
                <a:latin typeface="Courier New" pitchFamily="49" charset="0"/>
                <a:ea typeface="Times New Roman" pitchFamily="18" charset="0"/>
                <a:cs typeface="Courier New" pitchFamily="49" charset="0"/>
              </a:rPr>
              <a:t>static</a:t>
            </a: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b="1" dirty="0" smtClean="0">
                <a:solidFill>
                  <a:srgbClr val="7F0055"/>
                </a:solidFill>
                <a:latin typeface="Courier New" pitchFamily="49" charset="0"/>
                <a:ea typeface="Times New Roman" pitchFamily="18" charset="0"/>
                <a:cs typeface="Courier New" pitchFamily="49" charset="0"/>
              </a:rPr>
              <a:t>void</a:t>
            </a:r>
            <a:r>
              <a:rPr lang="en-US" altLang="zh-CN" sz="1200" dirty="0" smtClean="0">
                <a:solidFill>
                  <a:srgbClr val="000000"/>
                </a:solidFill>
                <a:latin typeface="Courier New" pitchFamily="49" charset="0"/>
                <a:ea typeface="Times New Roman" pitchFamily="18" charset="0"/>
                <a:cs typeface="Courier New" pitchFamily="49" charset="0"/>
              </a:rPr>
              <a:t> main(String[] </a:t>
            </a:r>
            <a:r>
              <a:rPr lang="en-US" altLang="zh-CN" sz="1200" dirty="0" err="1" smtClean="0">
                <a:solidFill>
                  <a:srgbClr val="000000"/>
                </a:solidFill>
                <a:latin typeface="Courier New" pitchFamily="49" charset="0"/>
                <a:ea typeface="Times New Roman" pitchFamily="18" charset="0"/>
                <a:cs typeface="Courier New" pitchFamily="49" charset="0"/>
              </a:rPr>
              <a:t>args</a:t>
            </a: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b="1" dirty="0" smtClean="0">
                <a:solidFill>
                  <a:srgbClr val="7F0055"/>
                </a:solidFill>
                <a:latin typeface="Courier New" pitchFamily="49" charset="0"/>
                <a:ea typeface="Times New Roman" pitchFamily="18" charset="0"/>
                <a:cs typeface="Courier New" pitchFamily="49" charset="0"/>
              </a:rPr>
              <a:t>throws</a:t>
            </a: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dirty="0" err="1" smtClean="0">
                <a:solidFill>
                  <a:srgbClr val="000000"/>
                </a:solidFill>
                <a:latin typeface="Courier New" pitchFamily="49" charset="0"/>
                <a:ea typeface="Times New Roman" pitchFamily="18" charset="0"/>
                <a:cs typeface="Courier New" pitchFamily="49" charset="0"/>
              </a:rPr>
              <a:t>InterruptedException</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Thread </a:t>
            </a:r>
            <a:r>
              <a:rPr lang="en-US" altLang="zh-CN" sz="1200" dirty="0" err="1" smtClean="0">
                <a:solidFill>
                  <a:srgbClr val="000000"/>
                </a:solidFill>
                <a:latin typeface="Courier New" pitchFamily="49" charset="0"/>
                <a:ea typeface="Times New Roman" pitchFamily="18" charset="0"/>
                <a:cs typeface="Courier New" pitchFamily="49" charset="0"/>
              </a:rPr>
              <a:t>backgroudThread</a:t>
            </a:r>
            <a:r>
              <a:rPr lang="en-US" altLang="zh-CN" sz="1200" dirty="0" smtClean="0">
                <a:solidFill>
                  <a:srgbClr val="000000"/>
                </a:solidFill>
                <a:latin typeface="Courier New" pitchFamily="49" charset="0"/>
                <a:ea typeface="Times New Roman" pitchFamily="18" charset="0"/>
                <a:cs typeface="Courier New" pitchFamily="49" charset="0"/>
              </a:rPr>
              <a:t> = </a:t>
            </a:r>
            <a:r>
              <a:rPr lang="en-US" altLang="zh-CN" sz="1200" b="1" dirty="0" smtClean="0">
                <a:solidFill>
                  <a:srgbClr val="7F0055"/>
                </a:solidFill>
                <a:latin typeface="Courier New" pitchFamily="49" charset="0"/>
                <a:ea typeface="Times New Roman" pitchFamily="18" charset="0"/>
                <a:cs typeface="Courier New" pitchFamily="49" charset="0"/>
              </a:rPr>
              <a:t>new</a:t>
            </a:r>
            <a:r>
              <a:rPr lang="en-US" altLang="zh-CN" sz="1200" dirty="0" smtClean="0">
                <a:solidFill>
                  <a:srgbClr val="000000"/>
                </a:solidFill>
                <a:latin typeface="Courier New" pitchFamily="49" charset="0"/>
                <a:ea typeface="Times New Roman" pitchFamily="18" charset="0"/>
                <a:cs typeface="Courier New" pitchFamily="49" charset="0"/>
              </a:rPr>
              <a:t> Thread(</a:t>
            </a:r>
            <a:r>
              <a:rPr lang="en-US" altLang="zh-CN" sz="1200" b="1" dirty="0" smtClean="0">
                <a:solidFill>
                  <a:srgbClr val="7F0055"/>
                </a:solidFill>
                <a:latin typeface="Courier New" pitchFamily="49" charset="0"/>
                <a:ea typeface="Times New Roman" pitchFamily="18" charset="0"/>
                <a:cs typeface="Courier New" pitchFamily="49" charset="0"/>
              </a:rPr>
              <a:t>new</a:t>
            </a: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dirty="0" err="1" smtClean="0">
                <a:solidFill>
                  <a:srgbClr val="000000"/>
                </a:solidFill>
                <a:latin typeface="Courier New" pitchFamily="49" charset="0"/>
                <a:ea typeface="Times New Roman" pitchFamily="18" charset="0"/>
                <a:cs typeface="Courier New" pitchFamily="49" charset="0"/>
              </a:rPr>
              <a:t>Runnable</a:t>
            </a:r>
            <a:r>
              <a:rPr lang="en-US" altLang="zh-CN" sz="1200" dirty="0" smtClean="0">
                <a:solidFill>
                  <a:srgbClr val="000000"/>
                </a:solidFill>
                <a:latin typeface="Courier New" pitchFamily="49" charset="0"/>
                <a:ea typeface="Times New Roman" pitchFamily="18" charset="0"/>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b="1" dirty="0" smtClean="0">
                <a:solidFill>
                  <a:srgbClr val="7F0055"/>
                </a:solidFill>
                <a:latin typeface="Courier New" pitchFamily="49" charset="0"/>
                <a:ea typeface="Times New Roman" pitchFamily="18" charset="0"/>
                <a:cs typeface="Courier New" pitchFamily="49" charset="0"/>
              </a:rPr>
              <a:t>public</a:t>
            </a: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b="1" dirty="0" smtClean="0">
                <a:solidFill>
                  <a:srgbClr val="7F0055"/>
                </a:solidFill>
                <a:latin typeface="Courier New" pitchFamily="49" charset="0"/>
                <a:ea typeface="Times New Roman" pitchFamily="18" charset="0"/>
                <a:cs typeface="Courier New" pitchFamily="49" charset="0"/>
              </a:rPr>
              <a:t>void</a:t>
            </a:r>
            <a:r>
              <a:rPr lang="en-US" altLang="zh-CN" sz="1200" dirty="0" smtClean="0">
                <a:solidFill>
                  <a:srgbClr val="000000"/>
                </a:solidFill>
                <a:latin typeface="Courier New" pitchFamily="49" charset="0"/>
                <a:ea typeface="Times New Roman" pitchFamily="18" charset="0"/>
                <a:cs typeface="Courier New" pitchFamily="49" charset="0"/>
              </a:rPr>
              <a:t> run()</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b="1" dirty="0" err="1" smtClean="0">
                <a:solidFill>
                  <a:srgbClr val="7F0055"/>
                </a:solidFill>
                <a:latin typeface="Courier New" pitchFamily="49" charset="0"/>
                <a:ea typeface="Times New Roman" pitchFamily="18" charset="0"/>
                <a:cs typeface="Courier New" pitchFamily="49" charset="0"/>
              </a:rPr>
              <a:t>int</a:t>
            </a: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dirty="0" err="1" smtClean="0">
                <a:solidFill>
                  <a:srgbClr val="000000"/>
                </a:solidFill>
                <a:latin typeface="Courier New" pitchFamily="49" charset="0"/>
                <a:ea typeface="Times New Roman" pitchFamily="18" charset="0"/>
                <a:cs typeface="Courier New" pitchFamily="49" charset="0"/>
              </a:rPr>
              <a:t>i</a:t>
            </a:r>
            <a:r>
              <a:rPr lang="en-US" altLang="zh-CN" sz="1200" dirty="0" smtClean="0">
                <a:solidFill>
                  <a:srgbClr val="000000"/>
                </a:solidFill>
                <a:latin typeface="Courier New" pitchFamily="49" charset="0"/>
                <a:ea typeface="Times New Roman" pitchFamily="18" charset="0"/>
                <a:cs typeface="Courier New" pitchFamily="49" charset="0"/>
              </a:rPr>
              <a:t> = 0;</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b="1" dirty="0" smtClean="0">
                <a:solidFill>
                  <a:srgbClr val="7F0055"/>
                </a:solidFill>
                <a:latin typeface="Courier New" pitchFamily="49" charset="0"/>
                <a:ea typeface="Times New Roman" pitchFamily="18" charset="0"/>
                <a:cs typeface="Courier New" pitchFamily="49" charset="0"/>
              </a:rPr>
              <a:t>while</a:t>
            </a: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i="1" dirty="0" err="1" smtClean="0">
                <a:solidFill>
                  <a:srgbClr val="0000C0"/>
                </a:solidFill>
                <a:latin typeface="Courier New" pitchFamily="49" charset="0"/>
                <a:ea typeface="Times New Roman" pitchFamily="18" charset="0"/>
                <a:cs typeface="Courier New" pitchFamily="49" charset="0"/>
              </a:rPr>
              <a:t>stopRequested</a:t>
            </a:r>
            <a:r>
              <a:rPr lang="en-US" altLang="zh-CN" sz="1200" dirty="0" smtClean="0">
                <a:solidFill>
                  <a:srgbClr val="000000"/>
                </a:solidFill>
                <a:latin typeface="Courier New" pitchFamily="49" charset="0"/>
                <a:ea typeface="Times New Roman" pitchFamily="18" charset="0"/>
                <a:cs typeface="Courier New" pitchFamily="49" charset="0"/>
              </a:rPr>
              <a:t>)</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dirty="0" err="1" smtClean="0">
                <a:solidFill>
                  <a:srgbClr val="000000"/>
                </a:solidFill>
                <a:latin typeface="Courier New" pitchFamily="49" charset="0"/>
                <a:ea typeface="Times New Roman" pitchFamily="18" charset="0"/>
                <a:cs typeface="Courier New" pitchFamily="49" charset="0"/>
              </a:rPr>
              <a:t>i</a:t>
            </a:r>
            <a:r>
              <a:rPr lang="en-US" altLang="zh-CN" sz="1200" dirty="0" smtClean="0">
                <a:solidFill>
                  <a:srgbClr val="000000"/>
                </a:solidFill>
                <a:latin typeface="Courier New" pitchFamily="49" charset="0"/>
                <a:ea typeface="Times New Roman" pitchFamily="18" charset="0"/>
                <a:cs typeface="Courier New" pitchFamily="49" charset="0"/>
              </a:rPr>
              <a:t>++;</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dirty="0" err="1" smtClean="0">
                <a:solidFill>
                  <a:srgbClr val="000000"/>
                </a:solidFill>
                <a:latin typeface="Courier New" pitchFamily="49" charset="0"/>
                <a:ea typeface="Times New Roman" pitchFamily="18" charset="0"/>
                <a:cs typeface="Courier New" pitchFamily="49" charset="0"/>
              </a:rPr>
              <a:t>backgroudThread.start</a:t>
            </a:r>
            <a:r>
              <a:rPr lang="en-US" altLang="zh-CN" sz="1200" dirty="0" smtClean="0">
                <a:solidFill>
                  <a:srgbClr val="000000"/>
                </a:solidFill>
                <a:latin typeface="Courier New" pitchFamily="49" charset="0"/>
                <a:ea typeface="Times New Roman" pitchFamily="18" charset="0"/>
                <a:cs typeface="Courier New" pitchFamily="49" charset="0"/>
              </a:rPr>
              <a:t>();</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dirty="0" err="1" smtClean="0">
                <a:solidFill>
                  <a:srgbClr val="000000"/>
                </a:solidFill>
                <a:latin typeface="Courier New" pitchFamily="49" charset="0"/>
                <a:ea typeface="Times New Roman" pitchFamily="18" charset="0"/>
                <a:cs typeface="Courier New" pitchFamily="49" charset="0"/>
              </a:rPr>
              <a:t>TimeUnit.</a:t>
            </a:r>
            <a:r>
              <a:rPr lang="en-US" altLang="zh-CN" sz="1200" i="1" dirty="0" err="1" smtClean="0">
                <a:solidFill>
                  <a:srgbClr val="0000C0"/>
                </a:solidFill>
                <a:latin typeface="Courier New" pitchFamily="49" charset="0"/>
                <a:ea typeface="Times New Roman" pitchFamily="18" charset="0"/>
                <a:cs typeface="Courier New" pitchFamily="49" charset="0"/>
              </a:rPr>
              <a:t>SECONDS</a:t>
            </a:r>
            <a:r>
              <a:rPr lang="en-US" altLang="zh-CN" sz="1200" dirty="0" err="1" smtClean="0">
                <a:solidFill>
                  <a:srgbClr val="000000"/>
                </a:solidFill>
                <a:latin typeface="Courier New" pitchFamily="49" charset="0"/>
                <a:ea typeface="Times New Roman" pitchFamily="18" charset="0"/>
                <a:cs typeface="Courier New" pitchFamily="49" charset="0"/>
              </a:rPr>
              <a:t>.sleep</a:t>
            </a:r>
            <a:r>
              <a:rPr lang="en-US" altLang="zh-CN" sz="1200" dirty="0" smtClean="0">
                <a:solidFill>
                  <a:srgbClr val="000000"/>
                </a:solidFill>
                <a:latin typeface="Courier New" pitchFamily="49" charset="0"/>
                <a:ea typeface="Times New Roman" pitchFamily="18" charset="0"/>
                <a:cs typeface="Courier New" pitchFamily="49" charset="0"/>
              </a:rPr>
              <a:t>(1);</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i="1" dirty="0" err="1" smtClean="0">
                <a:solidFill>
                  <a:srgbClr val="0000C0"/>
                </a:solidFill>
                <a:latin typeface="Courier New" pitchFamily="49" charset="0"/>
                <a:ea typeface="Times New Roman" pitchFamily="18" charset="0"/>
                <a:cs typeface="Courier New" pitchFamily="49" charset="0"/>
              </a:rPr>
              <a:t>stopRequested</a:t>
            </a:r>
            <a:r>
              <a:rPr lang="en-US" altLang="zh-CN" sz="1200" dirty="0" smtClean="0">
                <a:solidFill>
                  <a:srgbClr val="000000"/>
                </a:solidFill>
                <a:latin typeface="Courier New" pitchFamily="49" charset="0"/>
                <a:ea typeface="Times New Roman" pitchFamily="18" charset="0"/>
                <a:cs typeface="Courier New" pitchFamily="49" charset="0"/>
              </a:rPr>
              <a:t> = </a:t>
            </a:r>
            <a:r>
              <a:rPr lang="en-US" altLang="zh-CN" sz="1200" b="1" dirty="0" smtClean="0">
                <a:solidFill>
                  <a:srgbClr val="7F0055"/>
                </a:solidFill>
                <a:latin typeface="Courier New" pitchFamily="49" charset="0"/>
                <a:ea typeface="Times New Roman" pitchFamily="18" charset="0"/>
                <a:cs typeface="Courier New" pitchFamily="49" charset="0"/>
              </a:rPr>
              <a:t>true</a:t>
            </a:r>
            <a:r>
              <a:rPr lang="en-US" altLang="zh-CN" sz="1200" dirty="0" smtClean="0">
                <a:solidFill>
                  <a:srgbClr val="000000"/>
                </a:solidFill>
                <a:latin typeface="Courier New" pitchFamily="49" charset="0"/>
                <a:ea typeface="Times New Roman" pitchFamily="18" charset="0"/>
                <a:cs typeface="Courier New" pitchFamily="49" charset="0"/>
              </a:rPr>
              <a:t>;</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a:t>
            </a:r>
            <a:endParaRPr lang="zh-CN" altLang="en-US" sz="1200" dirty="0"/>
          </a:p>
        </p:txBody>
      </p:sp>
      <p:sp>
        <p:nvSpPr>
          <p:cNvPr id="7" name="矩形 6"/>
          <p:cNvSpPr/>
          <p:nvPr/>
        </p:nvSpPr>
        <p:spPr>
          <a:xfrm>
            <a:off x="6300192" y="4941168"/>
            <a:ext cx="2376264" cy="954107"/>
          </a:xfrm>
          <a:prstGeom prst="rect">
            <a:avLst/>
          </a:prstGeom>
        </p:spPr>
        <p:txBody>
          <a:bodyPr wrap="square">
            <a:spAutoFit/>
          </a:bodyPr>
          <a:lstStyle/>
          <a:p>
            <a:pPr lvl="0" eaLnBrk="0" fontAlgn="base" hangingPunct="0">
              <a:spcBef>
                <a:spcPct val="0"/>
              </a:spcBef>
              <a:spcAft>
                <a:spcPct val="0"/>
              </a:spcAft>
            </a:pPr>
            <a:r>
              <a:rPr lang="en-US" altLang="zh-CN" sz="1400" dirty="0" smtClean="0">
                <a:ea typeface="Times New Roman" pitchFamily="18" charset="0"/>
                <a:cs typeface="Courier New" pitchFamily="49" charset="0"/>
              </a:rPr>
              <a:t>//Compiler Optimization</a:t>
            </a:r>
          </a:p>
          <a:p>
            <a:pPr lvl="0" eaLnBrk="0" fontAlgn="base" hangingPunct="0">
              <a:spcBef>
                <a:spcPct val="0"/>
              </a:spcBef>
              <a:spcAft>
                <a:spcPct val="0"/>
              </a:spcAft>
            </a:pPr>
            <a:r>
              <a:rPr lang="en-US" altLang="zh-CN" sz="1400" b="1" dirty="0" smtClean="0">
                <a:solidFill>
                  <a:srgbClr val="7F0055"/>
                </a:solidFill>
                <a:latin typeface="Courier New" pitchFamily="49" charset="0"/>
                <a:ea typeface="Times New Roman" pitchFamily="18" charset="0"/>
                <a:cs typeface="Courier New" pitchFamily="49" charset="0"/>
              </a:rPr>
              <a:t>if</a:t>
            </a:r>
            <a:r>
              <a:rPr lang="en-US" altLang="zh-CN" sz="1400" dirty="0" smtClean="0">
                <a:solidFill>
                  <a:srgbClr val="000000"/>
                </a:solidFill>
                <a:latin typeface="Courier New" pitchFamily="49" charset="0"/>
                <a:ea typeface="Times New Roman" pitchFamily="18" charset="0"/>
                <a:cs typeface="Courier New" pitchFamily="49" charset="0"/>
              </a:rPr>
              <a:t> (!</a:t>
            </a:r>
            <a:r>
              <a:rPr lang="en-US" altLang="zh-CN" sz="1400" i="1" dirty="0" err="1" smtClean="0">
                <a:solidFill>
                  <a:srgbClr val="0000C0"/>
                </a:solidFill>
                <a:latin typeface="Courier New" pitchFamily="49" charset="0"/>
                <a:ea typeface="Times New Roman" pitchFamily="18" charset="0"/>
                <a:cs typeface="Courier New" pitchFamily="49" charset="0"/>
              </a:rPr>
              <a:t>stopRequested</a:t>
            </a:r>
            <a:r>
              <a:rPr lang="en-US" altLang="zh-CN" sz="1400" dirty="0" smtClean="0">
                <a:solidFill>
                  <a:srgbClr val="000000"/>
                </a:solidFill>
                <a:latin typeface="Courier New" pitchFamily="49" charset="0"/>
                <a:ea typeface="Times New Roman" pitchFamily="18" charset="0"/>
                <a:cs typeface="Courier New" pitchFamily="49" charset="0"/>
              </a:rPr>
              <a:t>)</a:t>
            </a:r>
            <a:endParaRPr lang="en-US" altLang="zh-CN" sz="1400" dirty="0" smtClean="0">
              <a:latin typeface="Arial" pitchFamily="34" charset="0"/>
              <a:ea typeface="宋体" pitchFamily="2" charset="-122"/>
            </a:endParaRPr>
          </a:p>
          <a:p>
            <a:pPr lvl="0" eaLnBrk="0" fontAlgn="base" hangingPunct="0">
              <a:spcBef>
                <a:spcPct val="0"/>
              </a:spcBef>
              <a:spcAft>
                <a:spcPct val="0"/>
              </a:spcAft>
            </a:pPr>
            <a:r>
              <a:rPr lang="en-US" altLang="zh-CN" sz="1400" dirty="0" smtClean="0">
                <a:solidFill>
                  <a:srgbClr val="000000"/>
                </a:solidFill>
                <a:latin typeface="Courier New" pitchFamily="49" charset="0"/>
                <a:ea typeface="Times New Roman" pitchFamily="18" charset="0"/>
                <a:cs typeface="Courier New" pitchFamily="49" charset="0"/>
              </a:rPr>
              <a:t>   </a:t>
            </a:r>
            <a:r>
              <a:rPr lang="en-US" altLang="zh-CN" sz="1400" b="1" dirty="0" smtClean="0">
                <a:solidFill>
                  <a:srgbClr val="7F0055"/>
                </a:solidFill>
                <a:latin typeface="Courier New" pitchFamily="49" charset="0"/>
                <a:ea typeface="Times New Roman" pitchFamily="18" charset="0"/>
                <a:cs typeface="Courier New" pitchFamily="49" charset="0"/>
              </a:rPr>
              <a:t>while</a:t>
            </a:r>
            <a:r>
              <a:rPr lang="en-US" altLang="zh-CN" sz="1400" dirty="0" smtClean="0">
                <a:solidFill>
                  <a:srgbClr val="000000"/>
                </a:solidFill>
                <a:latin typeface="Courier New" pitchFamily="49" charset="0"/>
                <a:ea typeface="Times New Roman" pitchFamily="18" charset="0"/>
                <a:cs typeface="Courier New" pitchFamily="49" charset="0"/>
              </a:rPr>
              <a:t>(</a:t>
            </a:r>
            <a:r>
              <a:rPr lang="en-US" altLang="zh-CN" sz="1400" b="1" dirty="0" smtClean="0">
                <a:solidFill>
                  <a:srgbClr val="7F0055"/>
                </a:solidFill>
                <a:latin typeface="Courier New" pitchFamily="49" charset="0"/>
                <a:ea typeface="Times New Roman" pitchFamily="18" charset="0"/>
                <a:cs typeface="Courier New" pitchFamily="49" charset="0"/>
              </a:rPr>
              <a:t>true</a:t>
            </a:r>
            <a:r>
              <a:rPr lang="en-US" altLang="zh-CN" sz="1400" dirty="0" smtClean="0">
                <a:solidFill>
                  <a:srgbClr val="000000"/>
                </a:solidFill>
                <a:latin typeface="Courier New" pitchFamily="49" charset="0"/>
                <a:ea typeface="Times New Roman" pitchFamily="18" charset="0"/>
                <a:cs typeface="Courier New" pitchFamily="49" charset="0"/>
              </a:rPr>
              <a:t>)	</a:t>
            </a:r>
          </a:p>
          <a:p>
            <a:pPr lvl="0" eaLnBrk="0" fontAlgn="base" hangingPunct="0">
              <a:spcBef>
                <a:spcPct val="0"/>
              </a:spcBef>
              <a:spcAft>
                <a:spcPct val="0"/>
              </a:spcAft>
            </a:pPr>
            <a:r>
              <a:rPr lang="en-US" altLang="zh-CN" sz="1400" dirty="0" smtClean="0">
                <a:solidFill>
                  <a:srgbClr val="000000"/>
                </a:solidFill>
                <a:latin typeface="Courier New" pitchFamily="49" charset="0"/>
                <a:ea typeface="Times New Roman" pitchFamily="18" charset="0"/>
                <a:cs typeface="Courier New" pitchFamily="49" charset="0"/>
              </a:rPr>
              <a:t>	</a:t>
            </a:r>
            <a:r>
              <a:rPr lang="en-US" altLang="zh-CN" sz="1400" dirty="0" err="1" smtClean="0">
                <a:solidFill>
                  <a:srgbClr val="000000"/>
                </a:solidFill>
                <a:latin typeface="Courier New" pitchFamily="49" charset="0"/>
                <a:ea typeface="Times New Roman" pitchFamily="18" charset="0"/>
                <a:cs typeface="Courier New" pitchFamily="49" charset="0"/>
              </a:rPr>
              <a:t>i</a:t>
            </a:r>
            <a:r>
              <a:rPr lang="en-US" altLang="zh-CN" sz="1400" dirty="0" smtClean="0">
                <a:solidFill>
                  <a:srgbClr val="000000"/>
                </a:solidFill>
                <a:latin typeface="Courier New" pitchFamily="49" charset="0"/>
                <a:ea typeface="Times New Roman" pitchFamily="18" charset="0"/>
                <a:cs typeface="Courier New" pitchFamily="49" charset="0"/>
              </a:rPr>
              <a:t>++;</a:t>
            </a:r>
            <a:endParaRPr lang="en-US" altLang="zh-CN" sz="1400" dirty="0" smtClean="0">
              <a:latin typeface="Arial" pitchFamily="34" charset="0"/>
              <a:ea typeface="宋体" pitchFamily="2" charset="-122"/>
            </a:endParaRPr>
          </a:p>
        </p:txBody>
      </p:sp>
      <p:sp>
        <p:nvSpPr>
          <p:cNvPr id="8" name="TextBox 7"/>
          <p:cNvSpPr txBox="1"/>
          <p:nvPr/>
        </p:nvSpPr>
        <p:spPr>
          <a:xfrm>
            <a:off x="2771800" y="1484784"/>
            <a:ext cx="5976664" cy="307777"/>
          </a:xfrm>
          <a:prstGeom prst="rect">
            <a:avLst/>
          </a:prstGeom>
          <a:noFill/>
        </p:spPr>
        <p:txBody>
          <a:bodyPr wrap="square" rtlCol="0">
            <a:spAutoFit/>
          </a:bodyPr>
          <a:lstStyle/>
          <a:p>
            <a:r>
              <a:rPr lang="en-US" altLang="zh-CN" sz="1400" dirty="0" smtClean="0">
                <a:latin typeface="+mn-ea"/>
              </a:rPr>
              <a:t> </a:t>
            </a:r>
            <a:r>
              <a:rPr lang="en-US" altLang="zh-CN" sz="1400" dirty="0" smtClean="0">
                <a:latin typeface="+mn-ea"/>
              </a:rPr>
              <a:t>Never-Stop Thread</a:t>
            </a:r>
            <a:r>
              <a:rPr lang="en-US" altLang="zh-CN" sz="1400" dirty="0" smtClean="0">
                <a:latin typeface="+mn-ea"/>
              </a:rPr>
              <a:t>,  windows JDK6:  </a:t>
            </a:r>
            <a:r>
              <a:rPr lang="en-US" altLang="zh-CN" sz="1400" dirty="0" smtClean="0">
                <a:latin typeface="Courier New" pitchFamily="49" charset="0"/>
                <a:cs typeface="Courier New" pitchFamily="49" charset="0"/>
              </a:rPr>
              <a:t>java –server </a:t>
            </a:r>
            <a:r>
              <a:rPr lang="en-US" altLang="zh-CN" sz="1400" dirty="0" err="1" smtClean="0">
                <a:latin typeface="Courier New" pitchFamily="49" charset="0"/>
                <a:cs typeface="Courier New" pitchFamily="49" charset="0"/>
              </a:rPr>
              <a:t>StopThread</a:t>
            </a:r>
            <a:endParaRPr lang="en-US" altLang="zh-CN" sz="1400" dirty="0" smtClean="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What’s concurrency programming</a:t>
            </a:r>
            <a:endParaRPr lang="zh-CN" altLang="en-US" dirty="0"/>
          </a:p>
        </p:txBody>
      </p:sp>
      <p:sp>
        <p:nvSpPr>
          <p:cNvPr id="3" name="内容占位符 2"/>
          <p:cNvSpPr>
            <a:spLocks noGrp="1"/>
          </p:cNvSpPr>
          <p:nvPr>
            <p:ph idx="1"/>
          </p:nvPr>
        </p:nvSpPr>
        <p:spPr/>
        <p:txBody>
          <a:bodyPr/>
          <a:lstStyle/>
          <a:p>
            <a:pPr marL="342900" lvl="1" indent="-342900">
              <a:buFont typeface="Arial" pitchFamily="34" charset="0"/>
              <a:buChar char="•"/>
            </a:pPr>
            <a:r>
              <a:rPr lang="en-US" altLang="zh-CN" dirty="0" smtClean="0"/>
              <a:t>Visibility</a:t>
            </a:r>
          </a:p>
          <a:p>
            <a:endParaRPr lang="zh-CN" altLang="en-US" dirty="0"/>
          </a:p>
        </p:txBody>
      </p:sp>
      <p:sp>
        <p:nvSpPr>
          <p:cNvPr id="6" name="矩形 5"/>
          <p:cNvSpPr/>
          <p:nvPr/>
        </p:nvSpPr>
        <p:spPr>
          <a:xfrm>
            <a:off x="251520" y="1772816"/>
            <a:ext cx="8388424" cy="4247317"/>
          </a:xfrm>
          <a:prstGeom prst="rect">
            <a:avLst/>
          </a:prstGeom>
        </p:spPr>
        <p:txBody>
          <a:bodyPr wrap="square">
            <a:spAutoFit/>
          </a:bodyPr>
          <a:lstStyle/>
          <a:p>
            <a:pPr fontAlgn="base">
              <a:spcBef>
                <a:spcPct val="0"/>
              </a:spcBef>
              <a:spcAft>
                <a:spcPct val="0"/>
              </a:spcAft>
            </a:pPr>
            <a:r>
              <a:rPr lang="en-US" altLang="zh-CN" sz="1200" dirty="0" smtClean="0">
                <a:solidFill>
                  <a:srgbClr val="646464"/>
                </a:solidFill>
                <a:latin typeface="Courier New" pitchFamily="49" charset="0"/>
                <a:ea typeface="宋体" pitchFamily="2" charset="-122"/>
                <a:cs typeface="Courier New" pitchFamily="49" charset="0"/>
              </a:rPr>
              <a:t>@</a:t>
            </a:r>
            <a:r>
              <a:rPr lang="en-US" altLang="zh-CN" sz="1200" dirty="0" err="1" smtClean="0">
                <a:solidFill>
                  <a:srgbClr val="000000"/>
                </a:solidFill>
                <a:latin typeface="Courier New" pitchFamily="49" charset="0"/>
                <a:ea typeface="宋体" pitchFamily="2" charset="-122"/>
                <a:cs typeface="Courier New" pitchFamily="49" charset="0"/>
              </a:rPr>
              <a:t>ThreadSafe</a:t>
            </a:r>
            <a:endParaRPr lang="en-US" altLang="zh-CN" sz="1200" b="1" dirty="0" smtClean="0">
              <a:solidFill>
                <a:srgbClr val="7F0055"/>
              </a:solidFill>
              <a:latin typeface="Courier New" pitchFamily="49" charset="0"/>
              <a:ea typeface="Times New Roman" pitchFamily="18" charset="0"/>
              <a:cs typeface="Courier New" pitchFamily="49" charset="0"/>
            </a:endParaRPr>
          </a:p>
          <a:p>
            <a:pPr lvl="0" fontAlgn="base">
              <a:spcBef>
                <a:spcPct val="0"/>
              </a:spcBef>
              <a:spcAft>
                <a:spcPct val="0"/>
              </a:spcAft>
            </a:pPr>
            <a:r>
              <a:rPr lang="en-US" altLang="zh-CN" sz="1200" b="1" dirty="0" smtClean="0">
                <a:solidFill>
                  <a:srgbClr val="7F0055"/>
                </a:solidFill>
                <a:latin typeface="Courier New" pitchFamily="49" charset="0"/>
                <a:ea typeface="Times New Roman" pitchFamily="18" charset="0"/>
                <a:cs typeface="Courier New" pitchFamily="49" charset="0"/>
              </a:rPr>
              <a:t>public</a:t>
            </a: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b="1" dirty="0" smtClean="0">
                <a:solidFill>
                  <a:srgbClr val="7F0055"/>
                </a:solidFill>
                <a:latin typeface="Courier New" pitchFamily="49" charset="0"/>
                <a:ea typeface="Times New Roman" pitchFamily="18" charset="0"/>
                <a:cs typeface="Courier New" pitchFamily="49" charset="0"/>
              </a:rPr>
              <a:t>class</a:t>
            </a: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dirty="0" err="1" smtClean="0">
                <a:solidFill>
                  <a:srgbClr val="000000"/>
                </a:solidFill>
                <a:latin typeface="Courier New" pitchFamily="49" charset="0"/>
                <a:ea typeface="Times New Roman" pitchFamily="18" charset="0"/>
                <a:cs typeface="Courier New" pitchFamily="49" charset="0"/>
              </a:rPr>
              <a:t>StopThread</a:t>
            </a:r>
            <a:r>
              <a:rPr lang="en-US" altLang="zh-CN" sz="1200" dirty="0" smtClean="0">
                <a:solidFill>
                  <a:srgbClr val="000000"/>
                </a:solidFill>
                <a:latin typeface="Courier New" pitchFamily="49" charset="0"/>
                <a:ea typeface="Times New Roman" pitchFamily="18" charset="0"/>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a:t>
            </a:r>
            <a:endParaRPr lang="en-US" altLang="zh-CN" sz="1200" dirty="0" smtClean="0">
              <a:latin typeface="Arial" pitchFamily="34" charset="0"/>
              <a:ea typeface="宋体" pitchFamily="2" charset="-122"/>
            </a:endParaRPr>
          </a:p>
          <a:p>
            <a:pPr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b="1" dirty="0" smtClean="0">
                <a:solidFill>
                  <a:srgbClr val="7F0055"/>
                </a:solidFill>
                <a:latin typeface="Courier New" pitchFamily="49" charset="0"/>
                <a:ea typeface="Times New Roman" pitchFamily="18" charset="0"/>
                <a:cs typeface="Courier New" pitchFamily="49" charset="0"/>
              </a:rPr>
              <a:t>private</a:t>
            </a: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b="1" dirty="0" smtClean="0">
                <a:solidFill>
                  <a:srgbClr val="7F0055"/>
                </a:solidFill>
                <a:latin typeface="Courier New" pitchFamily="49" charset="0"/>
                <a:ea typeface="Times New Roman" pitchFamily="18" charset="0"/>
                <a:cs typeface="Courier New" pitchFamily="49" charset="0"/>
              </a:rPr>
              <a:t>static</a:t>
            </a: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b="1" dirty="0" smtClean="0">
                <a:solidFill>
                  <a:srgbClr val="7F0055"/>
                </a:solidFill>
                <a:latin typeface="Courier New"/>
              </a:rPr>
              <a:t>volatile</a:t>
            </a:r>
            <a:r>
              <a:rPr lang="en-US" altLang="zh-CN" sz="1200" b="1" dirty="0" smtClean="0">
                <a:solidFill>
                  <a:srgbClr val="7F0055"/>
                </a:solidFill>
                <a:latin typeface="Courier New"/>
              </a:rPr>
              <a:t> </a:t>
            </a:r>
            <a:r>
              <a:rPr lang="en-US" altLang="zh-CN" sz="1200" b="1" dirty="0" err="1" smtClean="0">
                <a:solidFill>
                  <a:srgbClr val="7F0055"/>
                </a:solidFill>
                <a:latin typeface="Courier New" pitchFamily="49" charset="0"/>
                <a:ea typeface="Times New Roman" pitchFamily="18" charset="0"/>
                <a:cs typeface="Courier New" pitchFamily="49" charset="0"/>
              </a:rPr>
              <a:t>boolean</a:t>
            </a: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i="1" dirty="0" err="1" smtClean="0">
                <a:solidFill>
                  <a:srgbClr val="0000C0"/>
                </a:solidFill>
                <a:latin typeface="Courier New" pitchFamily="49" charset="0"/>
                <a:ea typeface="Times New Roman" pitchFamily="18" charset="0"/>
                <a:cs typeface="Courier New" pitchFamily="49" charset="0"/>
              </a:rPr>
              <a:t>stopRequested</a:t>
            </a:r>
            <a:r>
              <a:rPr lang="en-US" altLang="zh-CN" sz="1200" dirty="0" smtClean="0">
                <a:solidFill>
                  <a:srgbClr val="000000"/>
                </a:solidFill>
                <a:latin typeface="Courier New" pitchFamily="49" charset="0"/>
                <a:ea typeface="Times New Roman" pitchFamily="18" charset="0"/>
                <a:cs typeface="Courier New" pitchFamily="49" charset="0"/>
              </a:rPr>
              <a:t>;</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b="1" dirty="0" smtClean="0">
                <a:solidFill>
                  <a:srgbClr val="7F0055"/>
                </a:solidFill>
                <a:latin typeface="Courier New" pitchFamily="49" charset="0"/>
                <a:ea typeface="Times New Roman" pitchFamily="18" charset="0"/>
                <a:cs typeface="Courier New" pitchFamily="49" charset="0"/>
              </a:rPr>
              <a:t>public</a:t>
            </a: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b="1" dirty="0" smtClean="0">
                <a:solidFill>
                  <a:srgbClr val="7F0055"/>
                </a:solidFill>
                <a:latin typeface="Courier New" pitchFamily="49" charset="0"/>
                <a:ea typeface="Times New Roman" pitchFamily="18" charset="0"/>
                <a:cs typeface="Courier New" pitchFamily="49" charset="0"/>
              </a:rPr>
              <a:t>static</a:t>
            </a: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b="1" dirty="0" smtClean="0">
                <a:solidFill>
                  <a:srgbClr val="7F0055"/>
                </a:solidFill>
                <a:latin typeface="Courier New" pitchFamily="49" charset="0"/>
                <a:ea typeface="Times New Roman" pitchFamily="18" charset="0"/>
                <a:cs typeface="Courier New" pitchFamily="49" charset="0"/>
              </a:rPr>
              <a:t>void</a:t>
            </a:r>
            <a:r>
              <a:rPr lang="en-US" altLang="zh-CN" sz="1200" dirty="0" smtClean="0">
                <a:solidFill>
                  <a:srgbClr val="000000"/>
                </a:solidFill>
                <a:latin typeface="Courier New" pitchFamily="49" charset="0"/>
                <a:ea typeface="Times New Roman" pitchFamily="18" charset="0"/>
                <a:cs typeface="Courier New" pitchFamily="49" charset="0"/>
              </a:rPr>
              <a:t> main(String[] </a:t>
            </a:r>
            <a:r>
              <a:rPr lang="en-US" altLang="zh-CN" sz="1200" dirty="0" err="1" smtClean="0">
                <a:solidFill>
                  <a:srgbClr val="000000"/>
                </a:solidFill>
                <a:latin typeface="Courier New" pitchFamily="49" charset="0"/>
                <a:ea typeface="Times New Roman" pitchFamily="18" charset="0"/>
                <a:cs typeface="Courier New" pitchFamily="49" charset="0"/>
              </a:rPr>
              <a:t>args</a:t>
            </a: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b="1" dirty="0" smtClean="0">
                <a:solidFill>
                  <a:srgbClr val="7F0055"/>
                </a:solidFill>
                <a:latin typeface="Courier New" pitchFamily="49" charset="0"/>
                <a:ea typeface="Times New Roman" pitchFamily="18" charset="0"/>
                <a:cs typeface="Courier New" pitchFamily="49" charset="0"/>
              </a:rPr>
              <a:t>throws</a:t>
            </a: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dirty="0" err="1" smtClean="0">
                <a:solidFill>
                  <a:srgbClr val="000000"/>
                </a:solidFill>
                <a:latin typeface="Courier New" pitchFamily="49" charset="0"/>
                <a:ea typeface="Times New Roman" pitchFamily="18" charset="0"/>
                <a:cs typeface="Courier New" pitchFamily="49" charset="0"/>
              </a:rPr>
              <a:t>InterruptedException</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Thread </a:t>
            </a:r>
            <a:r>
              <a:rPr lang="en-US" altLang="zh-CN" sz="1200" dirty="0" err="1" smtClean="0">
                <a:solidFill>
                  <a:srgbClr val="000000"/>
                </a:solidFill>
                <a:latin typeface="Courier New" pitchFamily="49" charset="0"/>
                <a:ea typeface="Times New Roman" pitchFamily="18" charset="0"/>
                <a:cs typeface="Courier New" pitchFamily="49" charset="0"/>
              </a:rPr>
              <a:t>backgroundThread</a:t>
            </a:r>
            <a:r>
              <a:rPr lang="en-US" altLang="zh-CN" sz="1200" dirty="0" smtClean="0">
                <a:solidFill>
                  <a:srgbClr val="000000"/>
                </a:solidFill>
                <a:latin typeface="Courier New" pitchFamily="49" charset="0"/>
                <a:ea typeface="Times New Roman" pitchFamily="18" charset="0"/>
                <a:cs typeface="Courier New" pitchFamily="49" charset="0"/>
              </a:rPr>
              <a:t> = </a:t>
            </a:r>
            <a:r>
              <a:rPr lang="en-US" altLang="zh-CN" sz="1200" b="1" dirty="0" smtClean="0">
                <a:solidFill>
                  <a:srgbClr val="7F0055"/>
                </a:solidFill>
                <a:latin typeface="Courier New" pitchFamily="49" charset="0"/>
                <a:ea typeface="Times New Roman" pitchFamily="18" charset="0"/>
                <a:cs typeface="Courier New" pitchFamily="49" charset="0"/>
              </a:rPr>
              <a:t>new</a:t>
            </a:r>
            <a:r>
              <a:rPr lang="en-US" altLang="zh-CN" sz="1200" dirty="0" smtClean="0">
                <a:solidFill>
                  <a:srgbClr val="000000"/>
                </a:solidFill>
                <a:latin typeface="Courier New" pitchFamily="49" charset="0"/>
                <a:ea typeface="Times New Roman" pitchFamily="18" charset="0"/>
                <a:cs typeface="Courier New" pitchFamily="49" charset="0"/>
              </a:rPr>
              <a:t> Thread(</a:t>
            </a:r>
            <a:r>
              <a:rPr lang="en-US" altLang="zh-CN" sz="1200" b="1" dirty="0" smtClean="0">
                <a:solidFill>
                  <a:srgbClr val="7F0055"/>
                </a:solidFill>
                <a:latin typeface="Courier New" pitchFamily="49" charset="0"/>
                <a:ea typeface="Times New Roman" pitchFamily="18" charset="0"/>
                <a:cs typeface="Courier New" pitchFamily="49" charset="0"/>
              </a:rPr>
              <a:t>new</a:t>
            </a: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dirty="0" err="1" smtClean="0">
                <a:solidFill>
                  <a:srgbClr val="000000"/>
                </a:solidFill>
                <a:latin typeface="Courier New" pitchFamily="49" charset="0"/>
                <a:ea typeface="Times New Roman" pitchFamily="18" charset="0"/>
                <a:cs typeface="Courier New" pitchFamily="49" charset="0"/>
              </a:rPr>
              <a:t>Runnable</a:t>
            </a:r>
            <a:r>
              <a:rPr lang="en-US" altLang="zh-CN" sz="1200" dirty="0" smtClean="0">
                <a:solidFill>
                  <a:srgbClr val="000000"/>
                </a:solidFill>
                <a:latin typeface="Courier New" pitchFamily="49" charset="0"/>
                <a:ea typeface="Times New Roman" pitchFamily="18" charset="0"/>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b="1" dirty="0" smtClean="0">
                <a:solidFill>
                  <a:srgbClr val="7F0055"/>
                </a:solidFill>
                <a:latin typeface="Courier New" pitchFamily="49" charset="0"/>
                <a:ea typeface="Times New Roman" pitchFamily="18" charset="0"/>
                <a:cs typeface="Courier New" pitchFamily="49" charset="0"/>
              </a:rPr>
              <a:t>public</a:t>
            </a: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b="1" dirty="0" smtClean="0">
                <a:solidFill>
                  <a:srgbClr val="7F0055"/>
                </a:solidFill>
                <a:latin typeface="Courier New" pitchFamily="49" charset="0"/>
                <a:ea typeface="Times New Roman" pitchFamily="18" charset="0"/>
                <a:cs typeface="Courier New" pitchFamily="49" charset="0"/>
              </a:rPr>
              <a:t>void</a:t>
            </a:r>
            <a:r>
              <a:rPr lang="en-US" altLang="zh-CN" sz="1200" dirty="0" smtClean="0">
                <a:solidFill>
                  <a:srgbClr val="000000"/>
                </a:solidFill>
                <a:latin typeface="Courier New" pitchFamily="49" charset="0"/>
                <a:ea typeface="Times New Roman" pitchFamily="18" charset="0"/>
                <a:cs typeface="Courier New" pitchFamily="49" charset="0"/>
              </a:rPr>
              <a:t> run()</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b="1" dirty="0" err="1" smtClean="0">
                <a:solidFill>
                  <a:srgbClr val="7F0055"/>
                </a:solidFill>
                <a:latin typeface="Courier New" pitchFamily="49" charset="0"/>
                <a:ea typeface="Times New Roman" pitchFamily="18" charset="0"/>
                <a:cs typeface="Courier New" pitchFamily="49" charset="0"/>
              </a:rPr>
              <a:t>int</a:t>
            </a: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dirty="0" err="1" smtClean="0">
                <a:solidFill>
                  <a:srgbClr val="000000"/>
                </a:solidFill>
                <a:latin typeface="Courier New" pitchFamily="49" charset="0"/>
                <a:ea typeface="Times New Roman" pitchFamily="18" charset="0"/>
                <a:cs typeface="Courier New" pitchFamily="49" charset="0"/>
              </a:rPr>
              <a:t>i</a:t>
            </a:r>
            <a:r>
              <a:rPr lang="en-US" altLang="zh-CN" sz="1200" dirty="0" smtClean="0">
                <a:solidFill>
                  <a:srgbClr val="000000"/>
                </a:solidFill>
                <a:latin typeface="Courier New" pitchFamily="49" charset="0"/>
                <a:ea typeface="Times New Roman" pitchFamily="18" charset="0"/>
                <a:cs typeface="Courier New" pitchFamily="49" charset="0"/>
              </a:rPr>
              <a:t> = 0;</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b="1" dirty="0" smtClean="0">
                <a:solidFill>
                  <a:srgbClr val="7F0055"/>
                </a:solidFill>
                <a:latin typeface="Courier New" pitchFamily="49" charset="0"/>
                <a:ea typeface="Times New Roman" pitchFamily="18" charset="0"/>
                <a:cs typeface="Courier New" pitchFamily="49" charset="0"/>
              </a:rPr>
              <a:t>while</a:t>
            </a: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i="1" dirty="0" err="1" smtClean="0">
                <a:solidFill>
                  <a:srgbClr val="0000C0"/>
                </a:solidFill>
                <a:latin typeface="Courier New" pitchFamily="49" charset="0"/>
                <a:ea typeface="Times New Roman" pitchFamily="18" charset="0"/>
                <a:cs typeface="Courier New" pitchFamily="49" charset="0"/>
              </a:rPr>
              <a:t>stopRequested</a:t>
            </a:r>
            <a:r>
              <a:rPr lang="en-US" altLang="zh-CN" sz="1200" dirty="0" smtClean="0">
                <a:solidFill>
                  <a:srgbClr val="000000"/>
                </a:solidFill>
                <a:latin typeface="Courier New" pitchFamily="49" charset="0"/>
                <a:ea typeface="Times New Roman" pitchFamily="18" charset="0"/>
                <a:cs typeface="Courier New" pitchFamily="49" charset="0"/>
              </a:rPr>
              <a:t>)</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dirty="0" err="1" smtClean="0">
                <a:solidFill>
                  <a:srgbClr val="000000"/>
                </a:solidFill>
                <a:latin typeface="Courier New" pitchFamily="49" charset="0"/>
                <a:ea typeface="Times New Roman" pitchFamily="18" charset="0"/>
                <a:cs typeface="Courier New" pitchFamily="49" charset="0"/>
              </a:rPr>
              <a:t>i</a:t>
            </a:r>
            <a:r>
              <a:rPr lang="en-US" altLang="zh-CN" sz="1200" dirty="0" smtClean="0">
                <a:solidFill>
                  <a:srgbClr val="000000"/>
                </a:solidFill>
                <a:latin typeface="Courier New" pitchFamily="49" charset="0"/>
                <a:ea typeface="Times New Roman" pitchFamily="18" charset="0"/>
                <a:cs typeface="Courier New" pitchFamily="49" charset="0"/>
              </a:rPr>
              <a:t>++;</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dirty="0" err="1" smtClean="0">
                <a:solidFill>
                  <a:srgbClr val="000000"/>
                </a:solidFill>
                <a:latin typeface="Courier New" pitchFamily="49" charset="0"/>
                <a:ea typeface="Times New Roman" pitchFamily="18" charset="0"/>
                <a:cs typeface="Courier New" pitchFamily="49" charset="0"/>
              </a:rPr>
              <a:t>backgroundThread.start</a:t>
            </a:r>
            <a:r>
              <a:rPr lang="en-US" altLang="zh-CN" sz="1200" dirty="0" smtClean="0">
                <a:solidFill>
                  <a:srgbClr val="000000"/>
                </a:solidFill>
                <a:latin typeface="Courier New" pitchFamily="49" charset="0"/>
                <a:ea typeface="Times New Roman" pitchFamily="18" charset="0"/>
                <a:cs typeface="Courier New" pitchFamily="49" charset="0"/>
              </a:rPr>
              <a:t>();</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dirty="0" err="1" smtClean="0">
                <a:solidFill>
                  <a:srgbClr val="000000"/>
                </a:solidFill>
                <a:latin typeface="Courier New" pitchFamily="49" charset="0"/>
                <a:ea typeface="Times New Roman" pitchFamily="18" charset="0"/>
                <a:cs typeface="Courier New" pitchFamily="49" charset="0"/>
              </a:rPr>
              <a:t>TimeUnit.</a:t>
            </a:r>
            <a:r>
              <a:rPr lang="en-US" altLang="zh-CN" sz="1200" i="1" dirty="0" err="1" smtClean="0">
                <a:solidFill>
                  <a:srgbClr val="0000C0"/>
                </a:solidFill>
                <a:latin typeface="Courier New" pitchFamily="49" charset="0"/>
                <a:ea typeface="Times New Roman" pitchFamily="18" charset="0"/>
                <a:cs typeface="Courier New" pitchFamily="49" charset="0"/>
              </a:rPr>
              <a:t>SECONDS</a:t>
            </a:r>
            <a:r>
              <a:rPr lang="en-US" altLang="zh-CN" sz="1200" dirty="0" err="1" smtClean="0">
                <a:solidFill>
                  <a:srgbClr val="000000"/>
                </a:solidFill>
                <a:latin typeface="Courier New" pitchFamily="49" charset="0"/>
                <a:ea typeface="Times New Roman" pitchFamily="18" charset="0"/>
                <a:cs typeface="Courier New" pitchFamily="49" charset="0"/>
              </a:rPr>
              <a:t>.sleep</a:t>
            </a:r>
            <a:r>
              <a:rPr lang="en-US" altLang="zh-CN" sz="1200" dirty="0" smtClean="0">
                <a:solidFill>
                  <a:srgbClr val="000000"/>
                </a:solidFill>
                <a:latin typeface="Courier New" pitchFamily="49" charset="0"/>
                <a:ea typeface="Times New Roman" pitchFamily="18" charset="0"/>
                <a:cs typeface="Courier New" pitchFamily="49" charset="0"/>
              </a:rPr>
              <a:t>(1);</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r>
              <a:rPr lang="en-US" altLang="zh-CN" sz="1200" i="1" dirty="0" err="1" smtClean="0">
                <a:solidFill>
                  <a:srgbClr val="0000C0"/>
                </a:solidFill>
                <a:latin typeface="Courier New" pitchFamily="49" charset="0"/>
                <a:ea typeface="Times New Roman" pitchFamily="18" charset="0"/>
                <a:cs typeface="Courier New" pitchFamily="49" charset="0"/>
              </a:rPr>
              <a:t>stopRequested</a:t>
            </a:r>
            <a:r>
              <a:rPr lang="en-US" altLang="zh-CN" sz="1200" dirty="0" smtClean="0">
                <a:solidFill>
                  <a:srgbClr val="000000"/>
                </a:solidFill>
                <a:latin typeface="Courier New" pitchFamily="49" charset="0"/>
                <a:ea typeface="Times New Roman" pitchFamily="18" charset="0"/>
                <a:cs typeface="Courier New" pitchFamily="49" charset="0"/>
              </a:rPr>
              <a:t> = </a:t>
            </a:r>
            <a:r>
              <a:rPr lang="en-US" altLang="zh-CN" sz="1200" b="1" dirty="0" smtClean="0">
                <a:solidFill>
                  <a:srgbClr val="7F0055"/>
                </a:solidFill>
                <a:latin typeface="Courier New" pitchFamily="49" charset="0"/>
                <a:ea typeface="Times New Roman" pitchFamily="18" charset="0"/>
                <a:cs typeface="Courier New" pitchFamily="49" charset="0"/>
              </a:rPr>
              <a:t>true</a:t>
            </a:r>
            <a:r>
              <a:rPr lang="en-US" altLang="zh-CN" sz="1200" dirty="0" smtClean="0">
                <a:solidFill>
                  <a:srgbClr val="000000"/>
                </a:solidFill>
                <a:latin typeface="Courier New" pitchFamily="49" charset="0"/>
                <a:ea typeface="Times New Roman" pitchFamily="18" charset="0"/>
                <a:cs typeface="Courier New" pitchFamily="49" charset="0"/>
              </a:rPr>
              <a:t>;</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Times New Roman" pitchFamily="18" charset="0"/>
                <a:cs typeface="Courier New" pitchFamily="49" charset="0"/>
              </a:rPr>
              <a:t>}</a:t>
            </a:r>
            <a:endParaRPr lang="zh-CN" altLang="en-US" sz="1200" dirty="0"/>
          </a:p>
        </p:txBody>
      </p:sp>
      <p:sp>
        <p:nvSpPr>
          <p:cNvPr id="9" name="TextBox 8"/>
          <p:cNvSpPr txBox="1"/>
          <p:nvPr/>
        </p:nvSpPr>
        <p:spPr>
          <a:xfrm>
            <a:off x="3275856" y="5805264"/>
            <a:ext cx="2245166" cy="369332"/>
          </a:xfrm>
          <a:prstGeom prst="rect">
            <a:avLst/>
          </a:prstGeom>
          <a:noFill/>
        </p:spPr>
        <p:txBody>
          <a:bodyPr wrap="none" rtlCol="0">
            <a:spAutoFit/>
          </a:bodyPr>
          <a:lstStyle/>
          <a:p>
            <a:r>
              <a:rPr lang="en-US" altLang="zh-CN" dirty="0" smtClean="0"/>
              <a:t>What’s </a:t>
            </a:r>
            <a:r>
              <a:rPr lang="en-US" altLang="zh-CN" b="1" dirty="0" smtClean="0">
                <a:solidFill>
                  <a:srgbClr val="7F0055"/>
                </a:solidFill>
                <a:latin typeface="Courier New"/>
              </a:rPr>
              <a:t>volatile</a:t>
            </a:r>
            <a:r>
              <a:rPr lang="en-US" altLang="zh-CN" dirty="0" smtClean="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2"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What’s concurrency programming</a:t>
            </a:r>
            <a:endParaRPr lang="zh-CN" altLang="en-US" dirty="0"/>
          </a:p>
        </p:txBody>
      </p:sp>
      <p:sp>
        <p:nvSpPr>
          <p:cNvPr id="3" name="内容占位符 2"/>
          <p:cNvSpPr>
            <a:spLocks noGrp="1"/>
          </p:cNvSpPr>
          <p:nvPr>
            <p:ph idx="1"/>
          </p:nvPr>
        </p:nvSpPr>
        <p:spPr/>
        <p:txBody>
          <a:bodyPr/>
          <a:lstStyle/>
          <a:p>
            <a:pPr marL="342900" lvl="1" indent="-342900">
              <a:buFont typeface="Arial" pitchFamily="34" charset="0"/>
              <a:buChar char="•"/>
            </a:pPr>
            <a:r>
              <a:rPr lang="en-US" altLang="zh-CN" dirty="0" smtClean="0"/>
              <a:t>Visibility : </a:t>
            </a:r>
            <a:r>
              <a:rPr lang="en-US" altLang="zh-CN" b="1" dirty="0" smtClean="0">
                <a:solidFill>
                  <a:srgbClr val="7F0055"/>
                </a:solidFill>
                <a:latin typeface="Courier New"/>
              </a:rPr>
              <a:t>volatile</a:t>
            </a:r>
            <a:r>
              <a:rPr lang="en-US" altLang="zh-CN" dirty="0" smtClean="0"/>
              <a:t> </a:t>
            </a:r>
            <a:endParaRPr lang="en-US" altLang="zh-CN" dirty="0" smtClean="0"/>
          </a:p>
          <a:p>
            <a:endParaRPr lang="zh-CN" altLang="en-US" dirty="0"/>
          </a:p>
        </p:txBody>
      </p:sp>
      <p:sp>
        <p:nvSpPr>
          <p:cNvPr id="9" name="TextBox 8"/>
          <p:cNvSpPr txBox="1"/>
          <p:nvPr/>
        </p:nvSpPr>
        <p:spPr>
          <a:xfrm>
            <a:off x="395536" y="1700808"/>
            <a:ext cx="8071505" cy="830997"/>
          </a:xfrm>
          <a:prstGeom prst="rect">
            <a:avLst/>
          </a:prstGeom>
          <a:noFill/>
        </p:spPr>
        <p:txBody>
          <a:bodyPr wrap="none" rtlCol="0">
            <a:spAutoFit/>
          </a:bodyPr>
          <a:lstStyle/>
          <a:p>
            <a:r>
              <a:rPr lang="en-US" altLang="zh-CN" sz="1200" i="1" dirty="0" smtClean="0"/>
              <a:t>JLS </a:t>
            </a:r>
            <a:r>
              <a:rPr lang="en-US" altLang="zh-CN" sz="1200" i="1" dirty="0" smtClean="0"/>
              <a:t>8.3.1.4 volatile </a:t>
            </a:r>
            <a:r>
              <a:rPr lang="en-US" altLang="zh-CN" sz="1200" i="1" dirty="0" smtClean="0"/>
              <a:t>Fields</a:t>
            </a:r>
          </a:p>
          <a:p>
            <a:r>
              <a:rPr lang="en-US" altLang="zh-CN" dirty="0" smtClean="0"/>
              <a:t>A </a:t>
            </a:r>
            <a:r>
              <a:rPr lang="en-US" altLang="zh-CN" dirty="0" smtClean="0"/>
              <a:t>field may be declared volatile, in which case the Java memory model </a:t>
            </a:r>
            <a:r>
              <a:rPr lang="en-US" altLang="zh-CN" dirty="0" smtClean="0">
                <a:hlinkClick r:id="rId3"/>
              </a:rPr>
              <a:t>(§17)</a:t>
            </a:r>
            <a:r>
              <a:rPr lang="en-US" altLang="zh-CN" dirty="0" smtClean="0"/>
              <a:t> </a:t>
            </a:r>
            <a:endParaRPr lang="en-US" altLang="zh-CN" dirty="0" smtClean="0"/>
          </a:p>
          <a:p>
            <a:r>
              <a:rPr lang="en-US" altLang="zh-CN" dirty="0" smtClean="0"/>
              <a:t>ensures </a:t>
            </a:r>
            <a:r>
              <a:rPr lang="en-US" altLang="zh-CN" dirty="0" smtClean="0"/>
              <a:t>that all threads see a consistent value for the variable.</a:t>
            </a:r>
            <a:endParaRPr lang="zh-CN" altLang="en-US" dirty="0"/>
          </a:p>
        </p:txBody>
      </p:sp>
      <p:sp>
        <p:nvSpPr>
          <p:cNvPr id="7" name="矩形 6"/>
          <p:cNvSpPr/>
          <p:nvPr/>
        </p:nvSpPr>
        <p:spPr>
          <a:xfrm>
            <a:off x="395536" y="2852936"/>
            <a:ext cx="7776864" cy="1107996"/>
          </a:xfrm>
          <a:prstGeom prst="rect">
            <a:avLst/>
          </a:prstGeom>
        </p:spPr>
        <p:txBody>
          <a:bodyPr wrap="square">
            <a:spAutoFit/>
          </a:bodyPr>
          <a:lstStyle/>
          <a:p>
            <a:r>
              <a:rPr lang="en-US" altLang="zh-CN" sz="1200" i="1" dirty="0" smtClean="0"/>
              <a:t>JLS 17.4.4 </a:t>
            </a:r>
            <a:r>
              <a:rPr lang="en-US" altLang="zh-CN" sz="1200" i="1" dirty="0" smtClean="0"/>
              <a:t>Synchronization </a:t>
            </a:r>
            <a:r>
              <a:rPr lang="en-US" altLang="zh-CN" sz="1200" i="1" dirty="0" smtClean="0"/>
              <a:t>Order</a:t>
            </a:r>
          </a:p>
          <a:p>
            <a:r>
              <a:rPr lang="en-US" altLang="zh-CN" dirty="0" smtClean="0"/>
              <a:t>A </a:t>
            </a:r>
            <a:r>
              <a:rPr lang="en-US" altLang="zh-CN" dirty="0" smtClean="0"/>
              <a:t>write to a volatile variable </a:t>
            </a:r>
            <a:r>
              <a:rPr lang="en-US" altLang="zh-CN" dirty="0" smtClean="0">
                <a:hlinkClick r:id="rId4"/>
              </a:rPr>
              <a:t>(§8.3.1.4)</a:t>
            </a:r>
            <a:r>
              <a:rPr lang="en-US" altLang="zh-CN" dirty="0" smtClean="0"/>
              <a:t> </a:t>
            </a:r>
            <a:r>
              <a:rPr lang="en-US" altLang="zh-CN" i="1" dirty="0" smtClean="0"/>
              <a:t>v</a:t>
            </a:r>
            <a:r>
              <a:rPr lang="en-US" altLang="zh-CN" dirty="0" smtClean="0"/>
              <a:t> synchronizes-with all subsequent reads of </a:t>
            </a:r>
            <a:r>
              <a:rPr lang="en-US" altLang="zh-CN" i="1" dirty="0" smtClean="0"/>
              <a:t>v</a:t>
            </a:r>
            <a:r>
              <a:rPr lang="en-US" altLang="zh-CN" dirty="0" smtClean="0"/>
              <a:t> by any thread (where subsequent is defined according to the synchronization order). </a:t>
            </a:r>
            <a:endParaRPr lang="zh-CN" altLang="en-US" dirty="0"/>
          </a:p>
        </p:txBody>
      </p:sp>
      <p:sp>
        <p:nvSpPr>
          <p:cNvPr id="8" name="矩形 7"/>
          <p:cNvSpPr/>
          <p:nvPr/>
        </p:nvSpPr>
        <p:spPr>
          <a:xfrm>
            <a:off x="395536" y="4221088"/>
            <a:ext cx="7488832" cy="1661993"/>
          </a:xfrm>
          <a:prstGeom prst="rect">
            <a:avLst/>
          </a:prstGeom>
        </p:spPr>
        <p:txBody>
          <a:bodyPr wrap="square">
            <a:spAutoFit/>
          </a:bodyPr>
          <a:lstStyle/>
          <a:p>
            <a:r>
              <a:rPr lang="en-US" altLang="zh-CN" sz="1200" i="1" dirty="0" smtClean="0"/>
              <a:t>JLS </a:t>
            </a:r>
            <a:r>
              <a:rPr lang="en-US" altLang="zh-CN" sz="1200" i="1" dirty="0" smtClean="0"/>
              <a:t>17.4.5 </a:t>
            </a:r>
            <a:r>
              <a:rPr lang="en-US" altLang="zh-CN" sz="1200" i="1" dirty="0" smtClean="0"/>
              <a:t>Happens-before </a:t>
            </a:r>
            <a:r>
              <a:rPr lang="en-US" altLang="zh-CN" sz="1200" i="1" dirty="0" smtClean="0"/>
              <a:t>Order</a:t>
            </a:r>
          </a:p>
          <a:p>
            <a:r>
              <a:rPr lang="en-US" altLang="zh-CN" dirty="0" smtClean="0"/>
              <a:t>If one action happens-before another, then the first is visible to and ordered before the second</a:t>
            </a:r>
            <a:r>
              <a:rPr lang="en-US" altLang="zh-CN" dirty="0" smtClean="0"/>
              <a:t>.</a:t>
            </a:r>
          </a:p>
          <a:p>
            <a:endParaRPr lang="en-US" altLang="zh-CN" dirty="0" smtClean="0"/>
          </a:p>
          <a:p>
            <a:r>
              <a:rPr lang="en-US" altLang="zh-CN" dirty="0" smtClean="0"/>
              <a:t>If </a:t>
            </a:r>
            <a:r>
              <a:rPr lang="en-US" altLang="zh-CN" dirty="0" smtClean="0"/>
              <a:t>an action </a:t>
            </a:r>
            <a:r>
              <a:rPr lang="en-US" altLang="zh-CN" i="1" dirty="0" smtClean="0"/>
              <a:t>x</a:t>
            </a:r>
            <a:r>
              <a:rPr lang="en-US" altLang="zh-CN" dirty="0" smtClean="0"/>
              <a:t> synchronizes-with a following action </a:t>
            </a:r>
            <a:r>
              <a:rPr lang="en-US" altLang="zh-CN" i="1" dirty="0" smtClean="0"/>
              <a:t>y</a:t>
            </a:r>
            <a:r>
              <a:rPr lang="en-US" altLang="zh-CN" dirty="0" smtClean="0"/>
              <a:t>, then we also have </a:t>
            </a:r>
            <a:r>
              <a:rPr lang="en-US" altLang="zh-CN" i="1" dirty="0" err="1" smtClean="0"/>
              <a:t>hb</a:t>
            </a:r>
            <a:r>
              <a:rPr lang="en-US" altLang="zh-CN" dirty="0" smtClean="0"/>
              <a:t>(</a:t>
            </a:r>
            <a:r>
              <a:rPr lang="en-US" altLang="zh-CN" i="1" dirty="0" smtClean="0"/>
              <a:t>x</a:t>
            </a:r>
            <a:r>
              <a:rPr lang="en-US" altLang="zh-CN" dirty="0" smtClean="0"/>
              <a:t>, </a:t>
            </a:r>
            <a:r>
              <a:rPr lang="en-US" altLang="zh-CN" i="1" dirty="0" smtClean="0"/>
              <a:t>y</a:t>
            </a:r>
            <a:r>
              <a:rPr lang="en-US" altLang="zh-CN" dirty="0" smtClean="0"/>
              <a:t>). </a:t>
            </a:r>
            <a:endParaRPr lang="zh-CN" altLang="en-US" dirty="0"/>
          </a:p>
        </p:txBody>
      </p:sp>
      <p:sp>
        <p:nvSpPr>
          <p:cNvPr id="10" name="TextBox 9"/>
          <p:cNvSpPr txBox="1"/>
          <p:nvPr/>
        </p:nvSpPr>
        <p:spPr>
          <a:xfrm>
            <a:off x="3347864" y="6021288"/>
            <a:ext cx="3134191" cy="369332"/>
          </a:xfrm>
          <a:prstGeom prst="rect">
            <a:avLst/>
          </a:prstGeom>
          <a:noFill/>
        </p:spPr>
        <p:txBody>
          <a:bodyPr wrap="none" rtlCol="0">
            <a:spAutoFit/>
          </a:bodyPr>
          <a:lstStyle/>
          <a:p>
            <a:r>
              <a:rPr lang="en-US" altLang="zh-CN" dirty="0" smtClean="0"/>
              <a:t>Under Hook: Memory Barrier</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To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To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lide(fromTop)">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What’s concurrency programming</a:t>
            </a:r>
            <a:endParaRPr lang="zh-CN" altLang="en-US" dirty="0"/>
          </a:p>
        </p:txBody>
      </p:sp>
      <p:sp>
        <p:nvSpPr>
          <p:cNvPr id="3" name="内容占位符 2"/>
          <p:cNvSpPr>
            <a:spLocks noGrp="1"/>
          </p:cNvSpPr>
          <p:nvPr>
            <p:ph idx="1"/>
          </p:nvPr>
        </p:nvSpPr>
        <p:spPr/>
        <p:txBody>
          <a:bodyPr/>
          <a:lstStyle/>
          <a:p>
            <a:r>
              <a:rPr lang="en-US" altLang="zh-CN" dirty="0" smtClean="0"/>
              <a:t>Safe Publication : </a:t>
            </a:r>
            <a:r>
              <a:rPr lang="en-US" altLang="zh-CN" b="1" dirty="0" smtClean="0">
                <a:solidFill>
                  <a:srgbClr val="7F0055"/>
                </a:solidFill>
                <a:latin typeface="Courier New"/>
              </a:rPr>
              <a:t>final</a:t>
            </a:r>
            <a:r>
              <a:rPr lang="en-US" altLang="zh-CN" b="1" dirty="0" smtClean="0">
                <a:solidFill>
                  <a:srgbClr val="000000"/>
                </a:solidFill>
                <a:latin typeface="Courier New"/>
              </a:rPr>
              <a:t> </a:t>
            </a:r>
            <a:endParaRPr lang="zh-CN" altLang="en-US" b="1" dirty="0" smtClean="0">
              <a:latin typeface="Courier New" pitchFamily="49" charset="0"/>
              <a:cs typeface="Courier New" pitchFamily="49" charset="0"/>
            </a:endParaRPr>
          </a:p>
          <a:p>
            <a:pPr>
              <a:buNone/>
            </a:pPr>
            <a:endParaRPr lang="zh-CN" altLang="en-US" dirty="0"/>
          </a:p>
        </p:txBody>
      </p:sp>
      <p:sp>
        <p:nvSpPr>
          <p:cNvPr id="4" name="矩形 3"/>
          <p:cNvSpPr/>
          <p:nvPr/>
        </p:nvSpPr>
        <p:spPr>
          <a:xfrm>
            <a:off x="-36512" y="1844824"/>
            <a:ext cx="8388424" cy="4154984"/>
          </a:xfrm>
          <a:prstGeom prst="rect">
            <a:avLst/>
          </a:prstGeom>
        </p:spPr>
        <p:txBody>
          <a:bodyPr wrap="square">
            <a:spAutoFit/>
          </a:bodyPr>
          <a:lstStyle/>
          <a:p>
            <a:r>
              <a:rPr lang="en-US" altLang="zh-CN" sz="1200" b="1" dirty="0" smtClean="0">
                <a:solidFill>
                  <a:srgbClr val="7F0055"/>
                </a:solidFill>
                <a:latin typeface="Courier New"/>
              </a:rPr>
              <a:t>class</a:t>
            </a:r>
            <a:r>
              <a:rPr lang="en-US" altLang="zh-CN" sz="1200" b="1" dirty="0" smtClean="0">
                <a:solidFill>
                  <a:srgbClr val="000000"/>
                </a:solidFill>
                <a:latin typeface="Courier New"/>
              </a:rPr>
              <a:t> </a:t>
            </a:r>
            <a:r>
              <a:rPr lang="en-US" altLang="zh-CN" sz="1200" dirty="0" err="1" smtClean="0">
                <a:solidFill>
                  <a:srgbClr val="000000"/>
                </a:solidFill>
                <a:latin typeface="Courier New"/>
              </a:rPr>
              <a:t>FinalFieldExample</a:t>
            </a:r>
            <a:r>
              <a:rPr lang="en-US" altLang="zh-CN" sz="1200" b="1" dirty="0" smtClean="0">
                <a:solidFill>
                  <a:srgbClr val="000000"/>
                </a:solidFill>
                <a:latin typeface="Courier New"/>
              </a:rPr>
              <a:t> </a:t>
            </a:r>
            <a:r>
              <a:rPr lang="en-US" altLang="zh-CN" sz="1200" dirty="0" smtClean="0">
                <a:solidFill>
                  <a:srgbClr val="000000"/>
                </a:solidFill>
                <a:latin typeface="Courier New"/>
              </a:rPr>
              <a:t>{</a:t>
            </a:r>
          </a:p>
          <a:p>
            <a:r>
              <a:rPr lang="en-US" altLang="zh-CN" sz="1200" dirty="0" smtClean="0">
                <a:solidFill>
                  <a:srgbClr val="000000"/>
                </a:solidFill>
                <a:latin typeface="Courier New"/>
              </a:rPr>
              <a:t>     </a:t>
            </a:r>
            <a:r>
              <a:rPr lang="en-US" altLang="zh-CN" sz="1200" b="1" dirty="0" smtClean="0">
                <a:solidFill>
                  <a:srgbClr val="7F0055"/>
                </a:solidFill>
                <a:latin typeface="Courier New"/>
              </a:rPr>
              <a:t>final</a:t>
            </a:r>
            <a:r>
              <a:rPr lang="en-US" altLang="zh-CN" sz="1200" b="1" dirty="0" smtClean="0">
                <a:solidFill>
                  <a:srgbClr val="000000"/>
                </a:solidFill>
                <a:latin typeface="Courier New"/>
              </a:rPr>
              <a:t> </a:t>
            </a:r>
            <a:r>
              <a:rPr lang="en-US" altLang="zh-CN" sz="1200" b="1" dirty="0" err="1" smtClean="0">
                <a:solidFill>
                  <a:srgbClr val="7F0055"/>
                </a:solidFill>
                <a:latin typeface="Courier New"/>
              </a:rPr>
              <a:t>int</a:t>
            </a:r>
            <a:r>
              <a:rPr lang="en-US" altLang="zh-CN" sz="1200" b="1" dirty="0" smtClean="0">
                <a:solidFill>
                  <a:srgbClr val="000000"/>
                </a:solidFill>
                <a:latin typeface="Courier New"/>
              </a:rPr>
              <a:t> </a:t>
            </a:r>
            <a:r>
              <a:rPr lang="en-US" altLang="zh-CN" sz="1200" dirty="0" smtClean="0">
                <a:solidFill>
                  <a:srgbClr val="0000C0"/>
                </a:solidFill>
                <a:latin typeface="Courier New"/>
              </a:rPr>
              <a:t>x</a:t>
            </a:r>
            <a:r>
              <a:rPr lang="en-US" altLang="zh-CN" sz="1200" b="1" dirty="0" smtClean="0">
                <a:solidFill>
                  <a:srgbClr val="000000"/>
                </a:solidFill>
                <a:latin typeface="Courier New"/>
              </a:rPr>
              <a:t>;</a:t>
            </a:r>
          </a:p>
          <a:p>
            <a:r>
              <a:rPr lang="en-US" altLang="zh-CN" sz="1200" dirty="0" smtClean="0">
                <a:solidFill>
                  <a:srgbClr val="000000"/>
                </a:solidFill>
                <a:latin typeface="Courier New"/>
              </a:rPr>
              <a:t>     </a:t>
            </a:r>
            <a:r>
              <a:rPr lang="en-US" altLang="zh-CN" sz="1200" b="1" dirty="0" err="1" smtClean="0">
                <a:solidFill>
                  <a:srgbClr val="7F0055"/>
                </a:solidFill>
                <a:latin typeface="Courier New"/>
              </a:rPr>
              <a:t>int</a:t>
            </a:r>
            <a:r>
              <a:rPr lang="en-US" altLang="zh-CN" sz="1200" b="1" dirty="0" smtClean="0">
                <a:solidFill>
                  <a:srgbClr val="000000"/>
                </a:solidFill>
                <a:latin typeface="Courier New"/>
              </a:rPr>
              <a:t> </a:t>
            </a:r>
            <a:r>
              <a:rPr lang="en-US" altLang="zh-CN" sz="1200" dirty="0" smtClean="0">
                <a:solidFill>
                  <a:srgbClr val="0000C0"/>
                </a:solidFill>
                <a:latin typeface="Courier New"/>
              </a:rPr>
              <a:t>y</a:t>
            </a:r>
            <a:r>
              <a:rPr lang="en-US" altLang="zh-CN" sz="1200" b="1" dirty="0" smtClean="0">
                <a:solidFill>
                  <a:srgbClr val="000000"/>
                </a:solidFill>
                <a:latin typeface="Courier New"/>
              </a:rPr>
              <a:t>;</a:t>
            </a:r>
          </a:p>
          <a:p>
            <a:r>
              <a:rPr lang="en-US" altLang="zh-CN" sz="1200" dirty="0" smtClean="0">
                <a:solidFill>
                  <a:srgbClr val="000000"/>
                </a:solidFill>
                <a:latin typeface="Courier New"/>
              </a:rPr>
              <a:t>     </a:t>
            </a:r>
            <a:r>
              <a:rPr lang="en-US" altLang="zh-CN" sz="1200" b="1" dirty="0" smtClean="0">
                <a:solidFill>
                  <a:srgbClr val="7F0055"/>
                </a:solidFill>
                <a:latin typeface="Courier New"/>
              </a:rPr>
              <a:t>static</a:t>
            </a:r>
            <a:r>
              <a:rPr lang="en-US" altLang="zh-CN" sz="1200" b="1" dirty="0" smtClean="0">
                <a:solidFill>
                  <a:srgbClr val="000000"/>
                </a:solidFill>
                <a:latin typeface="Courier New"/>
              </a:rPr>
              <a:t> </a:t>
            </a:r>
            <a:r>
              <a:rPr lang="en-US" altLang="zh-CN" sz="1200" dirty="0" err="1" smtClean="0">
                <a:solidFill>
                  <a:srgbClr val="000000"/>
                </a:solidFill>
                <a:latin typeface="Courier New"/>
              </a:rPr>
              <a:t>FinalFieldExample</a:t>
            </a:r>
            <a:r>
              <a:rPr lang="en-US" altLang="zh-CN" sz="1200" b="1" dirty="0" smtClean="0">
                <a:solidFill>
                  <a:srgbClr val="000000"/>
                </a:solidFill>
                <a:latin typeface="Courier New"/>
              </a:rPr>
              <a:t> </a:t>
            </a:r>
            <a:r>
              <a:rPr lang="en-US" altLang="zh-CN" sz="1200" dirty="0" smtClean="0">
                <a:solidFill>
                  <a:srgbClr val="0000C0"/>
                </a:solidFill>
                <a:latin typeface="Courier New"/>
              </a:rPr>
              <a:t>f</a:t>
            </a:r>
            <a:r>
              <a:rPr lang="en-US" altLang="zh-CN" sz="1200" b="1" dirty="0" smtClean="0">
                <a:solidFill>
                  <a:srgbClr val="000000"/>
                </a:solidFill>
                <a:latin typeface="Courier New"/>
              </a:rPr>
              <a:t>;</a:t>
            </a:r>
          </a:p>
          <a:p>
            <a:r>
              <a:rPr lang="en-US" altLang="zh-CN" sz="1200" dirty="0" smtClean="0">
                <a:solidFill>
                  <a:srgbClr val="000000"/>
                </a:solidFill>
                <a:latin typeface="Courier New"/>
              </a:rPr>
              <a:t> </a:t>
            </a:r>
            <a:r>
              <a:rPr lang="en-US" altLang="zh-CN" sz="1200" dirty="0" smtClean="0">
                <a:solidFill>
                  <a:srgbClr val="000000"/>
                </a:solidFill>
                <a:latin typeface="Courier New"/>
              </a:rPr>
              <a:t>    </a:t>
            </a:r>
            <a:r>
              <a:rPr lang="en-US" altLang="zh-CN" sz="1200" b="1" dirty="0" smtClean="0">
                <a:solidFill>
                  <a:srgbClr val="7F0055"/>
                </a:solidFill>
                <a:latin typeface="Courier New"/>
              </a:rPr>
              <a:t>public</a:t>
            </a:r>
            <a:r>
              <a:rPr lang="en-US" altLang="zh-CN" sz="1200" dirty="0" smtClean="0">
                <a:solidFill>
                  <a:srgbClr val="000000"/>
                </a:solidFill>
                <a:latin typeface="Courier New"/>
              </a:rPr>
              <a:t>  </a:t>
            </a:r>
            <a:r>
              <a:rPr lang="en-US" altLang="zh-CN" sz="1200" dirty="0" err="1" smtClean="0">
                <a:solidFill>
                  <a:srgbClr val="000000"/>
                </a:solidFill>
                <a:latin typeface="Courier New"/>
              </a:rPr>
              <a:t>FinalFieldExample</a:t>
            </a:r>
            <a:r>
              <a:rPr lang="en-US" altLang="zh-CN" sz="1200" dirty="0" smtClean="0">
                <a:solidFill>
                  <a:srgbClr val="000000"/>
                </a:solidFill>
                <a:latin typeface="Courier New"/>
              </a:rPr>
              <a:t>(){ </a:t>
            </a:r>
          </a:p>
          <a:p>
            <a:r>
              <a:rPr lang="en-US" altLang="zh-CN" sz="1200" dirty="0" smtClean="0">
                <a:solidFill>
                  <a:srgbClr val="000000"/>
                </a:solidFill>
                <a:latin typeface="Courier New"/>
              </a:rPr>
              <a:t>           </a:t>
            </a:r>
            <a:r>
              <a:rPr lang="en-US" altLang="zh-CN" sz="1200" dirty="0" smtClean="0">
                <a:solidFill>
                  <a:srgbClr val="0000C0"/>
                </a:solidFill>
                <a:latin typeface="Courier New"/>
              </a:rPr>
              <a:t>x</a:t>
            </a:r>
            <a:r>
              <a:rPr lang="en-US" altLang="zh-CN" sz="1200" dirty="0" smtClean="0">
                <a:solidFill>
                  <a:srgbClr val="000000"/>
                </a:solidFill>
                <a:latin typeface="Courier New"/>
              </a:rPr>
              <a:t> = 3;</a:t>
            </a:r>
          </a:p>
          <a:p>
            <a:r>
              <a:rPr lang="en-US" altLang="zh-CN" sz="1200" dirty="0" smtClean="0">
                <a:solidFill>
                  <a:srgbClr val="000000"/>
                </a:solidFill>
                <a:latin typeface="Courier New"/>
              </a:rPr>
              <a:t>           </a:t>
            </a:r>
            <a:r>
              <a:rPr lang="en-US" altLang="zh-CN" sz="1200" dirty="0" smtClean="0">
                <a:solidFill>
                  <a:srgbClr val="0000C0"/>
                </a:solidFill>
                <a:latin typeface="Courier New"/>
              </a:rPr>
              <a:t>y</a:t>
            </a:r>
            <a:r>
              <a:rPr lang="en-US" altLang="zh-CN" sz="1200" dirty="0" smtClean="0">
                <a:solidFill>
                  <a:srgbClr val="000000"/>
                </a:solidFill>
                <a:latin typeface="Courier New"/>
              </a:rPr>
              <a:t> = 4;</a:t>
            </a:r>
          </a:p>
          <a:p>
            <a:r>
              <a:rPr lang="zh-CN" altLang="en-US" sz="1200" dirty="0" smtClean="0">
                <a:solidFill>
                  <a:srgbClr val="000000"/>
                </a:solidFill>
                <a:latin typeface="Courier New"/>
              </a:rPr>
              <a:t>      </a:t>
            </a:r>
            <a:r>
              <a:rPr lang="en-US" altLang="zh-CN" sz="1200" dirty="0" smtClean="0">
                <a:solidFill>
                  <a:srgbClr val="000000"/>
                </a:solidFill>
                <a:latin typeface="Courier New"/>
              </a:rPr>
              <a:t>}</a:t>
            </a:r>
          </a:p>
          <a:p>
            <a:r>
              <a:rPr lang="zh-CN" altLang="en-US" sz="1200" dirty="0" smtClean="0">
                <a:solidFill>
                  <a:srgbClr val="000000"/>
                </a:solidFill>
                <a:latin typeface="Courier New"/>
              </a:rPr>
              <a:t>  </a:t>
            </a:r>
          </a:p>
          <a:p>
            <a:r>
              <a:rPr lang="en-US" altLang="zh-CN" sz="1200" dirty="0" smtClean="0">
                <a:solidFill>
                  <a:srgbClr val="000000"/>
                </a:solidFill>
                <a:latin typeface="Courier New"/>
              </a:rPr>
              <a:t>       </a:t>
            </a:r>
            <a:r>
              <a:rPr lang="en-US" altLang="zh-CN" sz="1200" b="1" dirty="0" smtClean="0">
                <a:solidFill>
                  <a:srgbClr val="7F0055"/>
                </a:solidFill>
                <a:latin typeface="Courier New"/>
              </a:rPr>
              <a:t>static</a:t>
            </a:r>
            <a:r>
              <a:rPr lang="en-US" altLang="zh-CN" sz="1200" b="1" dirty="0" smtClean="0">
                <a:solidFill>
                  <a:srgbClr val="000000"/>
                </a:solidFill>
                <a:latin typeface="Courier New"/>
              </a:rPr>
              <a:t> </a:t>
            </a:r>
            <a:r>
              <a:rPr lang="en-US" altLang="zh-CN" sz="1200" b="1" dirty="0" smtClean="0">
                <a:solidFill>
                  <a:srgbClr val="7F0055"/>
                </a:solidFill>
                <a:latin typeface="Courier New"/>
              </a:rPr>
              <a:t>void</a:t>
            </a:r>
            <a:r>
              <a:rPr lang="en-US" altLang="zh-CN" sz="1200" b="1" dirty="0" smtClean="0">
                <a:solidFill>
                  <a:srgbClr val="000000"/>
                </a:solidFill>
                <a:latin typeface="Courier New"/>
              </a:rPr>
              <a:t> </a:t>
            </a:r>
            <a:r>
              <a:rPr lang="en-US" altLang="zh-CN" sz="1200" dirty="0" smtClean="0">
                <a:solidFill>
                  <a:srgbClr val="000000"/>
                </a:solidFill>
                <a:latin typeface="Courier New"/>
              </a:rPr>
              <a:t>writer() {</a:t>
            </a:r>
          </a:p>
          <a:p>
            <a:r>
              <a:rPr lang="en-US" altLang="zh-CN" sz="1200" dirty="0" smtClean="0">
                <a:solidFill>
                  <a:srgbClr val="000000"/>
                </a:solidFill>
                <a:latin typeface="Courier New"/>
              </a:rPr>
              <a:t>              </a:t>
            </a:r>
            <a:r>
              <a:rPr lang="en-US" altLang="zh-CN" sz="1200" dirty="0" smtClean="0">
                <a:solidFill>
                  <a:srgbClr val="0000C0"/>
                </a:solidFill>
                <a:latin typeface="Courier New"/>
              </a:rPr>
              <a:t>f</a:t>
            </a:r>
            <a:r>
              <a:rPr lang="en-US" altLang="zh-CN" sz="1200" dirty="0" smtClean="0">
                <a:solidFill>
                  <a:srgbClr val="000000"/>
                </a:solidFill>
                <a:latin typeface="Courier New"/>
              </a:rPr>
              <a:t> = </a:t>
            </a:r>
            <a:r>
              <a:rPr lang="en-US" altLang="zh-CN" sz="1200" b="1" dirty="0" smtClean="0">
                <a:solidFill>
                  <a:srgbClr val="7F0055"/>
                </a:solidFill>
                <a:latin typeface="Courier New"/>
              </a:rPr>
              <a:t>new</a:t>
            </a:r>
            <a:r>
              <a:rPr lang="en-US" altLang="zh-CN" sz="1200" b="1" dirty="0" smtClean="0">
                <a:solidFill>
                  <a:srgbClr val="000000"/>
                </a:solidFill>
                <a:latin typeface="Courier New"/>
              </a:rPr>
              <a:t> </a:t>
            </a:r>
            <a:r>
              <a:rPr lang="en-US" altLang="zh-CN" sz="1200" dirty="0" err="1" smtClean="0">
                <a:solidFill>
                  <a:srgbClr val="000000"/>
                </a:solidFill>
                <a:latin typeface="Courier New"/>
              </a:rPr>
              <a:t>FinalFieldExample</a:t>
            </a:r>
            <a:r>
              <a:rPr lang="en-US" altLang="zh-CN" sz="1200" dirty="0" smtClean="0">
                <a:solidFill>
                  <a:srgbClr val="000000"/>
                </a:solidFill>
                <a:latin typeface="Courier New"/>
              </a:rPr>
              <a:t>()</a:t>
            </a:r>
            <a:r>
              <a:rPr lang="en-US" altLang="zh-CN" sz="1200" b="1" dirty="0" smtClean="0">
                <a:solidFill>
                  <a:srgbClr val="000000"/>
                </a:solidFill>
                <a:latin typeface="Courier New"/>
              </a:rPr>
              <a:t>;</a:t>
            </a:r>
          </a:p>
          <a:p>
            <a:r>
              <a:rPr lang="zh-CN" altLang="en-US" sz="1200" dirty="0" smtClean="0">
                <a:solidFill>
                  <a:srgbClr val="000000"/>
                </a:solidFill>
                <a:latin typeface="Courier New"/>
              </a:rPr>
              <a:t>        </a:t>
            </a:r>
            <a:r>
              <a:rPr lang="en-US" altLang="zh-CN" sz="1200" dirty="0" smtClean="0">
                <a:solidFill>
                  <a:srgbClr val="000000"/>
                </a:solidFill>
                <a:latin typeface="Courier New"/>
              </a:rPr>
              <a:t>}</a:t>
            </a:r>
          </a:p>
          <a:p>
            <a:r>
              <a:rPr lang="zh-CN" altLang="en-US" sz="1200" dirty="0" smtClean="0">
                <a:solidFill>
                  <a:srgbClr val="000000"/>
                </a:solidFill>
                <a:latin typeface="Courier New"/>
              </a:rPr>
              <a:t>     </a:t>
            </a:r>
          </a:p>
          <a:p>
            <a:r>
              <a:rPr lang="en-US" altLang="zh-CN" sz="1200" dirty="0" smtClean="0">
                <a:solidFill>
                  <a:srgbClr val="000000"/>
                </a:solidFill>
                <a:latin typeface="Courier New"/>
              </a:rPr>
              <a:t>       </a:t>
            </a:r>
            <a:r>
              <a:rPr lang="en-US" altLang="zh-CN" sz="1200" b="1" dirty="0" smtClean="0">
                <a:solidFill>
                  <a:srgbClr val="7F0055"/>
                </a:solidFill>
                <a:latin typeface="Courier New"/>
              </a:rPr>
              <a:t>static</a:t>
            </a:r>
            <a:r>
              <a:rPr lang="en-US" altLang="zh-CN" sz="1200" b="1" dirty="0" smtClean="0">
                <a:solidFill>
                  <a:srgbClr val="000000"/>
                </a:solidFill>
                <a:latin typeface="Courier New"/>
              </a:rPr>
              <a:t> </a:t>
            </a:r>
            <a:r>
              <a:rPr lang="en-US" altLang="zh-CN" sz="1200" b="1" dirty="0" smtClean="0">
                <a:solidFill>
                  <a:srgbClr val="7F0055"/>
                </a:solidFill>
                <a:latin typeface="Courier New"/>
              </a:rPr>
              <a:t>void</a:t>
            </a:r>
            <a:r>
              <a:rPr lang="en-US" altLang="zh-CN" sz="1200" b="1" dirty="0" smtClean="0">
                <a:solidFill>
                  <a:srgbClr val="000000"/>
                </a:solidFill>
                <a:latin typeface="Courier New"/>
              </a:rPr>
              <a:t> </a:t>
            </a:r>
            <a:r>
              <a:rPr lang="en-US" altLang="zh-CN" sz="1200" dirty="0" smtClean="0">
                <a:solidFill>
                  <a:srgbClr val="000000"/>
                </a:solidFill>
                <a:latin typeface="Courier New"/>
              </a:rPr>
              <a:t>reader() {</a:t>
            </a:r>
          </a:p>
          <a:p>
            <a:r>
              <a:rPr lang="en-US" altLang="zh-CN" sz="1200" dirty="0" smtClean="0">
                <a:solidFill>
                  <a:srgbClr val="000000"/>
                </a:solidFill>
                <a:latin typeface="Courier New"/>
              </a:rPr>
              <a:t>               </a:t>
            </a:r>
            <a:r>
              <a:rPr lang="en-US" altLang="zh-CN" sz="1200" b="1" dirty="0" smtClean="0">
                <a:solidFill>
                  <a:srgbClr val="7F0055"/>
                </a:solidFill>
                <a:latin typeface="Courier New"/>
              </a:rPr>
              <a:t>if</a:t>
            </a:r>
            <a:r>
              <a:rPr lang="en-US" altLang="zh-CN" sz="1200" b="1" dirty="0" smtClean="0">
                <a:solidFill>
                  <a:srgbClr val="000000"/>
                </a:solidFill>
                <a:latin typeface="Courier New"/>
              </a:rPr>
              <a:t> </a:t>
            </a:r>
            <a:r>
              <a:rPr lang="en-US" altLang="zh-CN" sz="1200" dirty="0" smtClean="0">
                <a:solidFill>
                  <a:srgbClr val="000000"/>
                </a:solidFill>
                <a:latin typeface="Courier New"/>
              </a:rPr>
              <a:t>(</a:t>
            </a:r>
            <a:r>
              <a:rPr lang="en-US" altLang="zh-CN" sz="1200" dirty="0" smtClean="0">
                <a:solidFill>
                  <a:srgbClr val="0000C0"/>
                </a:solidFill>
                <a:latin typeface="Courier New"/>
              </a:rPr>
              <a:t>f</a:t>
            </a:r>
            <a:r>
              <a:rPr lang="en-US" altLang="zh-CN" sz="1200" dirty="0" smtClean="0">
                <a:solidFill>
                  <a:srgbClr val="000000"/>
                </a:solidFill>
                <a:latin typeface="Courier New"/>
              </a:rPr>
              <a:t> != </a:t>
            </a:r>
            <a:r>
              <a:rPr lang="en-US" altLang="zh-CN" sz="1200" b="1" dirty="0" smtClean="0">
                <a:solidFill>
                  <a:srgbClr val="7F0055"/>
                </a:solidFill>
                <a:latin typeface="Courier New"/>
              </a:rPr>
              <a:t>null</a:t>
            </a:r>
            <a:r>
              <a:rPr lang="en-US" altLang="zh-CN" sz="1200" dirty="0" smtClean="0">
                <a:solidFill>
                  <a:srgbClr val="000000"/>
                </a:solidFill>
                <a:latin typeface="Courier New"/>
              </a:rPr>
              <a:t>) {</a:t>
            </a:r>
          </a:p>
          <a:p>
            <a:r>
              <a:rPr lang="en-US" altLang="zh-CN" sz="1200" dirty="0" smtClean="0">
                <a:solidFill>
                  <a:srgbClr val="000000"/>
                </a:solidFill>
                <a:latin typeface="Courier New"/>
              </a:rPr>
              <a:t>                      </a:t>
            </a:r>
            <a:r>
              <a:rPr lang="en-US" altLang="zh-CN" sz="1200" b="1" dirty="0" err="1" smtClean="0">
                <a:solidFill>
                  <a:srgbClr val="7F0055"/>
                </a:solidFill>
                <a:latin typeface="Courier New"/>
              </a:rPr>
              <a:t>int</a:t>
            </a:r>
            <a:r>
              <a:rPr lang="en-US" altLang="zh-CN" sz="1200" b="1" dirty="0" smtClean="0">
                <a:solidFill>
                  <a:srgbClr val="000000"/>
                </a:solidFill>
                <a:latin typeface="Courier New"/>
              </a:rPr>
              <a:t> </a:t>
            </a:r>
            <a:r>
              <a:rPr lang="en-US" altLang="zh-CN" sz="1200" dirty="0" err="1" smtClean="0">
                <a:solidFill>
                  <a:srgbClr val="000000"/>
                </a:solidFill>
                <a:latin typeface="Courier New"/>
              </a:rPr>
              <a:t>i</a:t>
            </a:r>
            <a:r>
              <a:rPr lang="en-US" altLang="zh-CN" sz="1200" dirty="0" smtClean="0">
                <a:solidFill>
                  <a:srgbClr val="000000"/>
                </a:solidFill>
                <a:latin typeface="Courier New"/>
              </a:rPr>
              <a:t> = </a:t>
            </a:r>
            <a:r>
              <a:rPr lang="en-US" altLang="zh-CN" sz="1200" dirty="0" err="1" smtClean="0">
                <a:solidFill>
                  <a:srgbClr val="0000C0"/>
                </a:solidFill>
                <a:latin typeface="Courier New"/>
              </a:rPr>
              <a:t>f</a:t>
            </a:r>
            <a:r>
              <a:rPr lang="en-US" altLang="zh-CN" sz="1200" dirty="0" err="1" smtClean="0">
                <a:solidFill>
                  <a:srgbClr val="000000"/>
                </a:solidFill>
                <a:latin typeface="Courier New"/>
              </a:rPr>
              <a:t>.</a:t>
            </a:r>
            <a:r>
              <a:rPr lang="en-US" altLang="zh-CN" sz="1200" dirty="0" err="1" smtClean="0">
                <a:solidFill>
                  <a:srgbClr val="0000C0"/>
                </a:solidFill>
                <a:latin typeface="Courier New"/>
              </a:rPr>
              <a:t>x</a:t>
            </a:r>
            <a:r>
              <a:rPr lang="en-US" altLang="zh-CN" sz="1200" dirty="0" smtClean="0">
                <a:solidFill>
                  <a:srgbClr val="000000"/>
                </a:solidFill>
                <a:latin typeface="Courier New"/>
              </a:rPr>
              <a:t>; </a:t>
            </a:r>
            <a:r>
              <a:rPr lang="en-US" altLang="zh-CN" sz="1200" b="1" i="1" dirty="0" smtClean="0">
                <a:solidFill>
                  <a:srgbClr val="3F7F5F"/>
                </a:solidFill>
                <a:latin typeface="Courier New"/>
              </a:rPr>
              <a:t>// guaranteed to see 3</a:t>
            </a:r>
          </a:p>
          <a:p>
            <a:r>
              <a:rPr lang="en-US" altLang="zh-CN" sz="1200" dirty="0" smtClean="0">
                <a:solidFill>
                  <a:srgbClr val="000000"/>
                </a:solidFill>
                <a:latin typeface="Courier New"/>
              </a:rPr>
              <a:t>                      </a:t>
            </a:r>
            <a:r>
              <a:rPr lang="en-US" altLang="zh-CN" sz="1200" b="1" dirty="0" err="1" smtClean="0">
                <a:solidFill>
                  <a:srgbClr val="7F0055"/>
                </a:solidFill>
                <a:latin typeface="Courier New"/>
              </a:rPr>
              <a:t>int</a:t>
            </a:r>
            <a:r>
              <a:rPr lang="en-US" altLang="zh-CN" sz="1200" b="1" dirty="0" smtClean="0">
                <a:solidFill>
                  <a:srgbClr val="000000"/>
                </a:solidFill>
                <a:latin typeface="Courier New"/>
              </a:rPr>
              <a:t> </a:t>
            </a:r>
            <a:r>
              <a:rPr lang="en-US" altLang="zh-CN" sz="1200" dirty="0" smtClean="0">
                <a:solidFill>
                  <a:srgbClr val="000000"/>
                </a:solidFill>
                <a:latin typeface="Courier New"/>
              </a:rPr>
              <a:t>j = </a:t>
            </a:r>
            <a:r>
              <a:rPr lang="en-US" altLang="zh-CN" sz="1200" dirty="0" err="1" smtClean="0">
                <a:solidFill>
                  <a:srgbClr val="0000C0"/>
                </a:solidFill>
                <a:latin typeface="Courier New"/>
              </a:rPr>
              <a:t>f</a:t>
            </a:r>
            <a:r>
              <a:rPr lang="en-US" altLang="zh-CN" sz="1200" dirty="0" err="1" smtClean="0">
                <a:solidFill>
                  <a:srgbClr val="000000"/>
                </a:solidFill>
                <a:latin typeface="Courier New"/>
              </a:rPr>
              <a:t>.</a:t>
            </a:r>
            <a:r>
              <a:rPr lang="en-US" altLang="zh-CN" sz="1200" dirty="0" err="1" smtClean="0">
                <a:solidFill>
                  <a:srgbClr val="0000C0"/>
                </a:solidFill>
                <a:latin typeface="Courier New"/>
              </a:rPr>
              <a:t>y</a:t>
            </a:r>
            <a:r>
              <a:rPr lang="en-US" altLang="zh-CN" sz="1200" dirty="0" smtClean="0">
                <a:solidFill>
                  <a:srgbClr val="000000"/>
                </a:solidFill>
                <a:latin typeface="Courier New"/>
              </a:rPr>
              <a:t>;</a:t>
            </a:r>
            <a:r>
              <a:rPr lang="en-US" altLang="zh-CN" sz="1200" b="1" i="1" dirty="0" smtClean="0">
                <a:solidFill>
                  <a:srgbClr val="000000"/>
                </a:solidFill>
                <a:latin typeface="Courier New"/>
              </a:rPr>
              <a:t>  </a:t>
            </a:r>
            <a:r>
              <a:rPr lang="en-US" altLang="zh-CN" sz="1200" b="1" i="1" dirty="0" smtClean="0">
                <a:solidFill>
                  <a:srgbClr val="3F7F5F"/>
                </a:solidFill>
                <a:latin typeface="Courier New"/>
              </a:rPr>
              <a:t>// could see 0</a:t>
            </a:r>
          </a:p>
          <a:p>
            <a:r>
              <a:rPr lang="zh-CN" altLang="en-US" sz="1200" dirty="0" smtClean="0">
                <a:solidFill>
                  <a:srgbClr val="000000"/>
                </a:solidFill>
                <a:latin typeface="Courier New"/>
              </a:rPr>
              <a:t>               </a:t>
            </a:r>
            <a:r>
              <a:rPr lang="en-US" altLang="zh-CN" sz="1200" dirty="0" smtClean="0">
                <a:solidFill>
                  <a:srgbClr val="000000"/>
                </a:solidFill>
                <a:latin typeface="Courier New"/>
              </a:rPr>
              <a:t>}</a:t>
            </a:r>
          </a:p>
          <a:p>
            <a:r>
              <a:rPr lang="zh-CN" altLang="en-US" sz="1200" dirty="0" smtClean="0">
                <a:solidFill>
                  <a:srgbClr val="000000"/>
                </a:solidFill>
                <a:latin typeface="Courier New"/>
              </a:rPr>
              <a:t>        </a:t>
            </a:r>
            <a:r>
              <a:rPr lang="en-US" altLang="zh-CN" sz="1200" dirty="0" smtClean="0">
                <a:solidFill>
                  <a:srgbClr val="000000"/>
                </a:solidFill>
                <a:latin typeface="Courier New"/>
              </a:rPr>
              <a:t>}</a:t>
            </a:r>
          </a:p>
          <a:p>
            <a:r>
              <a:rPr lang="zh-CN" altLang="en-US" sz="1200" dirty="0" smtClean="0">
                <a:solidFill>
                  <a:srgbClr val="000000"/>
                </a:solidFill>
                <a:latin typeface="Courier New"/>
              </a:rPr>
              <a:t> </a:t>
            </a:r>
          </a:p>
          <a:p>
            <a:r>
              <a:rPr lang="zh-CN" altLang="en-US" sz="1200" dirty="0" smtClean="0">
                <a:solidFill>
                  <a:srgbClr val="000000"/>
                </a:solidFill>
                <a:latin typeface="Courier New"/>
              </a:rPr>
              <a:t>       </a:t>
            </a:r>
            <a:r>
              <a:rPr lang="en-US" altLang="zh-CN" sz="1200" dirty="0" smtClean="0">
                <a:solidFill>
                  <a:srgbClr val="000000"/>
                </a:solidFill>
                <a:latin typeface="Courier New"/>
              </a:rPr>
              <a:t>...</a:t>
            </a:r>
          </a:p>
          <a:p>
            <a:r>
              <a:rPr lang="en-US" altLang="zh-CN" sz="1200" dirty="0" smtClean="0">
                <a:solidFill>
                  <a:srgbClr val="000000"/>
                </a:solidFill>
                <a:latin typeface="Courier New"/>
              </a:rPr>
              <a:t>}</a:t>
            </a:r>
            <a:endParaRPr lang="en-US" altLang="zh-CN" sz="1200" dirty="0" smtClean="0">
              <a:latin typeface="Courier New" pitchFamily="49" charset="0"/>
              <a:cs typeface="Courier New" pitchFamily="49" charset="0"/>
            </a:endParaRPr>
          </a:p>
        </p:txBody>
      </p:sp>
      <p:sp>
        <p:nvSpPr>
          <p:cNvPr id="5" name="矩形 4"/>
          <p:cNvSpPr/>
          <p:nvPr/>
        </p:nvSpPr>
        <p:spPr>
          <a:xfrm>
            <a:off x="4572000" y="2420888"/>
            <a:ext cx="4572000" cy="1200329"/>
          </a:xfrm>
          <a:prstGeom prst="rect">
            <a:avLst/>
          </a:prstGeom>
        </p:spPr>
        <p:txBody>
          <a:bodyPr>
            <a:spAutoFit/>
          </a:bodyPr>
          <a:lstStyle/>
          <a:p>
            <a:r>
              <a:rPr lang="en-US" altLang="zh-CN" b="1" dirty="0" smtClean="0"/>
              <a:t>Re-order</a:t>
            </a:r>
          </a:p>
          <a:p>
            <a:r>
              <a:rPr lang="en-US" altLang="zh-CN" dirty="0" smtClean="0"/>
              <a:t>it's quite natural to store a pointer to a block of memory, and then advance the pointer as you're writing data to that block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What’s concurrency programming</a:t>
            </a:r>
            <a:endParaRPr lang="zh-CN" altLang="en-US" dirty="0"/>
          </a:p>
        </p:txBody>
      </p:sp>
      <p:sp>
        <p:nvSpPr>
          <p:cNvPr id="3" name="内容占位符 2"/>
          <p:cNvSpPr>
            <a:spLocks noGrp="1"/>
          </p:cNvSpPr>
          <p:nvPr>
            <p:ph idx="1"/>
          </p:nvPr>
        </p:nvSpPr>
        <p:spPr/>
        <p:txBody>
          <a:bodyPr/>
          <a:lstStyle/>
          <a:p>
            <a:r>
              <a:rPr lang="en-US" altLang="zh-CN" dirty="0" smtClean="0"/>
              <a:t>Safe Publication : </a:t>
            </a:r>
            <a:r>
              <a:rPr lang="en-US" altLang="zh-CN" b="1" dirty="0" smtClean="0">
                <a:solidFill>
                  <a:srgbClr val="7F0055"/>
                </a:solidFill>
                <a:latin typeface="Courier New"/>
              </a:rPr>
              <a:t>final</a:t>
            </a:r>
            <a:r>
              <a:rPr lang="en-US" altLang="zh-CN" b="1" dirty="0" smtClean="0">
                <a:solidFill>
                  <a:srgbClr val="000000"/>
                </a:solidFill>
                <a:latin typeface="Courier New"/>
              </a:rPr>
              <a:t> </a:t>
            </a:r>
            <a:endParaRPr lang="zh-CN" altLang="en-US" b="1" dirty="0" smtClean="0">
              <a:latin typeface="Courier New" pitchFamily="49" charset="0"/>
              <a:cs typeface="Courier New" pitchFamily="49" charset="0"/>
            </a:endParaRPr>
          </a:p>
          <a:p>
            <a:endParaRPr lang="zh-CN" altLang="en-US" dirty="0"/>
          </a:p>
        </p:txBody>
      </p:sp>
      <p:sp>
        <p:nvSpPr>
          <p:cNvPr id="4" name="矩形 3"/>
          <p:cNvSpPr/>
          <p:nvPr/>
        </p:nvSpPr>
        <p:spPr>
          <a:xfrm>
            <a:off x="-36512" y="1844824"/>
            <a:ext cx="8388424" cy="4154984"/>
          </a:xfrm>
          <a:prstGeom prst="rect">
            <a:avLst/>
          </a:prstGeom>
        </p:spPr>
        <p:txBody>
          <a:bodyPr wrap="square">
            <a:spAutoFit/>
          </a:bodyPr>
          <a:lstStyle/>
          <a:p>
            <a:r>
              <a:rPr lang="en-US" altLang="zh-CN" sz="1200" b="1" dirty="0" smtClean="0">
                <a:solidFill>
                  <a:srgbClr val="7F0055"/>
                </a:solidFill>
                <a:latin typeface="Courier New"/>
              </a:rPr>
              <a:t>class</a:t>
            </a:r>
            <a:r>
              <a:rPr lang="en-US" altLang="zh-CN" sz="1200" b="1" dirty="0" smtClean="0">
                <a:solidFill>
                  <a:srgbClr val="000000"/>
                </a:solidFill>
                <a:latin typeface="Courier New"/>
              </a:rPr>
              <a:t> </a:t>
            </a:r>
            <a:r>
              <a:rPr lang="en-US" altLang="zh-CN" sz="1200" dirty="0" err="1" smtClean="0">
                <a:solidFill>
                  <a:srgbClr val="000000"/>
                </a:solidFill>
                <a:latin typeface="Courier New"/>
              </a:rPr>
              <a:t>FinalFieldExample</a:t>
            </a:r>
            <a:r>
              <a:rPr lang="en-US" altLang="zh-CN" sz="1200" b="1" dirty="0" smtClean="0">
                <a:solidFill>
                  <a:srgbClr val="000000"/>
                </a:solidFill>
                <a:latin typeface="Courier New"/>
              </a:rPr>
              <a:t> </a:t>
            </a:r>
            <a:r>
              <a:rPr lang="en-US" altLang="zh-CN" sz="1200" dirty="0" smtClean="0">
                <a:solidFill>
                  <a:srgbClr val="000000"/>
                </a:solidFill>
                <a:latin typeface="Courier New"/>
              </a:rPr>
              <a:t>{</a:t>
            </a:r>
          </a:p>
          <a:p>
            <a:r>
              <a:rPr lang="en-US" altLang="zh-CN" sz="1200" dirty="0" smtClean="0">
                <a:solidFill>
                  <a:srgbClr val="000000"/>
                </a:solidFill>
                <a:latin typeface="Courier New"/>
              </a:rPr>
              <a:t>     </a:t>
            </a:r>
            <a:r>
              <a:rPr lang="en-US" altLang="zh-CN" sz="1200" b="1" dirty="0" smtClean="0">
                <a:solidFill>
                  <a:srgbClr val="7F0055"/>
                </a:solidFill>
                <a:latin typeface="Courier New"/>
              </a:rPr>
              <a:t>final</a:t>
            </a:r>
            <a:r>
              <a:rPr lang="en-US" altLang="zh-CN" sz="1200" b="1" dirty="0" smtClean="0">
                <a:solidFill>
                  <a:srgbClr val="000000"/>
                </a:solidFill>
                <a:latin typeface="Courier New"/>
              </a:rPr>
              <a:t> </a:t>
            </a:r>
            <a:r>
              <a:rPr lang="en-US" altLang="zh-CN" sz="1200" b="1" dirty="0" err="1" smtClean="0">
                <a:solidFill>
                  <a:srgbClr val="7F0055"/>
                </a:solidFill>
                <a:latin typeface="Courier New"/>
              </a:rPr>
              <a:t>int</a:t>
            </a:r>
            <a:r>
              <a:rPr lang="en-US" altLang="zh-CN" sz="1200" b="1" dirty="0" smtClean="0">
                <a:solidFill>
                  <a:srgbClr val="000000"/>
                </a:solidFill>
                <a:latin typeface="Courier New"/>
              </a:rPr>
              <a:t> </a:t>
            </a:r>
            <a:r>
              <a:rPr lang="en-US" altLang="zh-CN" sz="1200" dirty="0" smtClean="0">
                <a:solidFill>
                  <a:srgbClr val="0000C0"/>
                </a:solidFill>
                <a:latin typeface="Courier New"/>
              </a:rPr>
              <a:t>x</a:t>
            </a:r>
            <a:r>
              <a:rPr lang="en-US" altLang="zh-CN" sz="1200" b="1" dirty="0" smtClean="0">
                <a:solidFill>
                  <a:srgbClr val="000000"/>
                </a:solidFill>
                <a:latin typeface="Courier New"/>
              </a:rPr>
              <a:t>;</a:t>
            </a:r>
          </a:p>
          <a:p>
            <a:r>
              <a:rPr lang="en-US" altLang="zh-CN" sz="1200" dirty="0" smtClean="0">
                <a:solidFill>
                  <a:srgbClr val="000000"/>
                </a:solidFill>
                <a:latin typeface="Courier New"/>
              </a:rPr>
              <a:t>     </a:t>
            </a:r>
            <a:r>
              <a:rPr lang="en-US" altLang="zh-CN" sz="1200" b="1" dirty="0" err="1" smtClean="0">
                <a:solidFill>
                  <a:srgbClr val="7F0055"/>
                </a:solidFill>
                <a:latin typeface="Courier New"/>
              </a:rPr>
              <a:t>int</a:t>
            </a:r>
            <a:r>
              <a:rPr lang="en-US" altLang="zh-CN" sz="1200" b="1" dirty="0" smtClean="0">
                <a:solidFill>
                  <a:srgbClr val="000000"/>
                </a:solidFill>
                <a:latin typeface="Courier New"/>
              </a:rPr>
              <a:t> </a:t>
            </a:r>
            <a:r>
              <a:rPr lang="en-US" altLang="zh-CN" sz="1200" dirty="0" smtClean="0">
                <a:solidFill>
                  <a:srgbClr val="0000C0"/>
                </a:solidFill>
                <a:latin typeface="Courier New"/>
              </a:rPr>
              <a:t>y</a:t>
            </a:r>
            <a:r>
              <a:rPr lang="en-US" altLang="zh-CN" sz="1200" b="1" dirty="0" smtClean="0">
                <a:solidFill>
                  <a:srgbClr val="000000"/>
                </a:solidFill>
                <a:latin typeface="Courier New"/>
              </a:rPr>
              <a:t>;</a:t>
            </a:r>
          </a:p>
          <a:p>
            <a:r>
              <a:rPr lang="en-US" altLang="zh-CN" sz="1200" dirty="0" smtClean="0">
                <a:solidFill>
                  <a:srgbClr val="000000"/>
                </a:solidFill>
                <a:latin typeface="Courier New"/>
              </a:rPr>
              <a:t>     </a:t>
            </a:r>
            <a:r>
              <a:rPr lang="en-US" altLang="zh-CN" sz="1200" b="1" dirty="0" smtClean="0">
                <a:solidFill>
                  <a:srgbClr val="7F0055"/>
                </a:solidFill>
                <a:latin typeface="Courier New"/>
              </a:rPr>
              <a:t>static</a:t>
            </a:r>
            <a:r>
              <a:rPr lang="en-US" altLang="zh-CN" sz="1200" b="1" dirty="0" smtClean="0">
                <a:solidFill>
                  <a:srgbClr val="000000"/>
                </a:solidFill>
                <a:latin typeface="Courier New"/>
              </a:rPr>
              <a:t> </a:t>
            </a:r>
            <a:r>
              <a:rPr lang="en-US" altLang="zh-CN" sz="1200" dirty="0" err="1" smtClean="0">
                <a:solidFill>
                  <a:srgbClr val="000000"/>
                </a:solidFill>
                <a:latin typeface="Courier New"/>
              </a:rPr>
              <a:t>FinalFieldExample</a:t>
            </a:r>
            <a:r>
              <a:rPr lang="en-US" altLang="zh-CN" sz="1200" b="1" dirty="0" smtClean="0">
                <a:solidFill>
                  <a:srgbClr val="000000"/>
                </a:solidFill>
                <a:latin typeface="Courier New"/>
              </a:rPr>
              <a:t> </a:t>
            </a:r>
            <a:r>
              <a:rPr lang="en-US" altLang="zh-CN" sz="1200" dirty="0" smtClean="0">
                <a:solidFill>
                  <a:srgbClr val="0000C0"/>
                </a:solidFill>
                <a:latin typeface="Courier New"/>
              </a:rPr>
              <a:t>f</a:t>
            </a:r>
            <a:r>
              <a:rPr lang="en-US" altLang="zh-CN" sz="1200" b="1" dirty="0" smtClean="0">
                <a:solidFill>
                  <a:srgbClr val="000000"/>
                </a:solidFill>
                <a:latin typeface="Courier New"/>
              </a:rPr>
              <a:t>;</a:t>
            </a:r>
          </a:p>
          <a:p>
            <a:r>
              <a:rPr lang="en-US" altLang="zh-CN" sz="1200" dirty="0" smtClean="0">
                <a:solidFill>
                  <a:srgbClr val="000000"/>
                </a:solidFill>
                <a:latin typeface="Courier New"/>
              </a:rPr>
              <a:t>     </a:t>
            </a:r>
            <a:r>
              <a:rPr lang="en-US" altLang="zh-CN" sz="1200" b="1" dirty="0" smtClean="0">
                <a:solidFill>
                  <a:srgbClr val="7F0055"/>
                </a:solidFill>
                <a:latin typeface="Courier New"/>
              </a:rPr>
              <a:t>public</a:t>
            </a:r>
            <a:r>
              <a:rPr lang="en-US" altLang="zh-CN" sz="1200" dirty="0" smtClean="0">
                <a:solidFill>
                  <a:srgbClr val="000000"/>
                </a:solidFill>
                <a:latin typeface="Courier New"/>
              </a:rPr>
              <a:t>  </a:t>
            </a:r>
            <a:r>
              <a:rPr lang="en-US" altLang="zh-CN" sz="1200" dirty="0" err="1" smtClean="0">
                <a:solidFill>
                  <a:srgbClr val="000000"/>
                </a:solidFill>
                <a:latin typeface="Courier New"/>
              </a:rPr>
              <a:t>FinalFieldExample</a:t>
            </a:r>
            <a:r>
              <a:rPr lang="en-US" altLang="zh-CN" sz="1200" dirty="0" smtClean="0">
                <a:solidFill>
                  <a:srgbClr val="000000"/>
                </a:solidFill>
                <a:latin typeface="Courier New"/>
              </a:rPr>
              <a:t>(){ </a:t>
            </a:r>
          </a:p>
          <a:p>
            <a:r>
              <a:rPr lang="en-US" altLang="zh-CN" sz="1200" dirty="0" smtClean="0">
                <a:solidFill>
                  <a:srgbClr val="000000"/>
                </a:solidFill>
                <a:latin typeface="Courier New"/>
              </a:rPr>
              <a:t>           </a:t>
            </a:r>
            <a:r>
              <a:rPr lang="en-US" altLang="zh-CN" sz="1200" dirty="0" smtClean="0">
                <a:solidFill>
                  <a:srgbClr val="0000C0"/>
                </a:solidFill>
                <a:latin typeface="Courier New"/>
              </a:rPr>
              <a:t>x</a:t>
            </a:r>
            <a:r>
              <a:rPr lang="en-US" altLang="zh-CN" sz="1200" dirty="0" smtClean="0">
                <a:solidFill>
                  <a:srgbClr val="000000"/>
                </a:solidFill>
                <a:latin typeface="Courier New"/>
              </a:rPr>
              <a:t> = 3;</a:t>
            </a:r>
          </a:p>
          <a:p>
            <a:r>
              <a:rPr lang="en-US" altLang="zh-CN" sz="1200" dirty="0" smtClean="0">
                <a:solidFill>
                  <a:srgbClr val="000000"/>
                </a:solidFill>
                <a:latin typeface="Courier New"/>
              </a:rPr>
              <a:t>           </a:t>
            </a:r>
            <a:r>
              <a:rPr lang="en-US" altLang="zh-CN" sz="1200" dirty="0" smtClean="0">
                <a:solidFill>
                  <a:srgbClr val="0000C0"/>
                </a:solidFill>
                <a:latin typeface="Courier New"/>
              </a:rPr>
              <a:t>y</a:t>
            </a:r>
            <a:r>
              <a:rPr lang="en-US" altLang="zh-CN" sz="1200" dirty="0" smtClean="0">
                <a:solidFill>
                  <a:srgbClr val="000000"/>
                </a:solidFill>
                <a:latin typeface="Courier New"/>
              </a:rPr>
              <a:t> = 4;</a:t>
            </a:r>
          </a:p>
          <a:p>
            <a:r>
              <a:rPr lang="zh-CN" altLang="en-US" sz="1200" dirty="0" smtClean="0">
                <a:solidFill>
                  <a:srgbClr val="000000"/>
                </a:solidFill>
                <a:latin typeface="Courier New"/>
              </a:rPr>
              <a:t>      </a:t>
            </a:r>
            <a:r>
              <a:rPr lang="en-US" altLang="zh-CN" sz="1200" dirty="0" smtClean="0">
                <a:solidFill>
                  <a:srgbClr val="000000"/>
                </a:solidFill>
                <a:latin typeface="Courier New"/>
              </a:rPr>
              <a:t>}</a:t>
            </a:r>
          </a:p>
          <a:p>
            <a:r>
              <a:rPr lang="zh-CN" altLang="en-US" sz="1200" dirty="0" smtClean="0">
                <a:solidFill>
                  <a:srgbClr val="000000"/>
                </a:solidFill>
                <a:latin typeface="Courier New"/>
              </a:rPr>
              <a:t>  </a:t>
            </a:r>
          </a:p>
          <a:p>
            <a:r>
              <a:rPr lang="en-US" altLang="zh-CN" sz="1200" dirty="0" smtClean="0">
                <a:solidFill>
                  <a:srgbClr val="000000"/>
                </a:solidFill>
                <a:latin typeface="Courier New"/>
              </a:rPr>
              <a:t>       </a:t>
            </a:r>
            <a:r>
              <a:rPr lang="en-US" altLang="zh-CN" sz="1200" b="1" dirty="0" smtClean="0">
                <a:solidFill>
                  <a:srgbClr val="7F0055"/>
                </a:solidFill>
                <a:latin typeface="Courier New"/>
              </a:rPr>
              <a:t>static</a:t>
            </a:r>
            <a:r>
              <a:rPr lang="en-US" altLang="zh-CN" sz="1200" b="1" dirty="0" smtClean="0">
                <a:solidFill>
                  <a:srgbClr val="000000"/>
                </a:solidFill>
                <a:latin typeface="Courier New"/>
              </a:rPr>
              <a:t> </a:t>
            </a:r>
            <a:r>
              <a:rPr lang="en-US" altLang="zh-CN" sz="1200" b="1" dirty="0" smtClean="0">
                <a:solidFill>
                  <a:srgbClr val="7F0055"/>
                </a:solidFill>
                <a:latin typeface="Courier New"/>
              </a:rPr>
              <a:t>void</a:t>
            </a:r>
            <a:r>
              <a:rPr lang="en-US" altLang="zh-CN" sz="1200" b="1" dirty="0" smtClean="0">
                <a:solidFill>
                  <a:srgbClr val="000000"/>
                </a:solidFill>
                <a:latin typeface="Courier New"/>
              </a:rPr>
              <a:t> </a:t>
            </a:r>
            <a:r>
              <a:rPr lang="en-US" altLang="zh-CN" sz="1200" dirty="0" smtClean="0">
                <a:solidFill>
                  <a:srgbClr val="000000"/>
                </a:solidFill>
                <a:latin typeface="Courier New"/>
              </a:rPr>
              <a:t>writer() {</a:t>
            </a:r>
          </a:p>
          <a:p>
            <a:r>
              <a:rPr lang="en-US" altLang="zh-CN" sz="1200" dirty="0" smtClean="0">
                <a:solidFill>
                  <a:srgbClr val="000000"/>
                </a:solidFill>
                <a:latin typeface="Courier New"/>
              </a:rPr>
              <a:t>              </a:t>
            </a:r>
            <a:r>
              <a:rPr lang="en-US" altLang="zh-CN" sz="1200" dirty="0" smtClean="0">
                <a:solidFill>
                  <a:srgbClr val="0000C0"/>
                </a:solidFill>
                <a:latin typeface="Courier New"/>
              </a:rPr>
              <a:t>f</a:t>
            </a:r>
            <a:r>
              <a:rPr lang="en-US" altLang="zh-CN" sz="1200" dirty="0" smtClean="0">
                <a:solidFill>
                  <a:srgbClr val="000000"/>
                </a:solidFill>
                <a:latin typeface="Courier New"/>
              </a:rPr>
              <a:t> = </a:t>
            </a:r>
            <a:r>
              <a:rPr lang="en-US" altLang="zh-CN" sz="1200" b="1" dirty="0" smtClean="0">
                <a:solidFill>
                  <a:srgbClr val="7F0055"/>
                </a:solidFill>
                <a:latin typeface="Courier New"/>
              </a:rPr>
              <a:t>new</a:t>
            </a:r>
            <a:r>
              <a:rPr lang="en-US" altLang="zh-CN" sz="1200" b="1" dirty="0" smtClean="0">
                <a:solidFill>
                  <a:srgbClr val="000000"/>
                </a:solidFill>
                <a:latin typeface="Courier New"/>
              </a:rPr>
              <a:t> </a:t>
            </a:r>
            <a:r>
              <a:rPr lang="en-US" altLang="zh-CN" sz="1200" dirty="0" err="1" smtClean="0">
                <a:solidFill>
                  <a:srgbClr val="000000"/>
                </a:solidFill>
                <a:latin typeface="Courier New"/>
              </a:rPr>
              <a:t>FinalFieldExample</a:t>
            </a:r>
            <a:r>
              <a:rPr lang="en-US" altLang="zh-CN" sz="1200" dirty="0" smtClean="0">
                <a:solidFill>
                  <a:srgbClr val="000000"/>
                </a:solidFill>
                <a:latin typeface="Courier New"/>
              </a:rPr>
              <a:t>()</a:t>
            </a:r>
            <a:r>
              <a:rPr lang="en-US" altLang="zh-CN" sz="1200" b="1" dirty="0" smtClean="0">
                <a:solidFill>
                  <a:srgbClr val="000000"/>
                </a:solidFill>
                <a:latin typeface="Courier New"/>
              </a:rPr>
              <a:t>;</a:t>
            </a:r>
          </a:p>
          <a:p>
            <a:r>
              <a:rPr lang="zh-CN" altLang="en-US" sz="1200" dirty="0" smtClean="0">
                <a:solidFill>
                  <a:srgbClr val="000000"/>
                </a:solidFill>
                <a:latin typeface="Courier New"/>
              </a:rPr>
              <a:t>        </a:t>
            </a:r>
            <a:r>
              <a:rPr lang="en-US" altLang="zh-CN" sz="1200" dirty="0" smtClean="0">
                <a:solidFill>
                  <a:srgbClr val="000000"/>
                </a:solidFill>
                <a:latin typeface="Courier New"/>
              </a:rPr>
              <a:t>}</a:t>
            </a:r>
          </a:p>
          <a:p>
            <a:r>
              <a:rPr lang="zh-CN" altLang="en-US" sz="1200" dirty="0" smtClean="0">
                <a:solidFill>
                  <a:srgbClr val="000000"/>
                </a:solidFill>
                <a:latin typeface="Courier New"/>
              </a:rPr>
              <a:t>     </a:t>
            </a:r>
          </a:p>
          <a:p>
            <a:r>
              <a:rPr lang="en-US" altLang="zh-CN" sz="1200" dirty="0" smtClean="0">
                <a:solidFill>
                  <a:srgbClr val="000000"/>
                </a:solidFill>
                <a:latin typeface="Courier New"/>
              </a:rPr>
              <a:t>       </a:t>
            </a:r>
            <a:r>
              <a:rPr lang="en-US" altLang="zh-CN" sz="1200" b="1" dirty="0" smtClean="0">
                <a:solidFill>
                  <a:srgbClr val="7F0055"/>
                </a:solidFill>
                <a:latin typeface="Courier New"/>
              </a:rPr>
              <a:t>static</a:t>
            </a:r>
            <a:r>
              <a:rPr lang="en-US" altLang="zh-CN" sz="1200" b="1" dirty="0" smtClean="0">
                <a:solidFill>
                  <a:srgbClr val="000000"/>
                </a:solidFill>
                <a:latin typeface="Courier New"/>
              </a:rPr>
              <a:t> </a:t>
            </a:r>
            <a:r>
              <a:rPr lang="en-US" altLang="zh-CN" sz="1200" b="1" dirty="0" smtClean="0">
                <a:solidFill>
                  <a:srgbClr val="7F0055"/>
                </a:solidFill>
                <a:latin typeface="Courier New"/>
              </a:rPr>
              <a:t>void</a:t>
            </a:r>
            <a:r>
              <a:rPr lang="en-US" altLang="zh-CN" sz="1200" b="1" dirty="0" smtClean="0">
                <a:solidFill>
                  <a:srgbClr val="000000"/>
                </a:solidFill>
                <a:latin typeface="Courier New"/>
              </a:rPr>
              <a:t> </a:t>
            </a:r>
            <a:r>
              <a:rPr lang="en-US" altLang="zh-CN" sz="1200" dirty="0" smtClean="0">
                <a:solidFill>
                  <a:srgbClr val="000000"/>
                </a:solidFill>
                <a:latin typeface="Courier New"/>
              </a:rPr>
              <a:t>reader() {</a:t>
            </a:r>
          </a:p>
          <a:p>
            <a:r>
              <a:rPr lang="en-US" altLang="zh-CN" sz="1200" dirty="0" smtClean="0">
                <a:solidFill>
                  <a:srgbClr val="000000"/>
                </a:solidFill>
                <a:latin typeface="Courier New"/>
              </a:rPr>
              <a:t>               </a:t>
            </a:r>
            <a:r>
              <a:rPr lang="en-US" altLang="zh-CN" sz="1200" b="1" dirty="0" smtClean="0">
                <a:solidFill>
                  <a:srgbClr val="7F0055"/>
                </a:solidFill>
                <a:latin typeface="Courier New"/>
              </a:rPr>
              <a:t>if</a:t>
            </a:r>
            <a:r>
              <a:rPr lang="en-US" altLang="zh-CN" sz="1200" b="1" dirty="0" smtClean="0">
                <a:solidFill>
                  <a:srgbClr val="000000"/>
                </a:solidFill>
                <a:latin typeface="Courier New"/>
              </a:rPr>
              <a:t> </a:t>
            </a:r>
            <a:r>
              <a:rPr lang="en-US" altLang="zh-CN" sz="1200" dirty="0" smtClean="0">
                <a:solidFill>
                  <a:srgbClr val="000000"/>
                </a:solidFill>
                <a:latin typeface="Courier New"/>
              </a:rPr>
              <a:t>(</a:t>
            </a:r>
            <a:r>
              <a:rPr lang="en-US" altLang="zh-CN" sz="1200" dirty="0" smtClean="0">
                <a:solidFill>
                  <a:srgbClr val="0000C0"/>
                </a:solidFill>
                <a:latin typeface="Courier New"/>
              </a:rPr>
              <a:t>f</a:t>
            </a:r>
            <a:r>
              <a:rPr lang="en-US" altLang="zh-CN" sz="1200" dirty="0" smtClean="0">
                <a:solidFill>
                  <a:srgbClr val="000000"/>
                </a:solidFill>
                <a:latin typeface="Courier New"/>
              </a:rPr>
              <a:t> != </a:t>
            </a:r>
            <a:r>
              <a:rPr lang="en-US" altLang="zh-CN" sz="1200" b="1" dirty="0" smtClean="0">
                <a:solidFill>
                  <a:srgbClr val="7F0055"/>
                </a:solidFill>
                <a:latin typeface="Courier New"/>
              </a:rPr>
              <a:t>null</a:t>
            </a:r>
            <a:r>
              <a:rPr lang="en-US" altLang="zh-CN" sz="1200" dirty="0" smtClean="0">
                <a:solidFill>
                  <a:srgbClr val="000000"/>
                </a:solidFill>
                <a:latin typeface="Courier New"/>
              </a:rPr>
              <a:t>) {</a:t>
            </a:r>
          </a:p>
          <a:p>
            <a:r>
              <a:rPr lang="en-US" altLang="zh-CN" sz="1200" dirty="0" smtClean="0">
                <a:solidFill>
                  <a:srgbClr val="000000"/>
                </a:solidFill>
                <a:latin typeface="Courier New"/>
              </a:rPr>
              <a:t>                      </a:t>
            </a:r>
            <a:r>
              <a:rPr lang="en-US" altLang="zh-CN" sz="1200" b="1" dirty="0" err="1" smtClean="0">
                <a:solidFill>
                  <a:srgbClr val="7F0055"/>
                </a:solidFill>
                <a:latin typeface="Courier New"/>
              </a:rPr>
              <a:t>int</a:t>
            </a:r>
            <a:r>
              <a:rPr lang="en-US" altLang="zh-CN" sz="1200" b="1" dirty="0" smtClean="0">
                <a:solidFill>
                  <a:srgbClr val="000000"/>
                </a:solidFill>
                <a:latin typeface="Courier New"/>
              </a:rPr>
              <a:t> </a:t>
            </a:r>
            <a:r>
              <a:rPr lang="en-US" altLang="zh-CN" sz="1200" dirty="0" err="1" smtClean="0">
                <a:solidFill>
                  <a:srgbClr val="000000"/>
                </a:solidFill>
                <a:latin typeface="Courier New"/>
              </a:rPr>
              <a:t>i</a:t>
            </a:r>
            <a:r>
              <a:rPr lang="en-US" altLang="zh-CN" sz="1200" dirty="0" smtClean="0">
                <a:solidFill>
                  <a:srgbClr val="000000"/>
                </a:solidFill>
                <a:latin typeface="Courier New"/>
              </a:rPr>
              <a:t> = </a:t>
            </a:r>
            <a:r>
              <a:rPr lang="en-US" altLang="zh-CN" sz="1200" dirty="0" err="1" smtClean="0">
                <a:solidFill>
                  <a:srgbClr val="0000C0"/>
                </a:solidFill>
                <a:latin typeface="Courier New"/>
              </a:rPr>
              <a:t>f</a:t>
            </a:r>
            <a:r>
              <a:rPr lang="en-US" altLang="zh-CN" sz="1200" dirty="0" err="1" smtClean="0">
                <a:solidFill>
                  <a:srgbClr val="000000"/>
                </a:solidFill>
                <a:latin typeface="Courier New"/>
              </a:rPr>
              <a:t>.</a:t>
            </a:r>
            <a:r>
              <a:rPr lang="en-US" altLang="zh-CN" sz="1200" dirty="0" err="1" smtClean="0">
                <a:solidFill>
                  <a:srgbClr val="0000C0"/>
                </a:solidFill>
                <a:latin typeface="Courier New"/>
              </a:rPr>
              <a:t>x</a:t>
            </a:r>
            <a:r>
              <a:rPr lang="en-US" altLang="zh-CN" sz="1200" dirty="0" smtClean="0">
                <a:solidFill>
                  <a:srgbClr val="000000"/>
                </a:solidFill>
                <a:latin typeface="Courier New"/>
              </a:rPr>
              <a:t>; </a:t>
            </a:r>
            <a:r>
              <a:rPr lang="en-US" altLang="zh-CN" sz="1200" b="1" i="1" dirty="0" smtClean="0">
                <a:solidFill>
                  <a:srgbClr val="3F7F5F"/>
                </a:solidFill>
                <a:latin typeface="Courier New"/>
              </a:rPr>
              <a:t>// guaranteed to see 3</a:t>
            </a:r>
          </a:p>
          <a:p>
            <a:r>
              <a:rPr lang="en-US" altLang="zh-CN" sz="1200" dirty="0" smtClean="0">
                <a:solidFill>
                  <a:srgbClr val="000000"/>
                </a:solidFill>
                <a:latin typeface="Courier New"/>
              </a:rPr>
              <a:t>                      </a:t>
            </a:r>
            <a:r>
              <a:rPr lang="en-US" altLang="zh-CN" sz="1200" b="1" dirty="0" err="1" smtClean="0">
                <a:solidFill>
                  <a:srgbClr val="7F0055"/>
                </a:solidFill>
                <a:latin typeface="Courier New"/>
              </a:rPr>
              <a:t>int</a:t>
            </a:r>
            <a:r>
              <a:rPr lang="en-US" altLang="zh-CN" sz="1200" b="1" dirty="0" smtClean="0">
                <a:solidFill>
                  <a:srgbClr val="000000"/>
                </a:solidFill>
                <a:latin typeface="Courier New"/>
              </a:rPr>
              <a:t> </a:t>
            </a:r>
            <a:r>
              <a:rPr lang="en-US" altLang="zh-CN" sz="1200" dirty="0" smtClean="0">
                <a:solidFill>
                  <a:srgbClr val="000000"/>
                </a:solidFill>
                <a:latin typeface="Courier New"/>
              </a:rPr>
              <a:t>j = </a:t>
            </a:r>
            <a:r>
              <a:rPr lang="en-US" altLang="zh-CN" sz="1200" dirty="0" err="1" smtClean="0">
                <a:solidFill>
                  <a:srgbClr val="0000C0"/>
                </a:solidFill>
                <a:latin typeface="Courier New"/>
              </a:rPr>
              <a:t>f</a:t>
            </a:r>
            <a:r>
              <a:rPr lang="en-US" altLang="zh-CN" sz="1200" dirty="0" err="1" smtClean="0">
                <a:solidFill>
                  <a:srgbClr val="000000"/>
                </a:solidFill>
                <a:latin typeface="Courier New"/>
              </a:rPr>
              <a:t>.</a:t>
            </a:r>
            <a:r>
              <a:rPr lang="en-US" altLang="zh-CN" sz="1200" dirty="0" err="1" smtClean="0">
                <a:solidFill>
                  <a:srgbClr val="0000C0"/>
                </a:solidFill>
                <a:latin typeface="Courier New"/>
              </a:rPr>
              <a:t>y</a:t>
            </a:r>
            <a:r>
              <a:rPr lang="en-US" altLang="zh-CN" sz="1200" dirty="0" smtClean="0">
                <a:solidFill>
                  <a:srgbClr val="000000"/>
                </a:solidFill>
                <a:latin typeface="Courier New"/>
              </a:rPr>
              <a:t>;</a:t>
            </a:r>
            <a:r>
              <a:rPr lang="en-US" altLang="zh-CN" sz="1200" b="1" i="1" dirty="0" smtClean="0">
                <a:solidFill>
                  <a:srgbClr val="000000"/>
                </a:solidFill>
                <a:latin typeface="Courier New"/>
              </a:rPr>
              <a:t>  </a:t>
            </a:r>
            <a:r>
              <a:rPr lang="en-US" altLang="zh-CN" sz="1200" b="1" i="1" dirty="0" smtClean="0">
                <a:solidFill>
                  <a:srgbClr val="3F7F5F"/>
                </a:solidFill>
                <a:latin typeface="Courier New"/>
              </a:rPr>
              <a:t>// could see 0</a:t>
            </a:r>
          </a:p>
          <a:p>
            <a:r>
              <a:rPr lang="zh-CN" altLang="en-US" sz="1200" dirty="0" smtClean="0">
                <a:solidFill>
                  <a:srgbClr val="000000"/>
                </a:solidFill>
                <a:latin typeface="Courier New"/>
              </a:rPr>
              <a:t>               </a:t>
            </a:r>
            <a:r>
              <a:rPr lang="en-US" altLang="zh-CN" sz="1200" dirty="0" smtClean="0">
                <a:solidFill>
                  <a:srgbClr val="000000"/>
                </a:solidFill>
                <a:latin typeface="Courier New"/>
              </a:rPr>
              <a:t>}</a:t>
            </a:r>
          </a:p>
          <a:p>
            <a:r>
              <a:rPr lang="zh-CN" altLang="en-US" sz="1200" dirty="0" smtClean="0">
                <a:solidFill>
                  <a:srgbClr val="000000"/>
                </a:solidFill>
                <a:latin typeface="Courier New"/>
              </a:rPr>
              <a:t>        </a:t>
            </a:r>
            <a:r>
              <a:rPr lang="en-US" altLang="zh-CN" sz="1200" dirty="0" smtClean="0">
                <a:solidFill>
                  <a:srgbClr val="000000"/>
                </a:solidFill>
                <a:latin typeface="Courier New"/>
              </a:rPr>
              <a:t>}</a:t>
            </a:r>
          </a:p>
          <a:p>
            <a:r>
              <a:rPr lang="zh-CN" altLang="en-US" sz="1200" dirty="0" smtClean="0">
                <a:solidFill>
                  <a:srgbClr val="000000"/>
                </a:solidFill>
                <a:latin typeface="Courier New"/>
              </a:rPr>
              <a:t> </a:t>
            </a:r>
          </a:p>
          <a:p>
            <a:r>
              <a:rPr lang="zh-CN" altLang="en-US" sz="1200" dirty="0" smtClean="0">
                <a:solidFill>
                  <a:srgbClr val="000000"/>
                </a:solidFill>
                <a:latin typeface="Courier New"/>
              </a:rPr>
              <a:t>       </a:t>
            </a:r>
            <a:r>
              <a:rPr lang="en-US" altLang="zh-CN" sz="1200" dirty="0" smtClean="0">
                <a:solidFill>
                  <a:srgbClr val="000000"/>
                </a:solidFill>
                <a:latin typeface="Courier New"/>
              </a:rPr>
              <a:t>...</a:t>
            </a:r>
          </a:p>
          <a:p>
            <a:r>
              <a:rPr lang="en-US" altLang="zh-CN" sz="1200" dirty="0" smtClean="0">
                <a:solidFill>
                  <a:srgbClr val="000000"/>
                </a:solidFill>
                <a:latin typeface="Courier New"/>
              </a:rPr>
              <a:t>}</a:t>
            </a:r>
            <a:endParaRPr lang="en-US" altLang="zh-CN" sz="1200" dirty="0" smtClean="0">
              <a:latin typeface="Courier New" pitchFamily="49" charset="0"/>
              <a:cs typeface="Courier New" pitchFamily="49" charset="0"/>
            </a:endParaRPr>
          </a:p>
        </p:txBody>
      </p:sp>
      <p:sp>
        <p:nvSpPr>
          <p:cNvPr id="6" name="圆角矩形 5"/>
          <p:cNvSpPr/>
          <p:nvPr/>
        </p:nvSpPr>
        <p:spPr>
          <a:xfrm>
            <a:off x="4067944" y="1988840"/>
            <a:ext cx="230425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Allocate Memory</a:t>
            </a:r>
            <a:endParaRPr lang="zh-CN" altLang="en-US" dirty="0"/>
          </a:p>
        </p:txBody>
      </p:sp>
      <p:sp>
        <p:nvSpPr>
          <p:cNvPr id="7" name="圆角矩形 6"/>
          <p:cNvSpPr/>
          <p:nvPr/>
        </p:nvSpPr>
        <p:spPr>
          <a:xfrm>
            <a:off x="4067944" y="2540901"/>
            <a:ext cx="230425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Filed initiation</a:t>
            </a:r>
            <a:endParaRPr lang="zh-CN" altLang="en-US" dirty="0"/>
          </a:p>
        </p:txBody>
      </p:sp>
      <p:sp>
        <p:nvSpPr>
          <p:cNvPr id="8" name="圆角矩形 7"/>
          <p:cNvSpPr/>
          <p:nvPr/>
        </p:nvSpPr>
        <p:spPr>
          <a:xfrm>
            <a:off x="4067944" y="3092962"/>
            <a:ext cx="230425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Execute Constructor</a:t>
            </a:r>
            <a:endParaRPr lang="zh-CN" altLang="en-US" dirty="0"/>
          </a:p>
        </p:txBody>
      </p:sp>
      <p:sp>
        <p:nvSpPr>
          <p:cNvPr id="9" name="圆角矩形 8"/>
          <p:cNvSpPr/>
          <p:nvPr/>
        </p:nvSpPr>
        <p:spPr>
          <a:xfrm>
            <a:off x="4067944" y="3645024"/>
            <a:ext cx="230425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Assign variable</a:t>
            </a:r>
            <a:endParaRPr lang="zh-CN" altLang="en-US" dirty="0"/>
          </a:p>
        </p:txBody>
      </p:sp>
      <p:cxnSp>
        <p:nvCxnSpPr>
          <p:cNvPr id="10" name="直接箭头连接符 9"/>
          <p:cNvCxnSpPr>
            <a:stCxn id="6" idx="2"/>
            <a:endCxn id="7" idx="0"/>
          </p:cNvCxnSpPr>
          <p:nvPr/>
        </p:nvCxnSpPr>
        <p:spPr>
          <a:xfrm>
            <a:off x="5220072" y="2348880"/>
            <a:ext cx="0" cy="1920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7" idx="2"/>
            <a:endCxn id="8" idx="0"/>
          </p:cNvCxnSpPr>
          <p:nvPr/>
        </p:nvCxnSpPr>
        <p:spPr>
          <a:xfrm>
            <a:off x="5220072" y="2900941"/>
            <a:ext cx="0" cy="1920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8" idx="2"/>
            <a:endCxn id="9" idx="0"/>
          </p:cNvCxnSpPr>
          <p:nvPr/>
        </p:nvCxnSpPr>
        <p:spPr>
          <a:xfrm>
            <a:off x="5220072" y="3453002"/>
            <a:ext cx="0" cy="1920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6660232" y="1988840"/>
            <a:ext cx="230425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Allocate Memory</a:t>
            </a:r>
            <a:endParaRPr lang="zh-CN" altLang="en-US" dirty="0"/>
          </a:p>
        </p:txBody>
      </p:sp>
      <p:sp>
        <p:nvSpPr>
          <p:cNvPr id="18" name="圆角矩形 17"/>
          <p:cNvSpPr/>
          <p:nvPr/>
        </p:nvSpPr>
        <p:spPr>
          <a:xfrm>
            <a:off x="6660232" y="2540901"/>
            <a:ext cx="230425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Filed initiation</a:t>
            </a:r>
            <a:endParaRPr lang="zh-CN" altLang="en-US" dirty="0"/>
          </a:p>
        </p:txBody>
      </p:sp>
      <p:sp>
        <p:nvSpPr>
          <p:cNvPr id="19" name="圆角矩形 18"/>
          <p:cNvSpPr/>
          <p:nvPr/>
        </p:nvSpPr>
        <p:spPr>
          <a:xfrm>
            <a:off x="6660232" y="3092962"/>
            <a:ext cx="2304256" cy="36004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Assign variable</a:t>
            </a:r>
            <a:endParaRPr lang="zh-CN" altLang="en-US" dirty="0" smtClean="0"/>
          </a:p>
        </p:txBody>
      </p:sp>
      <p:sp>
        <p:nvSpPr>
          <p:cNvPr id="20" name="圆角矩形 19"/>
          <p:cNvSpPr/>
          <p:nvPr/>
        </p:nvSpPr>
        <p:spPr>
          <a:xfrm>
            <a:off x="6660232" y="3645024"/>
            <a:ext cx="2304256" cy="36004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Execute Constructor</a:t>
            </a:r>
            <a:endParaRPr lang="zh-CN" altLang="en-US" dirty="0" smtClean="0"/>
          </a:p>
        </p:txBody>
      </p:sp>
      <p:cxnSp>
        <p:nvCxnSpPr>
          <p:cNvPr id="21" name="直接箭头连接符 20"/>
          <p:cNvCxnSpPr>
            <a:stCxn id="17" idx="2"/>
            <a:endCxn id="18" idx="0"/>
          </p:cNvCxnSpPr>
          <p:nvPr/>
        </p:nvCxnSpPr>
        <p:spPr>
          <a:xfrm>
            <a:off x="7812360" y="2348880"/>
            <a:ext cx="0" cy="1920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8" idx="2"/>
            <a:endCxn id="19" idx="0"/>
          </p:cNvCxnSpPr>
          <p:nvPr/>
        </p:nvCxnSpPr>
        <p:spPr>
          <a:xfrm>
            <a:off x="7812360" y="2900941"/>
            <a:ext cx="0" cy="1920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9" idx="2"/>
            <a:endCxn id="20" idx="0"/>
          </p:cNvCxnSpPr>
          <p:nvPr/>
        </p:nvCxnSpPr>
        <p:spPr>
          <a:xfrm>
            <a:off x="7812360" y="3453002"/>
            <a:ext cx="0" cy="1920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739957" y="5085184"/>
            <a:ext cx="5339923" cy="1477328"/>
          </a:xfrm>
          <a:prstGeom prst="rect">
            <a:avLst/>
          </a:prstGeom>
          <a:noFill/>
        </p:spPr>
        <p:txBody>
          <a:bodyPr wrap="none" rtlCol="0">
            <a:spAutoFit/>
          </a:bodyPr>
          <a:lstStyle/>
          <a:p>
            <a:r>
              <a:rPr lang="en-US" altLang="zh-CN" dirty="0" smtClean="0"/>
              <a:t>Single-Thread, re-order does not matter</a:t>
            </a:r>
          </a:p>
          <a:p>
            <a:pPr marL="342900" indent="-342900">
              <a:buAutoNum type="arabicParenR"/>
            </a:pPr>
            <a:r>
              <a:rPr lang="en-US" altLang="zh-CN" dirty="0" smtClean="0"/>
              <a:t>Thread1.writer() //the java statement is finished</a:t>
            </a:r>
          </a:p>
          <a:p>
            <a:pPr marL="342900" indent="-342900">
              <a:buAutoNum type="arabicParenR"/>
            </a:pPr>
            <a:r>
              <a:rPr lang="en-US" altLang="zh-CN" dirty="0" smtClean="0"/>
              <a:t>Thread1.reader()</a:t>
            </a:r>
          </a:p>
          <a:p>
            <a:pPr marL="342900" indent="-342900"/>
            <a:r>
              <a:rPr lang="en-US" altLang="zh-CN" dirty="0" smtClean="0"/>
              <a:t>If Multiply-Thread, re-order may be the evil</a:t>
            </a:r>
          </a:p>
          <a:p>
            <a:pPr marL="342900" indent="-342900">
              <a:buAutoNum type="arabicParenR"/>
            </a:pPr>
            <a:r>
              <a:rPr lang="en-US" altLang="zh-CN" dirty="0" smtClean="0"/>
              <a:t>Thread1.writer() </a:t>
            </a:r>
            <a:r>
              <a:rPr lang="en-US" altLang="zh-CN" dirty="0" smtClean="0"/>
              <a:t> Thread2.reader</a:t>
            </a:r>
            <a:r>
              <a:rPr lang="en-US" altLang="zh-CN"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Top)">
                                      <p:cBhvr>
                                        <p:cTn id="7" dur="500"/>
                                        <p:tgtEl>
                                          <p:spTgt spid="6"/>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slide(fromTop)">
                                      <p:cBhvr>
                                        <p:cTn id="10" dur="500"/>
                                        <p:tgtEl>
                                          <p:spTgt spid="7"/>
                                        </p:tgtEl>
                                      </p:cBhvr>
                                    </p:animEffect>
                                  </p:childTnLst>
                                </p:cTn>
                              </p:par>
                              <p:par>
                                <p:cTn id="11" presetID="1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slide(fromTop)">
                                      <p:cBhvr>
                                        <p:cTn id="13" dur="500"/>
                                        <p:tgtEl>
                                          <p:spTgt spid="8"/>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lide(fromTop)">
                                      <p:cBhvr>
                                        <p:cTn id="16" dur="500"/>
                                        <p:tgtEl>
                                          <p:spTgt spid="9"/>
                                        </p:tgtEl>
                                      </p:cBhvr>
                                    </p:animEffect>
                                  </p:childTnLst>
                                </p:cTn>
                              </p:par>
                              <p:par>
                                <p:cTn id="17" presetID="12" presetClass="entr" presetSubtype="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slide(fromTop)">
                                      <p:cBhvr>
                                        <p:cTn id="19" dur="500"/>
                                        <p:tgtEl>
                                          <p:spTgt spid="10"/>
                                        </p:tgtEl>
                                      </p:cBhvr>
                                    </p:animEffect>
                                  </p:childTnLst>
                                </p:cTn>
                              </p:par>
                              <p:par>
                                <p:cTn id="20" presetID="12" presetClass="entr" presetSubtype="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lide(fromTop)">
                                      <p:cBhvr>
                                        <p:cTn id="22" dur="500"/>
                                        <p:tgtEl>
                                          <p:spTgt spid="11"/>
                                        </p:tgtEl>
                                      </p:cBhvr>
                                    </p:animEffect>
                                  </p:childTnLst>
                                </p:cTn>
                              </p:par>
                              <p:par>
                                <p:cTn id="23" presetID="12" presetClass="entr" presetSubtype="1"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slide(fromTop)">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slide(fromLeft)">
                                      <p:cBhvr>
                                        <p:cTn id="30" dur="500"/>
                                        <p:tgtEl>
                                          <p:spTgt spid="17"/>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slide(fromLeft)">
                                      <p:cBhvr>
                                        <p:cTn id="33" dur="500"/>
                                        <p:tgtEl>
                                          <p:spTgt spid="18"/>
                                        </p:tgtEl>
                                      </p:cBhvr>
                                    </p:animEffect>
                                  </p:childTnLst>
                                </p:cTn>
                              </p:par>
                              <p:par>
                                <p:cTn id="34" presetID="12" presetClass="entr" presetSubtype="8"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slide(fromLeft)">
                                      <p:cBhvr>
                                        <p:cTn id="36" dur="500"/>
                                        <p:tgtEl>
                                          <p:spTgt spid="19"/>
                                        </p:tgtEl>
                                      </p:cBhvr>
                                    </p:animEffect>
                                  </p:childTnLst>
                                </p:cTn>
                              </p:par>
                              <p:par>
                                <p:cTn id="37" presetID="12" presetClass="entr" presetSubtype="8"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slide(fromLeft)">
                                      <p:cBhvr>
                                        <p:cTn id="39" dur="500"/>
                                        <p:tgtEl>
                                          <p:spTgt spid="20"/>
                                        </p:tgtEl>
                                      </p:cBhvr>
                                    </p:animEffect>
                                  </p:childTnLst>
                                </p:cTn>
                              </p:par>
                              <p:par>
                                <p:cTn id="40" presetID="12" presetClass="entr" presetSubtype="8"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slide(fromLeft)">
                                      <p:cBhvr>
                                        <p:cTn id="42" dur="500"/>
                                        <p:tgtEl>
                                          <p:spTgt spid="21"/>
                                        </p:tgtEl>
                                      </p:cBhvr>
                                    </p:animEffect>
                                  </p:childTnLst>
                                </p:cTn>
                              </p:par>
                              <p:par>
                                <p:cTn id="43" presetID="12" presetClass="entr" presetSubtype="8"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slide(fromLeft)">
                                      <p:cBhvr>
                                        <p:cTn id="45" dur="500"/>
                                        <p:tgtEl>
                                          <p:spTgt spid="22"/>
                                        </p:tgtEl>
                                      </p:cBhvr>
                                    </p:animEffect>
                                  </p:childTnLst>
                                </p:cTn>
                              </p:par>
                              <p:par>
                                <p:cTn id="46" presetID="12" presetClass="entr" presetSubtype="8"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slide(fromLeft)">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slide(fromBottom)">
                                      <p:cBhvr>
                                        <p:cTn id="5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7" grpId="0" animBg="1"/>
      <p:bldP spid="18" grpId="0" animBg="1"/>
      <p:bldP spid="19" grpId="0" animBg="1"/>
      <p:bldP spid="20" grpId="0" animBg="1"/>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What’s concurrency programming</a:t>
            </a:r>
            <a:endParaRPr lang="zh-CN" altLang="en-US" dirty="0"/>
          </a:p>
        </p:txBody>
      </p:sp>
      <p:sp>
        <p:nvSpPr>
          <p:cNvPr id="3" name="内容占位符 2"/>
          <p:cNvSpPr>
            <a:spLocks noGrp="1"/>
          </p:cNvSpPr>
          <p:nvPr>
            <p:ph idx="1"/>
          </p:nvPr>
        </p:nvSpPr>
        <p:spPr/>
        <p:txBody>
          <a:bodyPr/>
          <a:lstStyle/>
          <a:p>
            <a:r>
              <a:rPr lang="en-US" altLang="zh-CN" dirty="0" smtClean="0"/>
              <a:t>Safe Publication : </a:t>
            </a:r>
            <a:r>
              <a:rPr lang="en-US" altLang="zh-CN" b="1" dirty="0" smtClean="0">
                <a:solidFill>
                  <a:srgbClr val="7F0055"/>
                </a:solidFill>
                <a:latin typeface="Courier New"/>
              </a:rPr>
              <a:t>final</a:t>
            </a:r>
            <a:r>
              <a:rPr lang="en-US" altLang="zh-CN" b="1" dirty="0" smtClean="0">
                <a:solidFill>
                  <a:srgbClr val="000000"/>
                </a:solidFill>
                <a:latin typeface="Courier New"/>
              </a:rPr>
              <a:t> </a:t>
            </a:r>
            <a:endParaRPr lang="zh-CN" altLang="en-US" b="1" dirty="0" smtClean="0">
              <a:latin typeface="Courier New" pitchFamily="49" charset="0"/>
              <a:cs typeface="Courier New" pitchFamily="49" charset="0"/>
            </a:endParaRPr>
          </a:p>
          <a:p>
            <a:pPr>
              <a:buNone/>
            </a:pPr>
            <a:endParaRPr lang="zh-CN" altLang="en-US" dirty="0"/>
          </a:p>
        </p:txBody>
      </p:sp>
      <p:sp>
        <p:nvSpPr>
          <p:cNvPr id="4" name="矩形 3"/>
          <p:cNvSpPr/>
          <p:nvPr/>
        </p:nvSpPr>
        <p:spPr>
          <a:xfrm>
            <a:off x="-36512" y="1844824"/>
            <a:ext cx="8388424" cy="4154984"/>
          </a:xfrm>
          <a:prstGeom prst="rect">
            <a:avLst/>
          </a:prstGeom>
        </p:spPr>
        <p:txBody>
          <a:bodyPr wrap="square">
            <a:spAutoFit/>
          </a:bodyPr>
          <a:lstStyle/>
          <a:p>
            <a:r>
              <a:rPr lang="en-US" altLang="zh-CN" sz="1200" b="1" dirty="0" smtClean="0">
                <a:solidFill>
                  <a:srgbClr val="7F0055"/>
                </a:solidFill>
                <a:latin typeface="Courier New"/>
              </a:rPr>
              <a:t>class</a:t>
            </a:r>
            <a:r>
              <a:rPr lang="en-US" altLang="zh-CN" sz="1200" b="1" dirty="0" smtClean="0">
                <a:solidFill>
                  <a:srgbClr val="000000"/>
                </a:solidFill>
                <a:latin typeface="Courier New"/>
              </a:rPr>
              <a:t> </a:t>
            </a:r>
            <a:r>
              <a:rPr lang="en-US" altLang="zh-CN" sz="1200" dirty="0" err="1" smtClean="0">
                <a:solidFill>
                  <a:srgbClr val="000000"/>
                </a:solidFill>
                <a:latin typeface="Courier New"/>
              </a:rPr>
              <a:t>FinalFieldExample</a:t>
            </a:r>
            <a:r>
              <a:rPr lang="en-US" altLang="zh-CN" sz="1200" b="1" dirty="0" smtClean="0">
                <a:solidFill>
                  <a:srgbClr val="000000"/>
                </a:solidFill>
                <a:latin typeface="Courier New"/>
              </a:rPr>
              <a:t> </a:t>
            </a:r>
            <a:r>
              <a:rPr lang="en-US" altLang="zh-CN" sz="1200" dirty="0" smtClean="0">
                <a:solidFill>
                  <a:srgbClr val="000000"/>
                </a:solidFill>
                <a:latin typeface="Courier New"/>
              </a:rPr>
              <a:t>{</a:t>
            </a:r>
          </a:p>
          <a:p>
            <a:r>
              <a:rPr lang="en-US" altLang="zh-CN" sz="1200" dirty="0" smtClean="0">
                <a:solidFill>
                  <a:srgbClr val="000000"/>
                </a:solidFill>
                <a:latin typeface="Courier New"/>
              </a:rPr>
              <a:t>     </a:t>
            </a:r>
            <a:r>
              <a:rPr lang="en-US" altLang="zh-CN" sz="1200" b="1" dirty="0" smtClean="0">
                <a:solidFill>
                  <a:srgbClr val="7F0055"/>
                </a:solidFill>
                <a:latin typeface="Courier New"/>
              </a:rPr>
              <a:t>final</a:t>
            </a:r>
            <a:r>
              <a:rPr lang="en-US" altLang="zh-CN" sz="1200" b="1" dirty="0" smtClean="0">
                <a:solidFill>
                  <a:srgbClr val="000000"/>
                </a:solidFill>
                <a:latin typeface="Courier New"/>
              </a:rPr>
              <a:t> </a:t>
            </a:r>
            <a:r>
              <a:rPr lang="en-US" altLang="zh-CN" sz="1200" b="1" dirty="0" err="1" smtClean="0">
                <a:solidFill>
                  <a:srgbClr val="7F0055"/>
                </a:solidFill>
                <a:latin typeface="Courier New"/>
              </a:rPr>
              <a:t>int</a:t>
            </a:r>
            <a:r>
              <a:rPr lang="en-US" altLang="zh-CN" sz="1200" b="1" dirty="0" smtClean="0">
                <a:solidFill>
                  <a:srgbClr val="000000"/>
                </a:solidFill>
                <a:latin typeface="Courier New"/>
              </a:rPr>
              <a:t> </a:t>
            </a:r>
            <a:r>
              <a:rPr lang="en-US" altLang="zh-CN" sz="1200" dirty="0" smtClean="0">
                <a:solidFill>
                  <a:srgbClr val="0000C0"/>
                </a:solidFill>
                <a:latin typeface="Courier New"/>
              </a:rPr>
              <a:t>x</a:t>
            </a:r>
            <a:r>
              <a:rPr lang="en-US" altLang="zh-CN" sz="1200" b="1" dirty="0" smtClean="0">
                <a:solidFill>
                  <a:srgbClr val="000000"/>
                </a:solidFill>
                <a:latin typeface="Courier New"/>
              </a:rPr>
              <a:t>;</a:t>
            </a:r>
          </a:p>
          <a:p>
            <a:r>
              <a:rPr lang="en-US" altLang="zh-CN" sz="1200" dirty="0" smtClean="0">
                <a:solidFill>
                  <a:srgbClr val="000000"/>
                </a:solidFill>
                <a:latin typeface="Courier New"/>
              </a:rPr>
              <a:t>     </a:t>
            </a:r>
            <a:r>
              <a:rPr lang="en-US" altLang="zh-CN" sz="1200" b="1" dirty="0" err="1" smtClean="0">
                <a:solidFill>
                  <a:srgbClr val="7F0055"/>
                </a:solidFill>
                <a:latin typeface="Courier New"/>
              </a:rPr>
              <a:t>int</a:t>
            </a:r>
            <a:r>
              <a:rPr lang="en-US" altLang="zh-CN" sz="1200" b="1" dirty="0" smtClean="0">
                <a:solidFill>
                  <a:srgbClr val="000000"/>
                </a:solidFill>
                <a:latin typeface="Courier New"/>
              </a:rPr>
              <a:t> </a:t>
            </a:r>
            <a:r>
              <a:rPr lang="en-US" altLang="zh-CN" sz="1200" dirty="0" smtClean="0">
                <a:solidFill>
                  <a:srgbClr val="0000C0"/>
                </a:solidFill>
                <a:latin typeface="Courier New"/>
              </a:rPr>
              <a:t>y</a:t>
            </a:r>
            <a:r>
              <a:rPr lang="en-US" altLang="zh-CN" sz="1200" b="1" dirty="0" smtClean="0">
                <a:solidFill>
                  <a:srgbClr val="000000"/>
                </a:solidFill>
                <a:latin typeface="Courier New"/>
              </a:rPr>
              <a:t>;</a:t>
            </a:r>
          </a:p>
          <a:p>
            <a:r>
              <a:rPr lang="en-US" altLang="zh-CN" sz="1200" dirty="0" smtClean="0">
                <a:solidFill>
                  <a:srgbClr val="000000"/>
                </a:solidFill>
                <a:latin typeface="Courier New"/>
              </a:rPr>
              <a:t>     </a:t>
            </a:r>
            <a:r>
              <a:rPr lang="en-US" altLang="zh-CN" sz="1200" b="1" dirty="0" smtClean="0">
                <a:solidFill>
                  <a:srgbClr val="7F0055"/>
                </a:solidFill>
                <a:latin typeface="Courier New"/>
              </a:rPr>
              <a:t>static</a:t>
            </a:r>
            <a:r>
              <a:rPr lang="en-US" altLang="zh-CN" sz="1200" b="1" dirty="0" smtClean="0">
                <a:solidFill>
                  <a:srgbClr val="000000"/>
                </a:solidFill>
                <a:latin typeface="Courier New"/>
              </a:rPr>
              <a:t> </a:t>
            </a:r>
            <a:r>
              <a:rPr lang="en-US" altLang="zh-CN" sz="1200" dirty="0" err="1" smtClean="0">
                <a:solidFill>
                  <a:srgbClr val="000000"/>
                </a:solidFill>
                <a:latin typeface="Courier New"/>
              </a:rPr>
              <a:t>FinalFieldExample</a:t>
            </a:r>
            <a:r>
              <a:rPr lang="en-US" altLang="zh-CN" sz="1200" b="1" dirty="0" smtClean="0">
                <a:solidFill>
                  <a:srgbClr val="000000"/>
                </a:solidFill>
                <a:latin typeface="Courier New"/>
              </a:rPr>
              <a:t> </a:t>
            </a:r>
            <a:r>
              <a:rPr lang="en-US" altLang="zh-CN" sz="1200" dirty="0" smtClean="0">
                <a:solidFill>
                  <a:srgbClr val="0000C0"/>
                </a:solidFill>
                <a:latin typeface="Courier New"/>
              </a:rPr>
              <a:t>f</a:t>
            </a:r>
            <a:r>
              <a:rPr lang="en-US" altLang="zh-CN" sz="1200" b="1" dirty="0" smtClean="0">
                <a:solidFill>
                  <a:srgbClr val="000000"/>
                </a:solidFill>
                <a:latin typeface="Courier New"/>
              </a:rPr>
              <a:t>;</a:t>
            </a:r>
          </a:p>
          <a:p>
            <a:r>
              <a:rPr lang="en-US" altLang="zh-CN" sz="1200" dirty="0" smtClean="0">
                <a:solidFill>
                  <a:srgbClr val="000000"/>
                </a:solidFill>
                <a:latin typeface="Courier New"/>
              </a:rPr>
              <a:t> </a:t>
            </a:r>
            <a:r>
              <a:rPr lang="en-US" altLang="zh-CN" sz="1200" dirty="0" smtClean="0">
                <a:solidFill>
                  <a:srgbClr val="000000"/>
                </a:solidFill>
                <a:latin typeface="Courier New"/>
              </a:rPr>
              <a:t>    </a:t>
            </a:r>
            <a:r>
              <a:rPr lang="en-US" altLang="zh-CN" sz="1200" b="1" dirty="0" smtClean="0">
                <a:solidFill>
                  <a:srgbClr val="7F0055"/>
                </a:solidFill>
                <a:latin typeface="Courier New"/>
              </a:rPr>
              <a:t>public</a:t>
            </a:r>
            <a:r>
              <a:rPr lang="en-US" altLang="zh-CN" sz="1200" dirty="0" smtClean="0">
                <a:solidFill>
                  <a:srgbClr val="000000"/>
                </a:solidFill>
                <a:latin typeface="Courier New"/>
              </a:rPr>
              <a:t>  </a:t>
            </a:r>
            <a:r>
              <a:rPr lang="en-US" altLang="zh-CN" sz="1200" dirty="0" err="1" smtClean="0">
                <a:solidFill>
                  <a:srgbClr val="000000"/>
                </a:solidFill>
                <a:latin typeface="Courier New"/>
              </a:rPr>
              <a:t>FinalFieldExample</a:t>
            </a:r>
            <a:r>
              <a:rPr lang="en-US" altLang="zh-CN" sz="1200" dirty="0" smtClean="0">
                <a:solidFill>
                  <a:srgbClr val="000000"/>
                </a:solidFill>
                <a:latin typeface="Courier New"/>
              </a:rPr>
              <a:t>(){ </a:t>
            </a:r>
          </a:p>
          <a:p>
            <a:r>
              <a:rPr lang="en-US" altLang="zh-CN" sz="1200" dirty="0" smtClean="0">
                <a:solidFill>
                  <a:srgbClr val="000000"/>
                </a:solidFill>
                <a:latin typeface="Courier New"/>
              </a:rPr>
              <a:t>           </a:t>
            </a:r>
            <a:r>
              <a:rPr lang="en-US" altLang="zh-CN" sz="1200" dirty="0" smtClean="0">
                <a:solidFill>
                  <a:srgbClr val="0000C0"/>
                </a:solidFill>
                <a:latin typeface="Courier New"/>
              </a:rPr>
              <a:t>x</a:t>
            </a:r>
            <a:r>
              <a:rPr lang="en-US" altLang="zh-CN" sz="1200" dirty="0" smtClean="0">
                <a:solidFill>
                  <a:srgbClr val="000000"/>
                </a:solidFill>
                <a:latin typeface="Courier New"/>
              </a:rPr>
              <a:t> = 3;</a:t>
            </a:r>
          </a:p>
          <a:p>
            <a:r>
              <a:rPr lang="en-US" altLang="zh-CN" sz="1200" dirty="0" smtClean="0">
                <a:solidFill>
                  <a:srgbClr val="000000"/>
                </a:solidFill>
                <a:latin typeface="Courier New"/>
              </a:rPr>
              <a:t>           </a:t>
            </a:r>
            <a:r>
              <a:rPr lang="en-US" altLang="zh-CN" sz="1200" dirty="0" smtClean="0">
                <a:solidFill>
                  <a:srgbClr val="0000C0"/>
                </a:solidFill>
                <a:latin typeface="Courier New"/>
              </a:rPr>
              <a:t>y</a:t>
            </a:r>
            <a:r>
              <a:rPr lang="en-US" altLang="zh-CN" sz="1200" dirty="0" smtClean="0">
                <a:solidFill>
                  <a:srgbClr val="000000"/>
                </a:solidFill>
                <a:latin typeface="Courier New"/>
              </a:rPr>
              <a:t> = 4;</a:t>
            </a:r>
          </a:p>
          <a:p>
            <a:r>
              <a:rPr lang="zh-CN" altLang="en-US" sz="1200" dirty="0" smtClean="0">
                <a:solidFill>
                  <a:srgbClr val="000000"/>
                </a:solidFill>
                <a:latin typeface="Courier New"/>
              </a:rPr>
              <a:t>      </a:t>
            </a:r>
            <a:r>
              <a:rPr lang="en-US" altLang="zh-CN" sz="1200" dirty="0" smtClean="0">
                <a:solidFill>
                  <a:srgbClr val="000000"/>
                </a:solidFill>
                <a:latin typeface="Courier New"/>
              </a:rPr>
              <a:t>}</a:t>
            </a:r>
          </a:p>
          <a:p>
            <a:r>
              <a:rPr lang="zh-CN" altLang="en-US" sz="1200" dirty="0" smtClean="0">
                <a:solidFill>
                  <a:srgbClr val="000000"/>
                </a:solidFill>
                <a:latin typeface="Courier New"/>
              </a:rPr>
              <a:t>  </a:t>
            </a:r>
          </a:p>
          <a:p>
            <a:r>
              <a:rPr lang="en-US" altLang="zh-CN" sz="1200" dirty="0" smtClean="0">
                <a:solidFill>
                  <a:srgbClr val="000000"/>
                </a:solidFill>
                <a:latin typeface="Courier New"/>
              </a:rPr>
              <a:t>       </a:t>
            </a:r>
            <a:r>
              <a:rPr lang="en-US" altLang="zh-CN" sz="1200" b="1" dirty="0" smtClean="0">
                <a:solidFill>
                  <a:srgbClr val="7F0055"/>
                </a:solidFill>
                <a:latin typeface="Courier New"/>
              </a:rPr>
              <a:t>static</a:t>
            </a:r>
            <a:r>
              <a:rPr lang="en-US" altLang="zh-CN" sz="1200" b="1" dirty="0" smtClean="0">
                <a:solidFill>
                  <a:srgbClr val="000000"/>
                </a:solidFill>
                <a:latin typeface="Courier New"/>
              </a:rPr>
              <a:t> </a:t>
            </a:r>
            <a:r>
              <a:rPr lang="en-US" altLang="zh-CN" sz="1200" b="1" dirty="0" smtClean="0">
                <a:solidFill>
                  <a:srgbClr val="7F0055"/>
                </a:solidFill>
                <a:latin typeface="Courier New"/>
              </a:rPr>
              <a:t>void</a:t>
            </a:r>
            <a:r>
              <a:rPr lang="en-US" altLang="zh-CN" sz="1200" b="1" dirty="0" smtClean="0">
                <a:solidFill>
                  <a:srgbClr val="000000"/>
                </a:solidFill>
                <a:latin typeface="Courier New"/>
              </a:rPr>
              <a:t> </a:t>
            </a:r>
            <a:r>
              <a:rPr lang="en-US" altLang="zh-CN" sz="1200" dirty="0" smtClean="0">
                <a:solidFill>
                  <a:srgbClr val="000000"/>
                </a:solidFill>
                <a:latin typeface="Courier New"/>
              </a:rPr>
              <a:t>writer() {</a:t>
            </a:r>
          </a:p>
          <a:p>
            <a:r>
              <a:rPr lang="en-US" altLang="zh-CN" sz="1200" dirty="0" smtClean="0">
                <a:solidFill>
                  <a:srgbClr val="000000"/>
                </a:solidFill>
                <a:latin typeface="Courier New"/>
              </a:rPr>
              <a:t>              </a:t>
            </a:r>
            <a:r>
              <a:rPr lang="en-US" altLang="zh-CN" sz="1200" dirty="0" smtClean="0">
                <a:solidFill>
                  <a:srgbClr val="0000C0"/>
                </a:solidFill>
                <a:latin typeface="Courier New"/>
              </a:rPr>
              <a:t>f</a:t>
            </a:r>
            <a:r>
              <a:rPr lang="en-US" altLang="zh-CN" sz="1200" dirty="0" smtClean="0">
                <a:solidFill>
                  <a:srgbClr val="000000"/>
                </a:solidFill>
                <a:latin typeface="Courier New"/>
              </a:rPr>
              <a:t> = </a:t>
            </a:r>
            <a:r>
              <a:rPr lang="en-US" altLang="zh-CN" sz="1200" b="1" dirty="0" smtClean="0">
                <a:solidFill>
                  <a:srgbClr val="7F0055"/>
                </a:solidFill>
                <a:latin typeface="Courier New"/>
              </a:rPr>
              <a:t>new</a:t>
            </a:r>
            <a:r>
              <a:rPr lang="en-US" altLang="zh-CN" sz="1200" b="1" dirty="0" smtClean="0">
                <a:solidFill>
                  <a:srgbClr val="000000"/>
                </a:solidFill>
                <a:latin typeface="Courier New"/>
              </a:rPr>
              <a:t> </a:t>
            </a:r>
            <a:r>
              <a:rPr lang="en-US" altLang="zh-CN" sz="1200" dirty="0" err="1" smtClean="0">
                <a:solidFill>
                  <a:srgbClr val="000000"/>
                </a:solidFill>
                <a:latin typeface="Courier New"/>
              </a:rPr>
              <a:t>FinalFieldExample</a:t>
            </a:r>
            <a:r>
              <a:rPr lang="en-US" altLang="zh-CN" sz="1200" dirty="0" smtClean="0">
                <a:solidFill>
                  <a:srgbClr val="000000"/>
                </a:solidFill>
                <a:latin typeface="Courier New"/>
              </a:rPr>
              <a:t>()</a:t>
            </a:r>
            <a:r>
              <a:rPr lang="en-US" altLang="zh-CN" sz="1200" b="1" dirty="0" smtClean="0">
                <a:solidFill>
                  <a:srgbClr val="000000"/>
                </a:solidFill>
                <a:latin typeface="Courier New"/>
              </a:rPr>
              <a:t>;</a:t>
            </a:r>
          </a:p>
          <a:p>
            <a:r>
              <a:rPr lang="zh-CN" altLang="en-US" sz="1200" dirty="0" smtClean="0">
                <a:solidFill>
                  <a:srgbClr val="000000"/>
                </a:solidFill>
                <a:latin typeface="Courier New"/>
              </a:rPr>
              <a:t>        </a:t>
            </a:r>
            <a:r>
              <a:rPr lang="en-US" altLang="zh-CN" sz="1200" dirty="0" smtClean="0">
                <a:solidFill>
                  <a:srgbClr val="000000"/>
                </a:solidFill>
                <a:latin typeface="Courier New"/>
              </a:rPr>
              <a:t>}</a:t>
            </a:r>
          </a:p>
          <a:p>
            <a:r>
              <a:rPr lang="zh-CN" altLang="en-US" sz="1200" dirty="0" smtClean="0">
                <a:solidFill>
                  <a:srgbClr val="000000"/>
                </a:solidFill>
                <a:latin typeface="Courier New"/>
              </a:rPr>
              <a:t>     </a:t>
            </a:r>
          </a:p>
          <a:p>
            <a:r>
              <a:rPr lang="en-US" altLang="zh-CN" sz="1200" dirty="0" smtClean="0">
                <a:solidFill>
                  <a:srgbClr val="000000"/>
                </a:solidFill>
                <a:latin typeface="Courier New"/>
              </a:rPr>
              <a:t>       </a:t>
            </a:r>
            <a:r>
              <a:rPr lang="en-US" altLang="zh-CN" sz="1200" b="1" dirty="0" smtClean="0">
                <a:solidFill>
                  <a:srgbClr val="7F0055"/>
                </a:solidFill>
                <a:latin typeface="Courier New"/>
              </a:rPr>
              <a:t>static</a:t>
            </a:r>
            <a:r>
              <a:rPr lang="en-US" altLang="zh-CN" sz="1200" b="1" dirty="0" smtClean="0">
                <a:solidFill>
                  <a:srgbClr val="000000"/>
                </a:solidFill>
                <a:latin typeface="Courier New"/>
              </a:rPr>
              <a:t> </a:t>
            </a:r>
            <a:r>
              <a:rPr lang="en-US" altLang="zh-CN" sz="1200" b="1" dirty="0" smtClean="0">
                <a:solidFill>
                  <a:srgbClr val="7F0055"/>
                </a:solidFill>
                <a:latin typeface="Courier New"/>
              </a:rPr>
              <a:t>void</a:t>
            </a:r>
            <a:r>
              <a:rPr lang="en-US" altLang="zh-CN" sz="1200" b="1" dirty="0" smtClean="0">
                <a:solidFill>
                  <a:srgbClr val="000000"/>
                </a:solidFill>
                <a:latin typeface="Courier New"/>
              </a:rPr>
              <a:t> </a:t>
            </a:r>
            <a:r>
              <a:rPr lang="en-US" altLang="zh-CN" sz="1200" dirty="0" smtClean="0">
                <a:solidFill>
                  <a:srgbClr val="000000"/>
                </a:solidFill>
                <a:latin typeface="Courier New"/>
              </a:rPr>
              <a:t>reader() {</a:t>
            </a:r>
          </a:p>
          <a:p>
            <a:r>
              <a:rPr lang="en-US" altLang="zh-CN" sz="1200" dirty="0" smtClean="0">
                <a:solidFill>
                  <a:srgbClr val="000000"/>
                </a:solidFill>
                <a:latin typeface="Courier New"/>
              </a:rPr>
              <a:t>               </a:t>
            </a:r>
            <a:r>
              <a:rPr lang="en-US" altLang="zh-CN" sz="1200" b="1" dirty="0" smtClean="0">
                <a:solidFill>
                  <a:srgbClr val="7F0055"/>
                </a:solidFill>
                <a:latin typeface="Courier New"/>
              </a:rPr>
              <a:t>if</a:t>
            </a:r>
            <a:r>
              <a:rPr lang="en-US" altLang="zh-CN" sz="1200" b="1" dirty="0" smtClean="0">
                <a:solidFill>
                  <a:srgbClr val="000000"/>
                </a:solidFill>
                <a:latin typeface="Courier New"/>
              </a:rPr>
              <a:t> </a:t>
            </a:r>
            <a:r>
              <a:rPr lang="en-US" altLang="zh-CN" sz="1200" dirty="0" smtClean="0">
                <a:solidFill>
                  <a:srgbClr val="000000"/>
                </a:solidFill>
                <a:latin typeface="Courier New"/>
              </a:rPr>
              <a:t>(</a:t>
            </a:r>
            <a:r>
              <a:rPr lang="en-US" altLang="zh-CN" sz="1200" dirty="0" smtClean="0">
                <a:solidFill>
                  <a:srgbClr val="0000C0"/>
                </a:solidFill>
                <a:latin typeface="Courier New"/>
              </a:rPr>
              <a:t>f</a:t>
            </a:r>
            <a:r>
              <a:rPr lang="en-US" altLang="zh-CN" sz="1200" dirty="0" smtClean="0">
                <a:solidFill>
                  <a:srgbClr val="000000"/>
                </a:solidFill>
                <a:latin typeface="Courier New"/>
              </a:rPr>
              <a:t> != </a:t>
            </a:r>
            <a:r>
              <a:rPr lang="en-US" altLang="zh-CN" sz="1200" b="1" dirty="0" smtClean="0">
                <a:solidFill>
                  <a:srgbClr val="7F0055"/>
                </a:solidFill>
                <a:latin typeface="Courier New"/>
              </a:rPr>
              <a:t>null</a:t>
            </a:r>
            <a:r>
              <a:rPr lang="en-US" altLang="zh-CN" sz="1200" dirty="0" smtClean="0">
                <a:solidFill>
                  <a:srgbClr val="000000"/>
                </a:solidFill>
                <a:latin typeface="Courier New"/>
              </a:rPr>
              <a:t>) {</a:t>
            </a:r>
          </a:p>
          <a:p>
            <a:r>
              <a:rPr lang="en-US" altLang="zh-CN" sz="1200" dirty="0" smtClean="0">
                <a:solidFill>
                  <a:srgbClr val="000000"/>
                </a:solidFill>
                <a:latin typeface="Courier New"/>
              </a:rPr>
              <a:t>                      </a:t>
            </a:r>
            <a:r>
              <a:rPr lang="en-US" altLang="zh-CN" sz="1200" b="1" dirty="0" err="1" smtClean="0">
                <a:solidFill>
                  <a:srgbClr val="7F0055"/>
                </a:solidFill>
                <a:latin typeface="Courier New"/>
              </a:rPr>
              <a:t>int</a:t>
            </a:r>
            <a:r>
              <a:rPr lang="en-US" altLang="zh-CN" sz="1200" b="1" dirty="0" smtClean="0">
                <a:solidFill>
                  <a:srgbClr val="000000"/>
                </a:solidFill>
                <a:latin typeface="Courier New"/>
              </a:rPr>
              <a:t> </a:t>
            </a:r>
            <a:r>
              <a:rPr lang="en-US" altLang="zh-CN" sz="1200" dirty="0" err="1" smtClean="0">
                <a:solidFill>
                  <a:srgbClr val="000000"/>
                </a:solidFill>
                <a:latin typeface="Courier New"/>
              </a:rPr>
              <a:t>i</a:t>
            </a:r>
            <a:r>
              <a:rPr lang="en-US" altLang="zh-CN" sz="1200" dirty="0" smtClean="0">
                <a:solidFill>
                  <a:srgbClr val="000000"/>
                </a:solidFill>
                <a:latin typeface="Courier New"/>
              </a:rPr>
              <a:t> = </a:t>
            </a:r>
            <a:r>
              <a:rPr lang="en-US" altLang="zh-CN" sz="1200" dirty="0" err="1" smtClean="0">
                <a:solidFill>
                  <a:srgbClr val="0000C0"/>
                </a:solidFill>
                <a:latin typeface="Courier New"/>
              </a:rPr>
              <a:t>f</a:t>
            </a:r>
            <a:r>
              <a:rPr lang="en-US" altLang="zh-CN" sz="1200" dirty="0" err="1" smtClean="0">
                <a:solidFill>
                  <a:srgbClr val="000000"/>
                </a:solidFill>
                <a:latin typeface="Courier New"/>
              </a:rPr>
              <a:t>.</a:t>
            </a:r>
            <a:r>
              <a:rPr lang="en-US" altLang="zh-CN" sz="1200" dirty="0" err="1" smtClean="0">
                <a:solidFill>
                  <a:srgbClr val="0000C0"/>
                </a:solidFill>
                <a:latin typeface="Courier New"/>
              </a:rPr>
              <a:t>x</a:t>
            </a:r>
            <a:r>
              <a:rPr lang="en-US" altLang="zh-CN" sz="1200" dirty="0" smtClean="0">
                <a:solidFill>
                  <a:srgbClr val="000000"/>
                </a:solidFill>
                <a:latin typeface="Courier New"/>
              </a:rPr>
              <a:t>; </a:t>
            </a:r>
            <a:r>
              <a:rPr lang="en-US" altLang="zh-CN" sz="1200" b="1" i="1" dirty="0" smtClean="0">
                <a:solidFill>
                  <a:srgbClr val="3F7F5F"/>
                </a:solidFill>
                <a:latin typeface="Courier New"/>
              </a:rPr>
              <a:t>// guaranteed to see 3</a:t>
            </a:r>
          </a:p>
          <a:p>
            <a:r>
              <a:rPr lang="en-US" altLang="zh-CN" sz="1200" dirty="0" smtClean="0">
                <a:solidFill>
                  <a:srgbClr val="000000"/>
                </a:solidFill>
                <a:latin typeface="Courier New"/>
              </a:rPr>
              <a:t>                      </a:t>
            </a:r>
            <a:r>
              <a:rPr lang="en-US" altLang="zh-CN" sz="1200" b="1" dirty="0" err="1" smtClean="0">
                <a:solidFill>
                  <a:srgbClr val="7F0055"/>
                </a:solidFill>
                <a:latin typeface="Courier New"/>
              </a:rPr>
              <a:t>int</a:t>
            </a:r>
            <a:r>
              <a:rPr lang="en-US" altLang="zh-CN" sz="1200" b="1" dirty="0" smtClean="0">
                <a:solidFill>
                  <a:srgbClr val="000000"/>
                </a:solidFill>
                <a:latin typeface="Courier New"/>
              </a:rPr>
              <a:t> </a:t>
            </a:r>
            <a:r>
              <a:rPr lang="en-US" altLang="zh-CN" sz="1200" dirty="0" smtClean="0">
                <a:solidFill>
                  <a:srgbClr val="000000"/>
                </a:solidFill>
                <a:latin typeface="Courier New"/>
              </a:rPr>
              <a:t>j = </a:t>
            </a:r>
            <a:r>
              <a:rPr lang="en-US" altLang="zh-CN" sz="1200" dirty="0" err="1" smtClean="0">
                <a:solidFill>
                  <a:srgbClr val="0000C0"/>
                </a:solidFill>
                <a:latin typeface="Courier New"/>
              </a:rPr>
              <a:t>f</a:t>
            </a:r>
            <a:r>
              <a:rPr lang="en-US" altLang="zh-CN" sz="1200" dirty="0" err="1" smtClean="0">
                <a:solidFill>
                  <a:srgbClr val="000000"/>
                </a:solidFill>
                <a:latin typeface="Courier New"/>
              </a:rPr>
              <a:t>.</a:t>
            </a:r>
            <a:r>
              <a:rPr lang="en-US" altLang="zh-CN" sz="1200" dirty="0" err="1" smtClean="0">
                <a:solidFill>
                  <a:srgbClr val="0000C0"/>
                </a:solidFill>
                <a:latin typeface="Courier New"/>
              </a:rPr>
              <a:t>y</a:t>
            </a:r>
            <a:r>
              <a:rPr lang="en-US" altLang="zh-CN" sz="1200" dirty="0" smtClean="0">
                <a:solidFill>
                  <a:srgbClr val="000000"/>
                </a:solidFill>
                <a:latin typeface="Courier New"/>
              </a:rPr>
              <a:t>;</a:t>
            </a:r>
            <a:r>
              <a:rPr lang="en-US" altLang="zh-CN" sz="1200" b="1" i="1" dirty="0" smtClean="0">
                <a:solidFill>
                  <a:srgbClr val="000000"/>
                </a:solidFill>
                <a:latin typeface="Courier New"/>
              </a:rPr>
              <a:t>  </a:t>
            </a:r>
            <a:r>
              <a:rPr lang="en-US" altLang="zh-CN" sz="1200" b="1" i="1" dirty="0" smtClean="0">
                <a:solidFill>
                  <a:srgbClr val="3F7F5F"/>
                </a:solidFill>
                <a:latin typeface="Courier New"/>
              </a:rPr>
              <a:t>// could see 0</a:t>
            </a:r>
          </a:p>
          <a:p>
            <a:r>
              <a:rPr lang="zh-CN" altLang="en-US" sz="1200" dirty="0" smtClean="0">
                <a:solidFill>
                  <a:srgbClr val="000000"/>
                </a:solidFill>
                <a:latin typeface="Courier New"/>
              </a:rPr>
              <a:t>               </a:t>
            </a:r>
            <a:r>
              <a:rPr lang="en-US" altLang="zh-CN" sz="1200" dirty="0" smtClean="0">
                <a:solidFill>
                  <a:srgbClr val="000000"/>
                </a:solidFill>
                <a:latin typeface="Courier New"/>
              </a:rPr>
              <a:t>}</a:t>
            </a:r>
          </a:p>
          <a:p>
            <a:r>
              <a:rPr lang="zh-CN" altLang="en-US" sz="1200" dirty="0" smtClean="0">
                <a:solidFill>
                  <a:srgbClr val="000000"/>
                </a:solidFill>
                <a:latin typeface="Courier New"/>
              </a:rPr>
              <a:t>        </a:t>
            </a:r>
            <a:r>
              <a:rPr lang="en-US" altLang="zh-CN" sz="1200" dirty="0" smtClean="0">
                <a:solidFill>
                  <a:srgbClr val="000000"/>
                </a:solidFill>
                <a:latin typeface="Courier New"/>
              </a:rPr>
              <a:t>}</a:t>
            </a:r>
          </a:p>
          <a:p>
            <a:r>
              <a:rPr lang="zh-CN" altLang="en-US" sz="1200" dirty="0" smtClean="0">
                <a:solidFill>
                  <a:srgbClr val="000000"/>
                </a:solidFill>
                <a:latin typeface="Courier New"/>
              </a:rPr>
              <a:t> </a:t>
            </a:r>
          </a:p>
          <a:p>
            <a:r>
              <a:rPr lang="zh-CN" altLang="en-US" sz="1200" dirty="0" smtClean="0">
                <a:solidFill>
                  <a:srgbClr val="000000"/>
                </a:solidFill>
                <a:latin typeface="Courier New"/>
              </a:rPr>
              <a:t>       </a:t>
            </a:r>
            <a:r>
              <a:rPr lang="en-US" altLang="zh-CN" sz="1200" dirty="0" smtClean="0">
                <a:solidFill>
                  <a:srgbClr val="000000"/>
                </a:solidFill>
                <a:latin typeface="Courier New"/>
              </a:rPr>
              <a:t>...</a:t>
            </a:r>
          </a:p>
          <a:p>
            <a:r>
              <a:rPr lang="en-US" altLang="zh-CN" sz="1200" dirty="0" smtClean="0">
                <a:solidFill>
                  <a:srgbClr val="000000"/>
                </a:solidFill>
                <a:latin typeface="Courier New"/>
              </a:rPr>
              <a:t>}</a:t>
            </a:r>
            <a:endParaRPr lang="en-US" altLang="zh-CN" sz="1200" dirty="0" smtClean="0">
              <a:latin typeface="Courier New" pitchFamily="49" charset="0"/>
              <a:cs typeface="Courier New" pitchFamily="49" charset="0"/>
            </a:endParaRPr>
          </a:p>
        </p:txBody>
      </p:sp>
      <p:sp>
        <p:nvSpPr>
          <p:cNvPr id="7" name="TextBox 6"/>
          <p:cNvSpPr txBox="1"/>
          <p:nvPr/>
        </p:nvSpPr>
        <p:spPr>
          <a:xfrm>
            <a:off x="5004048" y="1916832"/>
            <a:ext cx="1831592" cy="369332"/>
          </a:xfrm>
          <a:prstGeom prst="rect">
            <a:avLst/>
          </a:prstGeom>
          <a:noFill/>
        </p:spPr>
        <p:txBody>
          <a:bodyPr wrap="none" rtlCol="0">
            <a:spAutoFit/>
          </a:bodyPr>
          <a:lstStyle/>
          <a:p>
            <a:r>
              <a:rPr lang="en-US" altLang="zh-CN" dirty="0" smtClean="0"/>
              <a:t>What’s </a:t>
            </a:r>
            <a:r>
              <a:rPr lang="en-US" altLang="zh-CN" b="1" dirty="0" smtClean="0">
                <a:solidFill>
                  <a:srgbClr val="7F0055"/>
                </a:solidFill>
                <a:latin typeface="Courier New"/>
              </a:rPr>
              <a:t>final</a:t>
            </a:r>
            <a:r>
              <a:rPr lang="en-US" altLang="zh-CN" dirty="0" smtClean="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What’s concurrency programming</a:t>
            </a:r>
            <a:endParaRPr lang="zh-CN" altLang="en-US" dirty="0"/>
          </a:p>
        </p:txBody>
      </p:sp>
      <p:sp>
        <p:nvSpPr>
          <p:cNvPr id="3" name="内容占位符 2"/>
          <p:cNvSpPr>
            <a:spLocks noGrp="1"/>
          </p:cNvSpPr>
          <p:nvPr>
            <p:ph idx="1"/>
          </p:nvPr>
        </p:nvSpPr>
        <p:spPr/>
        <p:txBody>
          <a:bodyPr/>
          <a:lstStyle/>
          <a:p>
            <a:pPr marL="342900" lvl="1" indent="-342900">
              <a:buFont typeface="Arial" pitchFamily="34" charset="0"/>
              <a:buChar char="•"/>
            </a:pPr>
            <a:r>
              <a:rPr lang="en-US" altLang="zh-CN" dirty="0" smtClean="0"/>
              <a:t>Safe Publication </a:t>
            </a:r>
            <a:r>
              <a:rPr lang="en-US" altLang="zh-CN" dirty="0" smtClean="0"/>
              <a:t>: </a:t>
            </a:r>
            <a:r>
              <a:rPr lang="en-US" altLang="zh-CN" b="1" dirty="0" smtClean="0">
                <a:solidFill>
                  <a:srgbClr val="7F0055"/>
                </a:solidFill>
                <a:latin typeface="Courier New"/>
              </a:rPr>
              <a:t>final</a:t>
            </a:r>
            <a:endParaRPr lang="en-US" altLang="zh-CN" dirty="0" smtClean="0"/>
          </a:p>
          <a:p>
            <a:endParaRPr lang="zh-CN" altLang="en-US" dirty="0"/>
          </a:p>
        </p:txBody>
      </p:sp>
      <p:sp>
        <p:nvSpPr>
          <p:cNvPr id="9" name="TextBox 8"/>
          <p:cNvSpPr txBox="1"/>
          <p:nvPr/>
        </p:nvSpPr>
        <p:spPr>
          <a:xfrm>
            <a:off x="395536" y="1700808"/>
            <a:ext cx="8280920" cy="1107996"/>
          </a:xfrm>
          <a:prstGeom prst="rect">
            <a:avLst/>
          </a:prstGeom>
          <a:noFill/>
        </p:spPr>
        <p:txBody>
          <a:bodyPr wrap="square" rtlCol="0">
            <a:spAutoFit/>
          </a:bodyPr>
          <a:lstStyle/>
          <a:p>
            <a:r>
              <a:rPr lang="en-US" altLang="zh-CN" sz="1200" i="1" dirty="0" smtClean="0"/>
              <a:t>JLS 8.3.1.2 </a:t>
            </a:r>
            <a:r>
              <a:rPr lang="en-US" altLang="zh-CN" sz="1200" i="1" dirty="0" smtClean="0"/>
              <a:t>final </a:t>
            </a:r>
            <a:r>
              <a:rPr lang="en-US" altLang="zh-CN" sz="1200" i="1" dirty="0" smtClean="0"/>
              <a:t>Fields</a:t>
            </a:r>
          </a:p>
          <a:p>
            <a:r>
              <a:rPr lang="en-US" altLang="zh-CN" dirty="0" smtClean="0"/>
              <a:t>A blank </a:t>
            </a:r>
            <a:r>
              <a:rPr lang="en-US" altLang="zh-CN" b="1" dirty="0" smtClean="0"/>
              <a:t>final instance variable </a:t>
            </a:r>
            <a:r>
              <a:rPr lang="en-US" altLang="zh-CN" dirty="0" smtClean="0"/>
              <a:t>must be definitely assigned </a:t>
            </a:r>
            <a:r>
              <a:rPr lang="en-US" altLang="zh-CN" dirty="0" smtClean="0">
                <a:hlinkClick r:id="rId3"/>
              </a:rPr>
              <a:t>(§16.9)</a:t>
            </a:r>
            <a:r>
              <a:rPr lang="en-US" altLang="zh-CN" dirty="0" smtClean="0"/>
              <a:t> at the end </a:t>
            </a:r>
            <a:endParaRPr lang="en-US" altLang="zh-CN" dirty="0" smtClean="0"/>
          </a:p>
          <a:p>
            <a:r>
              <a:rPr lang="en-US" altLang="zh-CN" dirty="0" smtClean="0"/>
              <a:t>of </a:t>
            </a:r>
            <a:r>
              <a:rPr lang="en-US" altLang="zh-CN" dirty="0" smtClean="0"/>
              <a:t>every constructor </a:t>
            </a:r>
            <a:r>
              <a:rPr lang="en-US" altLang="zh-CN" dirty="0" smtClean="0">
                <a:hlinkClick r:id="rId4"/>
              </a:rPr>
              <a:t>(§8.8)</a:t>
            </a:r>
            <a:r>
              <a:rPr lang="en-US" altLang="zh-CN" dirty="0" smtClean="0"/>
              <a:t> of the class in which it is declared; </a:t>
            </a:r>
            <a:endParaRPr lang="en-US" altLang="zh-CN" dirty="0" smtClean="0"/>
          </a:p>
          <a:p>
            <a:r>
              <a:rPr lang="en-US" altLang="zh-CN" dirty="0" smtClean="0"/>
              <a:t>otherwise </a:t>
            </a:r>
            <a:r>
              <a:rPr lang="en-US" altLang="zh-CN" dirty="0" smtClean="0"/>
              <a:t>a compile-time error occurs.</a:t>
            </a:r>
            <a:endParaRPr lang="zh-CN" altLang="en-US" dirty="0"/>
          </a:p>
        </p:txBody>
      </p:sp>
      <p:sp>
        <p:nvSpPr>
          <p:cNvPr id="7" name="矩形 6"/>
          <p:cNvSpPr/>
          <p:nvPr/>
        </p:nvSpPr>
        <p:spPr>
          <a:xfrm>
            <a:off x="395536" y="2969076"/>
            <a:ext cx="7776864" cy="1107996"/>
          </a:xfrm>
          <a:prstGeom prst="rect">
            <a:avLst/>
          </a:prstGeom>
        </p:spPr>
        <p:txBody>
          <a:bodyPr wrap="square">
            <a:spAutoFit/>
          </a:bodyPr>
          <a:lstStyle/>
          <a:p>
            <a:r>
              <a:rPr lang="en-US" altLang="zh-CN" sz="1200" i="1" dirty="0" smtClean="0"/>
              <a:t>17.5.1 Semantics of Final Fields</a:t>
            </a:r>
          </a:p>
          <a:p>
            <a:r>
              <a:rPr lang="en-US" altLang="zh-CN" dirty="0" smtClean="0"/>
              <a:t>The </a:t>
            </a:r>
            <a:r>
              <a:rPr lang="en-US" altLang="zh-CN" dirty="0" smtClean="0"/>
              <a:t>semantics for </a:t>
            </a:r>
            <a:r>
              <a:rPr lang="en-US" altLang="zh-CN" b="1" dirty="0" smtClean="0"/>
              <a:t>final fields </a:t>
            </a:r>
            <a:r>
              <a:rPr lang="en-US" altLang="zh-CN" dirty="0" smtClean="0"/>
              <a:t>are as follows. Let </a:t>
            </a:r>
            <a:r>
              <a:rPr lang="en-US" altLang="zh-CN" i="1" dirty="0" smtClean="0"/>
              <a:t>o</a:t>
            </a:r>
            <a:r>
              <a:rPr lang="en-US" altLang="zh-CN" dirty="0" smtClean="0"/>
              <a:t> be an object, and </a:t>
            </a:r>
            <a:r>
              <a:rPr lang="en-US" altLang="zh-CN" i="1" dirty="0" smtClean="0"/>
              <a:t>c</a:t>
            </a:r>
            <a:r>
              <a:rPr lang="en-US" altLang="zh-CN" dirty="0" smtClean="0"/>
              <a:t> be a constructor for </a:t>
            </a:r>
            <a:r>
              <a:rPr lang="en-US" altLang="zh-CN" i="1" dirty="0" smtClean="0"/>
              <a:t>o</a:t>
            </a:r>
            <a:r>
              <a:rPr lang="en-US" altLang="zh-CN" dirty="0" smtClean="0"/>
              <a:t> in which </a:t>
            </a:r>
            <a:r>
              <a:rPr lang="en-US" altLang="zh-CN" i="1" dirty="0" smtClean="0"/>
              <a:t>f</a:t>
            </a:r>
            <a:r>
              <a:rPr lang="en-US" altLang="zh-CN" dirty="0" smtClean="0"/>
              <a:t> is written. A </a:t>
            </a:r>
            <a:r>
              <a:rPr lang="en-US" altLang="zh-CN" i="1" dirty="0" smtClean="0"/>
              <a:t>freeze</a:t>
            </a:r>
            <a:r>
              <a:rPr lang="en-US" altLang="zh-CN" dirty="0" smtClean="0"/>
              <a:t> action on a final field </a:t>
            </a:r>
            <a:r>
              <a:rPr lang="en-US" altLang="zh-CN" i="1" dirty="0" smtClean="0"/>
              <a:t>f</a:t>
            </a:r>
            <a:r>
              <a:rPr lang="en-US" altLang="zh-CN" dirty="0" smtClean="0"/>
              <a:t> of </a:t>
            </a:r>
            <a:r>
              <a:rPr lang="en-US" altLang="zh-CN" i="1" dirty="0" smtClean="0"/>
              <a:t>o</a:t>
            </a:r>
            <a:r>
              <a:rPr lang="en-US" altLang="zh-CN" dirty="0" smtClean="0"/>
              <a:t> takes place when </a:t>
            </a:r>
            <a:r>
              <a:rPr lang="en-US" altLang="zh-CN" i="1" dirty="0" smtClean="0"/>
              <a:t>c</a:t>
            </a:r>
            <a:r>
              <a:rPr lang="en-US" altLang="zh-CN" dirty="0" smtClean="0"/>
              <a:t> exits, either normally or abruptly.</a:t>
            </a:r>
            <a:endParaRPr lang="zh-CN" altLang="en-US" dirty="0"/>
          </a:p>
        </p:txBody>
      </p:sp>
      <p:sp>
        <p:nvSpPr>
          <p:cNvPr id="8" name="矩形 7"/>
          <p:cNvSpPr/>
          <p:nvPr/>
        </p:nvSpPr>
        <p:spPr>
          <a:xfrm>
            <a:off x="395536" y="4221088"/>
            <a:ext cx="7488832" cy="1938992"/>
          </a:xfrm>
          <a:prstGeom prst="rect">
            <a:avLst/>
          </a:prstGeom>
        </p:spPr>
        <p:txBody>
          <a:bodyPr wrap="square">
            <a:spAutoFit/>
          </a:bodyPr>
          <a:lstStyle/>
          <a:p>
            <a:r>
              <a:rPr lang="en-US" altLang="zh-CN" sz="1200" i="1" dirty="0" smtClean="0"/>
              <a:t>JLS 17.5.3 Subsequent Modification of Final </a:t>
            </a:r>
            <a:r>
              <a:rPr lang="en-US" altLang="zh-CN" sz="1200" i="1" dirty="0" smtClean="0"/>
              <a:t>Fields</a:t>
            </a:r>
          </a:p>
          <a:p>
            <a:r>
              <a:rPr lang="en-US" altLang="zh-CN" dirty="0" smtClean="0"/>
              <a:t>An implementation may provide a way to execute a block of code in a </a:t>
            </a:r>
            <a:r>
              <a:rPr lang="en-US" altLang="zh-CN" b="1" i="1" dirty="0" smtClean="0"/>
              <a:t>final field safe context</a:t>
            </a:r>
            <a:r>
              <a:rPr lang="en-US" altLang="zh-CN" dirty="0" smtClean="0"/>
              <a:t>. If an object is constructed within a final field safe context, the reads of a final field of that object will not be reordered with modifications of that final field that occur within that final field safe context</a:t>
            </a:r>
            <a:r>
              <a:rPr lang="en-US" altLang="zh-CN" dirty="0" smtClean="0"/>
              <a:t>.</a:t>
            </a:r>
          </a:p>
          <a:p>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To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To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What’s concurrency programming</a:t>
            </a:r>
            <a:endParaRPr lang="zh-CN" altLang="en-US" dirty="0"/>
          </a:p>
        </p:txBody>
      </p:sp>
      <p:sp>
        <p:nvSpPr>
          <p:cNvPr id="3" name="内容占位符 2"/>
          <p:cNvSpPr>
            <a:spLocks noGrp="1"/>
          </p:cNvSpPr>
          <p:nvPr>
            <p:ph idx="1"/>
          </p:nvPr>
        </p:nvSpPr>
        <p:spPr/>
        <p:txBody>
          <a:bodyPr/>
          <a:lstStyle/>
          <a:p>
            <a:r>
              <a:rPr lang="en-US" altLang="zh-CN" dirty="0" smtClean="0"/>
              <a:t>Safe Publication : Double-Checked Locking</a:t>
            </a:r>
            <a:endParaRPr lang="zh-CN" altLang="en-US" dirty="0"/>
          </a:p>
        </p:txBody>
      </p:sp>
      <p:sp>
        <p:nvSpPr>
          <p:cNvPr id="5" name="矩形 4"/>
          <p:cNvSpPr/>
          <p:nvPr/>
        </p:nvSpPr>
        <p:spPr>
          <a:xfrm>
            <a:off x="251520" y="1772816"/>
            <a:ext cx="8388424" cy="2492990"/>
          </a:xfrm>
          <a:prstGeom prst="rect">
            <a:avLst/>
          </a:prstGeom>
        </p:spPr>
        <p:txBody>
          <a:bodyPr wrap="square">
            <a:spAutoFit/>
          </a:bodyPr>
          <a:lstStyle/>
          <a:p>
            <a:r>
              <a:rPr lang="en-US" altLang="zh-CN" sz="1200" dirty="0" smtClean="0">
                <a:solidFill>
                  <a:srgbClr val="3F7F5F"/>
                </a:solidFill>
                <a:latin typeface="Courier New"/>
              </a:rPr>
              <a:t>// Broken multithreaded version  "Double-Checked Locking" idiom </a:t>
            </a:r>
          </a:p>
          <a:p>
            <a:r>
              <a:rPr lang="en-US" altLang="zh-CN" sz="1200" b="1" dirty="0" smtClean="0">
                <a:solidFill>
                  <a:srgbClr val="7F0055"/>
                </a:solidFill>
                <a:latin typeface="Courier New"/>
              </a:rPr>
              <a:t>class</a:t>
            </a:r>
            <a:r>
              <a:rPr lang="en-US" altLang="zh-CN" sz="1200" b="1" dirty="0" smtClean="0">
                <a:solidFill>
                  <a:srgbClr val="000000"/>
                </a:solidFill>
                <a:latin typeface="Courier New"/>
              </a:rPr>
              <a:t> </a:t>
            </a:r>
            <a:r>
              <a:rPr lang="en-US" altLang="zh-CN" sz="1200" dirty="0" err="1" smtClean="0">
                <a:solidFill>
                  <a:srgbClr val="000000"/>
                </a:solidFill>
                <a:latin typeface="Courier New"/>
              </a:rPr>
              <a:t>Foo</a:t>
            </a:r>
            <a:r>
              <a:rPr lang="en-US" altLang="zh-CN" sz="1200" b="1" dirty="0" smtClean="0">
                <a:solidFill>
                  <a:srgbClr val="000000"/>
                </a:solidFill>
                <a:latin typeface="Courier New"/>
              </a:rPr>
              <a:t> </a:t>
            </a:r>
            <a:r>
              <a:rPr lang="en-US" altLang="zh-CN" sz="1200" dirty="0" smtClean="0">
                <a:solidFill>
                  <a:srgbClr val="000000"/>
                </a:solidFill>
                <a:latin typeface="Courier New"/>
              </a:rPr>
              <a:t>{</a:t>
            </a:r>
          </a:p>
          <a:p>
            <a:r>
              <a:rPr lang="en-US" altLang="zh-CN" sz="1200" dirty="0" smtClean="0">
                <a:solidFill>
                  <a:srgbClr val="000000"/>
                </a:solidFill>
                <a:latin typeface="Courier New"/>
              </a:rPr>
              <a:t>     </a:t>
            </a:r>
            <a:r>
              <a:rPr lang="en-US" altLang="zh-CN" sz="1200" b="1" dirty="0" smtClean="0">
                <a:solidFill>
                  <a:srgbClr val="7F0055"/>
                </a:solidFill>
                <a:latin typeface="Courier New"/>
              </a:rPr>
              <a:t>private</a:t>
            </a:r>
            <a:r>
              <a:rPr lang="en-US" altLang="zh-CN" sz="1200" b="1" dirty="0" smtClean="0">
                <a:solidFill>
                  <a:srgbClr val="000000"/>
                </a:solidFill>
                <a:latin typeface="Courier New"/>
              </a:rPr>
              <a:t> </a:t>
            </a:r>
            <a:r>
              <a:rPr lang="en-US" altLang="zh-CN" sz="1200" dirty="0" smtClean="0">
                <a:solidFill>
                  <a:srgbClr val="000000"/>
                </a:solidFill>
                <a:latin typeface="Courier New"/>
              </a:rPr>
              <a:t>Helper</a:t>
            </a:r>
            <a:r>
              <a:rPr lang="en-US" altLang="zh-CN" sz="1200" b="1" dirty="0" smtClean="0">
                <a:solidFill>
                  <a:srgbClr val="000000"/>
                </a:solidFill>
                <a:latin typeface="Courier New"/>
              </a:rPr>
              <a:t> </a:t>
            </a:r>
            <a:r>
              <a:rPr lang="en-US" altLang="zh-CN" sz="1200" dirty="0" err="1" smtClean="0">
                <a:solidFill>
                  <a:srgbClr val="0000C0"/>
                </a:solidFill>
                <a:latin typeface="Courier New"/>
              </a:rPr>
              <a:t>helper</a:t>
            </a:r>
            <a:r>
              <a:rPr lang="en-US" altLang="zh-CN" sz="1200" b="1" dirty="0" smtClean="0">
                <a:solidFill>
                  <a:srgbClr val="000000"/>
                </a:solidFill>
                <a:latin typeface="Courier New"/>
              </a:rPr>
              <a:t> </a:t>
            </a:r>
            <a:r>
              <a:rPr lang="en-US" altLang="zh-CN" sz="1200" dirty="0" smtClean="0">
                <a:solidFill>
                  <a:srgbClr val="000000"/>
                </a:solidFill>
                <a:latin typeface="Courier New"/>
              </a:rPr>
              <a:t>=</a:t>
            </a:r>
            <a:r>
              <a:rPr lang="en-US" altLang="zh-CN" sz="1200" b="1" dirty="0" smtClean="0">
                <a:solidFill>
                  <a:srgbClr val="000000"/>
                </a:solidFill>
                <a:latin typeface="Courier New"/>
              </a:rPr>
              <a:t> </a:t>
            </a:r>
            <a:r>
              <a:rPr lang="en-US" altLang="zh-CN" sz="1200" b="1" dirty="0" smtClean="0">
                <a:solidFill>
                  <a:srgbClr val="7F0055"/>
                </a:solidFill>
                <a:latin typeface="Courier New"/>
              </a:rPr>
              <a:t>null</a:t>
            </a:r>
            <a:r>
              <a:rPr lang="en-US" altLang="zh-CN" sz="1200" b="1" dirty="0" smtClean="0">
                <a:solidFill>
                  <a:srgbClr val="000000"/>
                </a:solidFill>
                <a:latin typeface="Courier New"/>
              </a:rPr>
              <a:t>; </a:t>
            </a:r>
          </a:p>
          <a:p>
            <a:r>
              <a:rPr lang="en-US" altLang="zh-CN" sz="1200" dirty="0" smtClean="0">
                <a:solidFill>
                  <a:srgbClr val="000000"/>
                </a:solidFill>
                <a:latin typeface="Courier New"/>
              </a:rPr>
              <a:t>     </a:t>
            </a:r>
            <a:r>
              <a:rPr lang="en-US" altLang="zh-CN" sz="1200" b="1" dirty="0" smtClean="0">
                <a:solidFill>
                  <a:srgbClr val="7F0055"/>
                </a:solidFill>
                <a:latin typeface="Courier New"/>
              </a:rPr>
              <a:t>public</a:t>
            </a:r>
            <a:r>
              <a:rPr lang="en-US" altLang="zh-CN" sz="1200" b="1" dirty="0" smtClean="0">
                <a:solidFill>
                  <a:srgbClr val="000000"/>
                </a:solidFill>
                <a:latin typeface="Courier New"/>
              </a:rPr>
              <a:t> </a:t>
            </a:r>
            <a:r>
              <a:rPr lang="en-US" altLang="zh-CN" sz="1200" dirty="0" smtClean="0">
                <a:solidFill>
                  <a:srgbClr val="000000"/>
                </a:solidFill>
                <a:latin typeface="Courier New"/>
              </a:rPr>
              <a:t>Helper</a:t>
            </a:r>
            <a:r>
              <a:rPr lang="en-US" altLang="zh-CN" sz="1200" b="1" dirty="0" smtClean="0">
                <a:solidFill>
                  <a:srgbClr val="000000"/>
                </a:solidFill>
                <a:latin typeface="Courier New"/>
              </a:rPr>
              <a:t> </a:t>
            </a:r>
            <a:r>
              <a:rPr lang="en-US" altLang="zh-CN" sz="1200" dirty="0" err="1" smtClean="0">
                <a:solidFill>
                  <a:srgbClr val="000000"/>
                </a:solidFill>
                <a:latin typeface="Courier New"/>
              </a:rPr>
              <a:t>getHelper</a:t>
            </a:r>
            <a:r>
              <a:rPr lang="en-US" altLang="zh-CN" sz="1200" dirty="0" smtClean="0">
                <a:solidFill>
                  <a:srgbClr val="000000"/>
                </a:solidFill>
                <a:latin typeface="Courier New"/>
              </a:rPr>
              <a:t>() { </a:t>
            </a:r>
          </a:p>
          <a:p>
            <a:r>
              <a:rPr lang="en-US" altLang="zh-CN" sz="1200" dirty="0" smtClean="0">
                <a:solidFill>
                  <a:srgbClr val="000000"/>
                </a:solidFill>
                <a:latin typeface="Courier New"/>
              </a:rPr>
              <a:t>           </a:t>
            </a:r>
            <a:r>
              <a:rPr lang="en-US" altLang="zh-CN" sz="1200" dirty="0" smtClean="0">
                <a:solidFill>
                  <a:srgbClr val="7F0055"/>
                </a:solidFill>
                <a:latin typeface="Courier New"/>
              </a:rPr>
              <a:t>if</a:t>
            </a:r>
            <a:r>
              <a:rPr lang="en-US" altLang="zh-CN" sz="1200" dirty="0" smtClean="0">
                <a:solidFill>
                  <a:srgbClr val="000000"/>
                </a:solidFill>
                <a:latin typeface="Courier New"/>
              </a:rPr>
              <a:t> (helper == </a:t>
            </a:r>
            <a:r>
              <a:rPr lang="en-US" altLang="zh-CN" sz="1200" dirty="0" smtClean="0">
                <a:solidFill>
                  <a:srgbClr val="7F0055"/>
                </a:solidFill>
                <a:latin typeface="Courier New"/>
              </a:rPr>
              <a:t>null</a:t>
            </a:r>
            <a:r>
              <a:rPr lang="en-US" altLang="zh-CN" sz="1200" dirty="0" smtClean="0">
                <a:solidFill>
                  <a:srgbClr val="000000"/>
                </a:solidFill>
                <a:latin typeface="Courier New"/>
              </a:rPr>
              <a:t>) </a:t>
            </a:r>
          </a:p>
          <a:p>
            <a:r>
              <a:rPr lang="en-US" altLang="zh-CN" sz="1200" dirty="0" smtClean="0">
                <a:solidFill>
                  <a:srgbClr val="000000"/>
                </a:solidFill>
                <a:latin typeface="Courier New"/>
              </a:rPr>
              <a:t>                </a:t>
            </a:r>
            <a:r>
              <a:rPr lang="en-US" altLang="zh-CN" sz="1200" b="1" dirty="0" smtClean="0">
                <a:solidFill>
                  <a:srgbClr val="7F0055"/>
                </a:solidFill>
                <a:latin typeface="Courier New"/>
              </a:rPr>
              <a:t>synchronized</a:t>
            </a:r>
            <a:r>
              <a:rPr lang="en-US" altLang="zh-CN" sz="1200" dirty="0" smtClean="0">
                <a:solidFill>
                  <a:srgbClr val="000000"/>
                </a:solidFill>
                <a:latin typeface="Courier New"/>
              </a:rPr>
              <a:t>(</a:t>
            </a:r>
            <a:r>
              <a:rPr lang="en-US" altLang="zh-CN" sz="1200" b="1" dirty="0" smtClean="0">
                <a:solidFill>
                  <a:srgbClr val="7F0055"/>
                </a:solidFill>
                <a:latin typeface="Courier New"/>
              </a:rPr>
              <a:t>this</a:t>
            </a:r>
            <a:r>
              <a:rPr lang="en-US" altLang="zh-CN" sz="1200" dirty="0" smtClean="0">
                <a:solidFill>
                  <a:srgbClr val="000000"/>
                </a:solidFill>
                <a:latin typeface="Courier New"/>
              </a:rPr>
              <a:t>) { </a:t>
            </a:r>
          </a:p>
          <a:p>
            <a:r>
              <a:rPr lang="en-US" altLang="zh-CN" sz="1200" dirty="0" smtClean="0">
                <a:solidFill>
                  <a:srgbClr val="000000"/>
                </a:solidFill>
                <a:latin typeface="Courier New"/>
              </a:rPr>
              <a:t>                       </a:t>
            </a:r>
            <a:r>
              <a:rPr lang="en-US" altLang="zh-CN" sz="1200" b="1" dirty="0" smtClean="0">
                <a:solidFill>
                  <a:srgbClr val="7F0055"/>
                </a:solidFill>
                <a:latin typeface="Courier New"/>
              </a:rPr>
              <a:t>if</a:t>
            </a:r>
            <a:r>
              <a:rPr lang="en-US" altLang="zh-CN" sz="1200" b="1" dirty="0" smtClean="0">
                <a:solidFill>
                  <a:srgbClr val="000000"/>
                </a:solidFill>
                <a:latin typeface="Courier New"/>
              </a:rPr>
              <a:t> </a:t>
            </a:r>
            <a:r>
              <a:rPr lang="en-US" altLang="zh-CN" sz="1200" dirty="0" smtClean="0">
                <a:solidFill>
                  <a:srgbClr val="000000"/>
                </a:solidFill>
                <a:latin typeface="Courier New"/>
              </a:rPr>
              <a:t>(</a:t>
            </a:r>
            <a:r>
              <a:rPr lang="en-US" altLang="zh-CN" sz="1200" dirty="0" smtClean="0">
                <a:solidFill>
                  <a:srgbClr val="0000C0"/>
                </a:solidFill>
                <a:latin typeface="Courier New"/>
              </a:rPr>
              <a:t>helper</a:t>
            </a:r>
            <a:r>
              <a:rPr lang="en-US" altLang="zh-CN" sz="1200" b="1" dirty="0" smtClean="0">
                <a:solidFill>
                  <a:srgbClr val="000000"/>
                </a:solidFill>
                <a:latin typeface="Courier New"/>
              </a:rPr>
              <a:t> </a:t>
            </a:r>
            <a:r>
              <a:rPr lang="en-US" altLang="zh-CN" sz="1200" dirty="0" smtClean="0">
                <a:solidFill>
                  <a:srgbClr val="000000"/>
                </a:solidFill>
                <a:latin typeface="Courier New"/>
              </a:rPr>
              <a:t>==</a:t>
            </a:r>
            <a:r>
              <a:rPr lang="en-US" altLang="zh-CN" sz="1200" b="1" dirty="0" smtClean="0">
                <a:solidFill>
                  <a:srgbClr val="000000"/>
                </a:solidFill>
                <a:latin typeface="Courier New"/>
              </a:rPr>
              <a:t> </a:t>
            </a:r>
            <a:r>
              <a:rPr lang="en-US" altLang="zh-CN" sz="1200" b="1" dirty="0" smtClean="0">
                <a:solidFill>
                  <a:srgbClr val="7F0055"/>
                </a:solidFill>
                <a:latin typeface="Courier New"/>
              </a:rPr>
              <a:t>null</a:t>
            </a:r>
            <a:r>
              <a:rPr lang="en-US" altLang="zh-CN" sz="1200" dirty="0" smtClean="0">
                <a:solidFill>
                  <a:srgbClr val="000000"/>
                </a:solidFill>
                <a:latin typeface="Courier New"/>
              </a:rPr>
              <a:t>)</a:t>
            </a:r>
            <a:r>
              <a:rPr lang="en-US" altLang="zh-CN" sz="1200" b="1" dirty="0" smtClean="0">
                <a:solidFill>
                  <a:srgbClr val="000000"/>
                </a:solidFill>
                <a:latin typeface="Courier New"/>
              </a:rPr>
              <a:t> </a:t>
            </a:r>
          </a:p>
          <a:p>
            <a:r>
              <a:rPr lang="en-US" altLang="zh-CN" sz="1200" dirty="0" smtClean="0">
                <a:solidFill>
                  <a:srgbClr val="000000"/>
                </a:solidFill>
                <a:latin typeface="Courier New"/>
              </a:rPr>
              <a:t>                              </a:t>
            </a:r>
            <a:r>
              <a:rPr lang="en-US" altLang="zh-CN" sz="1200" dirty="0" smtClean="0">
                <a:solidFill>
                  <a:srgbClr val="0000C0"/>
                </a:solidFill>
                <a:latin typeface="Courier New"/>
              </a:rPr>
              <a:t>helper</a:t>
            </a:r>
            <a:r>
              <a:rPr lang="en-US" altLang="zh-CN" sz="1200" dirty="0" smtClean="0">
                <a:solidFill>
                  <a:srgbClr val="000000"/>
                </a:solidFill>
                <a:latin typeface="Courier New"/>
              </a:rPr>
              <a:t> = </a:t>
            </a:r>
            <a:r>
              <a:rPr lang="en-US" altLang="zh-CN" sz="1200" b="1" dirty="0" smtClean="0">
                <a:solidFill>
                  <a:srgbClr val="7F0055"/>
                </a:solidFill>
                <a:latin typeface="Courier New"/>
              </a:rPr>
              <a:t>new</a:t>
            </a:r>
            <a:r>
              <a:rPr lang="en-US" altLang="zh-CN" sz="1200" b="1" dirty="0" smtClean="0">
                <a:solidFill>
                  <a:srgbClr val="000000"/>
                </a:solidFill>
                <a:latin typeface="Courier New"/>
              </a:rPr>
              <a:t> </a:t>
            </a:r>
            <a:r>
              <a:rPr lang="en-US" altLang="zh-CN" sz="1200" dirty="0" smtClean="0">
                <a:solidFill>
                  <a:srgbClr val="000000"/>
                </a:solidFill>
                <a:latin typeface="Courier New"/>
              </a:rPr>
              <a:t>Helper()</a:t>
            </a:r>
            <a:r>
              <a:rPr lang="en-US" altLang="zh-CN" sz="1200" b="1" dirty="0" smtClean="0">
                <a:solidFill>
                  <a:srgbClr val="000000"/>
                </a:solidFill>
                <a:latin typeface="Courier New"/>
              </a:rPr>
              <a:t>; </a:t>
            </a:r>
          </a:p>
          <a:p>
            <a:r>
              <a:rPr lang="zh-CN" altLang="en-US" sz="1200" dirty="0" smtClean="0">
                <a:solidFill>
                  <a:srgbClr val="000000"/>
                </a:solidFill>
                <a:latin typeface="Courier New"/>
              </a:rPr>
              <a:t>            </a:t>
            </a:r>
            <a:r>
              <a:rPr lang="en-US" altLang="zh-CN" sz="1200" dirty="0" smtClean="0">
                <a:solidFill>
                  <a:srgbClr val="000000"/>
                </a:solidFill>
                <a:latin typeface="Courier New"/>
              </a:rPr>
              <a:t>}</a:t>
            </a:r>
          </a:p>
          <a:p>
            <a:r>
              <a:rPr lang="en-US" altLang="zh-CN" sz="1200" dirty="0" smtClean="0">
                <a:solidFill>
                  <a:srgbClr val="000000"/>
                </a:solidFill>
                <a:latin typeface="Courier New"/>
              </a:rPr>
              <a:t>        </a:t>
            </a:r>
            <a:r>
              <a:rPr lang="en-US" altLang="zh-CN" sz="1200" b="1" dirty="0" smtClean="0">
                <a:solidFill>
                  <a:srgbClr val="7F0055"/>
                </a:solidFill>
                <a:latin typeface="Courier New"/>
              </a:rPr>
              <a:t>return</a:t>
            </a:r>
            <a:r>
              <a:rPr lang="en-US" altLang="zh-CN" sz="1200" b="1" dirty="0" smtClean="0">
                <a:solidFill>
                  <a:srgbClr val="000000"/>
                </a:solidFill>
                <a:latin typeface="Courier New"/>
              </a:rPr>
              <a:t> </a:t>
            </a:r>
            <a:r>
              <a:rPr lang="en-US" altLang="zh-CN" sz="1200" dirty="0" smtClean="0">
                <a:solidFill>
                  <a:srgbClr val="0000C0"/>
                </a:solidFill>
                <a:latin typeface="Courier New"/>
              </a:rPr>
              <a:t>helper</a:t>
            </a:r>
            <a:r>
              <a:rPr lang="en-US" altLang="zh-CN" sz="1200" b="1" dirty="0" smtClean="0">
                <a:solidFill>
                  <a:srgbClr val="000000"/>
                </a:solidFill>
                <a:latin typeface="Courier New"/>
              </a:rPr>
              <a:t>; </a:t>
            </a:r>
          </a:p>
          <a:p>
            <a:r>
              <a:rPr lang="zh-CN" altLang="en-US" sz="1200" dirty="0" smtClean="0">
                <a:solidFill>
                  <a:srgbClr val="000000"/>
                </a:solidFill>
                <a:latin typeface="Courier New"/>
              </a:rPr>
              <a:t>      </a:t>
            </a:r>
            <a:r>
              <a:rPr lang="en-US" altLang="zh-CN" sz="1200" dirty="0" smtClean="0">
                <a:solidFill>
                  <a:srgbClr val="000000"/>
                </a:solidFill>
                <a:latin typeface="Courier New"/>
              </a:rPr>
              <a:t>} </a:t>
            </a:r>
          </a:p>
          <a:p>
            <a:r>
              <a:rPr lang="en-US" altLang="zh-CN" sz="1200" dirty="0" smtClean="0">
                <a:solidFill>
                  <a:srgbClr val="000000"/>
                </a:solidFill>
                <a:latin typeface="Courier New"/>
              </a:rPr>
              <a:t>      </a:t>
            </a:r>
            <a:r>
              <a:rPr lang="en-US" altLang="zh-CN" sz="1200" dirty="0" smtClean="0">
                <a:solidFill>
                  <a:srgbClr val="3F7F5F"/>
                </a:solidFill>
                <a:latin typeface="Courier New"/>
              </a:rPr>
              <a:t>//   other functions and members... </a:t>
            </a:r>
          </a:p>
          <a:p>
            <a:r>
              <a:rPr lang="en-US" altLang="zh-CN" sz="1200" dirty="0" smtClean="0">
                <a:solidFill>
                  <a:srgbClr val="000000"/>
                </a:solidFill>
                <a:latin typeface="Courier New"/>
              </a:rPr>
              <a:t>}</a:t>
            </a:r>
            <a:endParaRPr lang="zh-CN" altLang="en-US" sz="12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scope of the topic</a:t>
            </a:r>
            <a:endParaRPr lang="zh-CN" altLang="en-US" dirty="0"/>
          </a:p>
        </p:txBody>
      </p:sp>
      <p:graphicFrame>
        <p:nvGraphicFramePr>
          <p:cNvPr id="6" name="内容占位符 5"/>
          <p:cNvGraphicFramePr>
            <a:graphicFrameLocks noGrp="1"/>
          </p:cNvGraphicFramePr>
          <p:nvPr>
            <p:ph idx="1"/>
          </p:nvPr>
        </p:nvGraphicFramePr>
        <p:xfrm>
          <a:off x="319088" y="1143000"/>
          <a:ext cx="8520112"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6300192" y="2132856"/>
            <a:ext cx="1774845" cy="369332"/>
          </a:xfrm>
          <a:prstGeom prst="rect">
            <a:avLst/>
          </a:prstGeom>
          <a:noFill/>
        </p:spPr>
        <p:txBody>
          <a:bodyPr wrap="none" rtlCol="0">
            <a:spAutoFit/>
          </a:bodyPr>
          <a:lstStyle/>
          <a:p>
            <a:r>
              <a:rPr lang="en-US" altLang="zh-CN" dirty="0" smtClean="0"/>
              <a:t>Multiply-Thread</a:t>
            </a:r>
            <a:endParaRPr lang="zh-CN" altLang="en-US" dirty="0"/>
          </a:p>
        </p:txBody>
      </p:sp>
      <p:sp>
        <p:nvSpPr>
          <p:cNvPr id="5" name="TextBox 4"/>
          <p:cNvSpPr txBox="1"/>
          <p:nvPr/>
        </p:nvSpPr>
        <p:spPr>
          <a:xfrm>
            <a:off x="219676" y="4509120"/>
            <a:ext cx="1544012" cy="369332"/>
          </a:xfrm>
          <a:prstGeom prst="rect">
            <a:avLst/>
          </a:prstGeom>
          <a:noFill/>
        </p:spPr>
        <p:txBody>
          <a:bodyPr wrap="none" rtlCol="0">
            <a:spAutoFit/>
          </a:bodyPr>
          <a:lstStyle/>
          <a:p>
            <a:r>
              <a:rPr lang="en-US" altLang="zh-CN" dirty="0" smtClean="0"/>
              <a:t>Multiply-Core</a:t>
            </a:r>
            <a:endParaRPr lang="zh-CN" altLang="en-US" dirty="0"/>
          </a:p>
        </p:txBody>
      </p:sp>
      <p:sp>
        <p:nvSpPr>
          <p:cNvPr id="7" name="TextBox 6"/>
          <p:cNvSpPr txBox="1"/>
          <p:nvPr/>
        </p:nvSpPr>
        <p:spPr>
          <a:xfrm>
            <a:off x="7236296" y="4499828"/>
            <a:ext cx="1697901" cy="646331"/>
          </a:xfrm>
          <a:prstGeom prst="rect">
            <a:avLst/>
          </a:prstGeom>
          <a:noFill/>
        </p:spPr>
        <p:txBody>
          <a:bodyPr wrap="none" rtlCol="0">
            <a:spAutoFit/>
          </a:bodyPr>
          <a:lstStyle/>
          <a:p>
            <a:r>
              <a:rPr lang="en-US" altLang="zh-CN" dirty="0" smtClean="0"/>
              <a:t>Multiply-Box</a:t>
            </a:r>
            <a:br>
              <a:rPr lang="en-US" altLang="zh-CN" dirty="0" smtClean="0"/>
            </a:br>
            <a:r>
              <a:rPr lang="en-US" altLang="zh-CN" dirty="0" smtClean="0"/>
              <a:t>(Process/JVM)</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Horizontal)">
                                      <p:cBhvr>
                                        <p:cTn id="10" dur="500"/>
                                        <p:tgtEl>
                                          <p:spTgt spid="5"/>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5"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What’s concurrency programming</a:t>
            </a:r>
            <a:endParaRPr lang="zh-CN" altLang="en-US" dirty="0"/>
          </a:p>
        </p:txBody>
      </p:sp>
      <p:sp>
        <p:nvSpPr>
          <p:cNvPr id="3" name="内容占位符 2"/>
          <p:cNvSpPr>
            <a:spLocks noGrp="1"/>
          </p:cNvSpPr>
          <p:nvPr>
            <p:ph idx="1"/>
          </p:nvPr>
        </p:nvSpPr>
        <p:spPr/>
        <p:txBody>
          <a:bodyPr/>
          <a:lstStyle/>
          <a:p>
            <a:r>
              <a:rPr lang="en-US" altLang="zh-CN" dirty="0" smtClean="0"/>
              <a:t>Safe Publication : Double-Checked Locking</a:t>
            </a:r>
            <a:endParaRPr lang="zh-CN" altLang="en-US" dirty="0"/>
          </a:p>
        </p:txBody>
      </p:sp>
      <p:sp>
        <p:nvSpPr>
          <p:cNvPr id="5" name="矩形 4"/>
          <p:cNvSpPr/>
          <p:nvPr/>
        </p:nvSpPr>
        <p:spPr>
          <a:xfrm>
            <a:off x="251520" y="1772816"/>
            <a:ext cx="8388424" cy="2523768"/>
          </a:xfrm>
          <a:prstGeom prst="rect">
            <a:avLst/>
          </a:prstGeom>
        </p:spPr>
        <p:txBody>
          <a:bodyPr wrap="square">
            <a:spAutoFit/>
          </a:bodyPr>
          <a:lstStyle/>
          <a:p>
            <a:r>
              <a:rPr lang="en-US" altLang="zh-CN" sz="1200" dirty="0" smtClean="0">
                <a:solidFill>
                  <a:srgbClr val="646464"/>
                </a:solidFill>
                <a:latin typeface="Courier New" pitchFamily="49" charset="0"/>
                <a:ea typeface="宋体" pitchFamily="2" charset="-122"/>
                <a:cs typeface="Courier New" pitchFamily="49" charset="0"/>
              </a:rPr>
              <a:t>@</a:t>
            </a:r>
            <a:r>
              <a:rPr lang="en-US" altLang="zh-CN" sz="1200" dirty="0" err="1" smtClean="0">
                <a:solidFill>
                  <a:srgbClr val="000000"/>
                </a:solidFill>
                <a:latin typeface="Courier New" pitchFamily="49" charset="0"/>
                <a:ea typeface="宋体" pitchFamily="2" charset="-122"/>
                <a:cs typeface="Courier New" pitchFamily="49" charset="0"/>
              </a:rPr>
              <a:t>ThreadSafe</a:t>
            </a:r>
            <a:endParaRPr lang="en-US" altLang="zh-CN" sz="1200" dirty="0" smtClean="0">
              <a:solidFill>
                <a:srgbClr val="3F7F5F"/>
              </a:solidFill>
              <a:latin typeface="Courier New"/>
            </a:endParaRPr>
          </a:p>
          <a:p>
            <a:r>
              <a:rPr lang="en-US" altLang="zh-CN" sz="1200" b="1" dirty="0" smtClean="0">
                <a:solidFill>
                  <a:srgbClr val="7F0055"/>
                </a:solidFill>
                <a:latin typeface="Courier New"/>
              </a:rPr>
              <a:t>class</a:t>
            </a:r>
            <a:r>
              <a:rPr lang="en-US" altLang="zh-CN" sz="1200" b="1" dirty="0" smtClean="0">
                <a:solidFill>
                  <a:srgbClr val="000000"/>
                </a:solidFill>
                <a:latin typeface="Courier New"/>
              </a:rPr>
              <a:t> </a:t>
            </a:r>
            <a:r>
              <a:rPr lang="en-US" altLang="zh-CN" sz="1200" dirty="0" err="1" smtClean="0">
                <a:solidFill>
                  <a:srgbClr val="000000"/>
                </a:solidFill>
                <a:latin typeface="Courier New"/>
              </a:rPr>
              <a:t>Foo</a:t>
            </a:r>
            <a:r>
              <a:rPr lang="en-US" altLang="zh-CN" sz="1200" b="1" dirty="0" smtClean="0">
                <a:solidFill>
                  <a:srgbClr val="000000"/>
                </a:solidFill>
                <a:latin typeface="Courier New"/>
              </a:rPr>
              <a:t> </a:t>
            </a:r>
            <a:r>
              <a:rPr lang="en-US" altLang="zh-CN" sz="1200" dirty="0" smtClean="0">
                <a:solidFill>
                  <a:srgbClr val="000000"/>
                </a:solidFill>
                <a:latin typeface="Courier New"/>
              </a:rPr>
              <a:t>{</a:t>
            </a:r>
          </a:p>
          <a:p>
            <a:r>
              <a:rPr lang="en-US" altLang="zh-CN" sz="1200" dirty="0" smtClean="0">
                <a:solidFill>
                  <a:srgbClr val="000000"/>
                </a:solidFill>
                <a:latin typeface="Courier New"/>
              </a:rPr>
              <a:t>     </a:t>
            </a:r>
            <a:r>
              <a:rPr lang="en-US" altLang="zh-CN" sz="1200" b="1" dirty="0" smtClean="0">
                <a:solidFill>
                  <a:srgbClr val="7F0055"/>
                </a:solidFill>
                <a:latin typeface="Courier New"/>
              </a:rPr>
              <a:t>private</a:t>
            </a:r>
            <a:r>
              <a:rPr lang="en-US" altLang="zh-CN" sz="1200" b="1" dirty="0" smtClean="0">
                <a:solidFill>
                  <a:srgbClr val="000000"/>
                </a:solidFill>
                <a:latin typeface="Courier New"/>
              </a:rPr>
              <a:t> </a:t>
            </a:r>
            <a:r>
              <a:rPr lang="en-US" altLang="zh-CN" sz="1400" b="1" dirty="0" smtClean="0">
                <a:solidFill>
                  <a:srgbClr val="7F0055"/>
                </a:solidFill>
                <a:latin typeface="Courier New"/>
              </a:rPr>
              <a:t>volatile</a:t>
            </a:r>
            <a:r>
              <a:rPr lang="en-US" altLang="zh-CN" sz="1200" b="1" dirty="0" smtClean="0">
                <a:solidFill>
                  <a:srgbClr val="7F0055"/>
                </a:solidFill>
                <a:latin typeface="Courier New"/>
              </a:rPr>
              <a:t> </a:t>
            </a:r>
            <a:r>
              <a:rPr lang="en-US" altLang="zh-CN" sz="1200" dirty="0" smtClean="0">
                <a:solidFill>
                  <a:srgbClr val="000000"/>
                </a:solidFill>
                <a:latin typeface="Courier New"/>
              </a:rPr>
              <a:t>Helper</a:t>
            </a:r>
            <a:r>
              <a:rPr lang="en-US" altLang="zh-CN" sz="1200" b="1" dirty="0" smtClean="0">
                <a:solidFill>
                  <a:srgbClr val="000000"/>
                </a:solidFill>
                <a:latin typeface="Courier New"/>
              </a:rPr>
              <a:t> </a:t>
            </a:r>
            <a:r>
              <a:rPr lang="en-US" altLang="zh-CN" sz="1200" dirty="0" err="1" smtClean="0">
                <a:solidFill>
                  <a:srgbClr val="0000C0"/>
                </a:solidFill>
                <a:latin typeface="Courier New"/>
              </a:rPr>
              <a:t>helper</a:t>
            </a:r>
            <a:r>
              <a:rPr lang="en-US" altLang="zh-CN" sz="1200" b="1" dirty="0" smtClean="0">
                <a:solidFill>
                  <a:srgbClr val="000000"/>
                </a:solidFill>
                <a:latin typeface="Courier New"/>
              </a:rPr>
              <a:t> </a:t>
            </a:r>
            <a:r>
              <a:rPr lang="en-US" altLang="zh-CN" sz="1200" dirty="0" smtClean="0">
                <a:solidFill>
                  <a:srgbClr val="000000"/>
                </a:solidFill>
                <a:latin typeface="Courier New"/>
              </a:rPr>
              <a:t>=</a:t>
            </a:r>
            <a:r>
              <a:rPr lang="en-US" altLang="zh-CN" sz="1200" b="1" dirty="0" smtClean="0">
                <a:solidFill>
                  <a:srgbClr val="000000"/>
                </a:solidFill>
                <a:latin typeface="Courier New"/>
              </a:rPr>
              <a:t> </a:t>
            </a:r>
            <a:r>
              <a:rPr lang="en-US" altLang="zh-CN" sz="1200" b="1" dirty="0" smtClean="0">
                <a:solidFill>
                  <a:srgbClr val="7F0055"/>
                </a:solidFill>
                <a:latin typeface="Courier New"/>
              </a:rPr>
              <a:t>null</a:t>
            </a:r>
            <a:r>
              <a:rPr lang="en-US" altLang="zh-CN" sz="1200" b="1" dirty="0" smtClean="0">
                <a:solidFill>
                  <a:srgbClr val="000000"/>
                </a:solidFill>
                <a:latin typeface="Courier New"/>
              </a:rPr>
              <a:t>; </a:t>
            </a:r>
          </a:p>
          <a:p>
            <a:r>
              <a:rPr lang="en-US" altLang="zh-CN" sz="1200" dirty="0" smtClean="0">
                <a:solidFill>
                  <a:srgbClr val="000000"/>
                </a:solidFill>
                <a:latin typeface="Courier New"/>
              </a:rPr>
              <a:t>     </a:t>
            </a:r>
            <a:r>
              <a:rPr lang="en-US" altLang="zh-CN" sz="1200" b="1" dirty="0" smtClean="0">
                <a:solidFill>
                  <a:srgbClr val="7F0055"/>
                </a:solidFill>
                <a:latin typeface="Courier New"/>
              </a:rPr>
              <a:t>public</a:t>
            </a:r>
            <a:r>
              <a:rPr lang="en-US" altLang="zh-CN" sz="1200" b="1" dirty="0" smtClean="0">
                <a:solidFill>
                  <a:srgbClr val="000000"/>
                </a:solidFill>
                <a:latin typeface="Courier New"/>
              </a:rPr>
              <a:t> </a:t>
            </a:r>
            <a:r>
              <a:rPr lang="en-US" altLang="zh-CN" sz="1200" dirty="0" smtClean="0">
                <a:solidFill>
                  <a:srgbClr val="000000"/>
                </a:solidFill>
                <a:latin typeface="Courier New"/>
              </a:rPr>
              <a:t>Helper </a:t>
            </a:r>
            <a:r>
              <a:rPr lang="en-US" altLang="zh-CN" sz="1200" dirty="0" err="1" smtClean="0">
                <a:solidFill>
                  <a:srgbClr val="000000"/>
                </a:solidFill>
                <a:latin typeface="Courier New"/>
              </a:rPr>
              <a:t>getHelper</a:t>
            </a:r>
            <a:r>
              <a:rPr lang="en-US" altLang="zh-CN" sz="1200" dirty="0" smtClean="0">
                <a:solidFill>
                  <a:srgbClr val="000000"/>
                </a:solidFill>
                <a:latin typeface="Courier New"/>
              </a:rPr>
              <a:t>() { </a:t>
            </a:r>
          </a:p>
          <a:p>
            <a:r>
              <a:rPr lang="en-US" altLang="zh-CN" sz="1200" dirty="0" smtClean="0">
                <a:solidFill>
                  <a:srgbClr val="000000"/>
                </a:solidFill>
                <a:latin typeface="Courier New"/>
              </a:rPr>
              <a:t>           </a:t>
            </a:r>
            <a:r>
              <a:rPr lang="en-US" altLang="zh-CN" sz="1200" dirty="0" smtClean="0">
                <a:solidFill>
                  <a:srgbClr val="7F0055"/>
                </a:solidFill>
                <a:latin typeface="Courier New"/>
              </a:rPr>
              <a:t>if</a:t>
            </a:r>
            <a:r>
              <a:rPr lang="en-US" altLang="zh-CN" sz="1200" dirty="0" smtClean="0">
                <a:solidFill>
                  <a:srgbClr val="000000"/>
                </a:solidFill>
                <a:latin typeface="Courier New"/>
              </a:rPr>
              <a:t> (helper == </a:t>
            </a:r>
            <a:r>
              <a:rPr lang="en-US" altLang="zh-CN" sz="1200" dirty="0" smtClean="0">
                <a:solidFill>
                  <a:srgbClr val="7F0055"/>
                </a:solidFill>
                <a:latin typeface="Courier New"/>
              </a:rPr>
              <a:t>null</a:t>
            </a:r>
            <a:r>
              <a:rPr lang="en-US" altLang="zh-CN" sz="1200" dirty="0" smtClean="0">
                <a:solidFill>
                  <a:srgbClr val="000000"/>
                </a:solidFill>
                <a:latin typeface="Courier New"/>
              </a:rPr>
              <a:t>) </a:t>
            </a:r>
          </a:p>
          <a:p>
            <a:r>
              <a:rPr lang="en-US" altLang="zh-CN" sz="1200" dirty="0" smtClean="0">
                <a:solidFill>
                  <a:srgbClr val="000000"/>
                </a:solidFill>
                <a:latin typeface="Courier New"/>
              </a:rPr>
              <a:t>                </a:t>
            </a:r>
            <a:r>
              <a:rPr lang="en-US" altLang="zh-CN" sz="1200" b="1" dirty="0" smtClean="0">
                <a:solidFill>
                  <a:srgbClr val="7F0055"/>
                </a:solidFill>
                <a:latin typeface="Courier New"/>
              </a:rPr>
              <a:t>synchronized</a:t>
            </a:r>
            <a:r>
              <a:rPr lang="en-US" altLang="zh-CN" sz="1200" b="1" dirty="0" smtClean="0">
                <a:solidFill>
                  <a:srgbClr val="000000"/>
                </a:solidFill>
                <a:latin typeface="Courier New"/>
              </a:rPr>
              <a:t>(</a:t>
            </a:r>
            <a:r>
              <a:rPr lang="en-US" altLang="zh-CN" sz="1200" b="1" dirty="0" smtClean="0">
                <a:solidFill>
                  <a:srgbClr val="7F0055"/>
                </a:solidFill>
                <a:latin typeface="Courier New"/>
              </a:rPr>
              <a:t>this</a:t>
            </a:r>
            <a:r>
              <a:rPr lang="en-US" altLang="zh-CN" sz="1200" dirty="0" smtClean="0">
                <a:solidFill>
                  <a:srgbClr val="000000"/>
                </a:solidFill>
                <a:latin typeface="Courier New"/>
              </a:rPr>
              <a:t>) { </a:t>
            </a:r>
          </a:p>
          <a:p>
            <a:r>
              <a:rPr lang="en-US" altLang="zh-CN" sz="1200" dirty="0" smtClean="0">
                <a:solidFill>
                  <a:srgbClr val="000000"/>
                </a:solidFill>
                <a:latin typeface="Courier New"/>
              </a:rPr>
              <a:t>                       </a:t>
            </a:r>
            <a:r>
              <a:rPr lang="en-US" altLang="zh-CN" sz="1200" b="1" dirty="0" smtClean="0">
                <a:solidFill>
                  <a:srgbClr val="7F0055"/>
                </a:solidFill>
                <a:latin typeface="Courier New"/>
              </a:rPr>
              <a:t>if</a:t>
            </a:r>
            <a:r>
              <a:rPr lang="en-US" altLang="zh-CN" sz="1200" b="1" dirty="0" smtClean="0">
                <a:solidFill>
                  <a:srgbClr val="000000"/>
                </a:solidFill>
                <a:latin typeface="Courier New"/>
              </a:rPr>
              <a:t> (</a:t>
            </a:r>
            <a:r>
              <a:rPr lang="en-US" altLang="zh-CN" sz="1200" dirty="0" smtClean="0">
                <a:solidFill>
                  <a:srgbClr val="0000C0"/>
                </a:solidFill>
                <a:latin typeface="Courier New"/>
              </a:rPr>
              <a:t>helper</a:t>
            </a:r>
            <a:r>
              <a:rPr lang="en-US" altLang="zh-CN" sz="1200" b="1" dirty="0" smtClean="0">
                <a:solidFill>
                  <a:srgbClr val="000000"/>
                </a:solidFill>
                <a:latin typeface="Courier New"/>
              </a:rPr>
              <a:t> </a:t>
            </a:r>
            <a:r>
              <a:rPr lang="en-US" altLang="zh-CN" sz="1200" dirty="0" smtClean="0">
                <a:solidFill>
                  <a:srgbClr val="000000"/>
                </a:solidFill>
                <a:latin typeface="Courier New"/>
              </a:rPr>
              <a:t>==</a:t>
            </a:r>
            <a:r>
              <a:rPr lang="en-US" altLang="zh-CN" sz="1200" b="1" dirty="0" smtClean="0">
                <a:solidFill>
                  <a:srgbClr val="000000"/>
                </a:solidFill>
                <a:latin typeface="Courier New"/>
              </a:rPr>
              <a:t> </a:t>
            </a:r>
            <a:r>
              <a:rPr lang="en-US" altLang="zh-CN" sz="1200" b="1" dirty="0" smtClean="0">
                <a:solidFill>
                  <a:srgbClr val="7F0055"/>
                </a:solidFill>
                <a:latin typeface="Courier New"/>
              </a:rPr>
              <a:t>null</a:t>
            </a:r>
            <a:r>
              <a:rPr lang="en-US" altLang="zh-CN" sz="1200" dirty="0" smtClean="0">
                <a:solidFill>
                  <a:srgbClr val="000000"/>
                </a:solidFill>
                <a:latin typeface="Courier New"/>
              </a:rPr>
              <a:t>)</a:t>
            </a:r>
            <a:r>
              <a:rPr lang="en-US" altLang="zh-CN" sz="1200" b="1" dirty="0" smtClean="0">
                <a:solidFill>
                  <a:srgbClr val="000000"/>
                </a:solidFill>
                <a:latin typeface="Courier New"/>
              </a:rPr>
              <a:t> </a:t>
            </a:r>
          </a:p>
          <a:p>
            <a:r>
              <a:rPr lang="en-US" altLang="zh-CN" sz="1200" dirty="0" smtClean="0">
                <a:solidFill>
                  <a:srgbClr val="000000"/>
                </a:solidFill>
                <a:latin typeface="Courier New"/>
              </a:rPr>
              <a:t>                              </a:t>
            </a:r>
            <a:r>
              <a:rPr lang="en-US" altLang="zh-CN" sz="1200" dirty="0" smtClean="0">
                <a:solidFill>
                  <a:srgbClr val="0000C0"/>
                </a:solidFill>
                <a:latin typeface="Courier New"/>
              </a:rPr>
              <a:t>helper</a:t>
            </a:r>
            <a:r>
              <a:rPr lang="en-US" altLang="zh-CN" sz="1200" dirty="0" smtClean="0">
                <a:solidFill>
                  <a:srgbClr val="000000"/>
                </a:solidFill>
                <a:latin typeface="Courier New"/>
              </a:rPr>
              <a:t> = </a:t>
            </a:r>
            <a:r>
              <a:rPr lang="en-US" altLang="zh-CN" sz="1200" b="1" dirty="0" smtClean="0">
                <a:solidFill>
                  <a:srgbClr val="7F0055"/>
                </a:solidFill>
                <a:latin typeface="Courier New"/>
              </a:rPr>
              <a:t>new</a:t>
            </a:r>
            <a:r>
              <a:rPr lang="en-US" altLang="zh-CN" sz="1200" b="1" dirty="0" smtClean="0">
                <a:solidFill>
                  <a:srgbClr val="000000"/>
                </a:solidFill>
                <a:latin typeface="Courier New"/>
              </a:rPr>
              <a:t> </a:t>
            </a:r>
            <a:r>
              <a:rPr lang="en-US" altLang="zh-CN" sz="1200" dirty="0" smtClean="0">
                <a:solidFill>
                  <a:srgbClr val="000000"/>
                </a:solidFill>
                <a:latin typeface="Courier New"/>
              </a:rPr>
              <a:t>Helper();</a:t>
            </a:r>
            <a:r>
              <a:rPr lang="en-US" altLang="zh-CN" sz="1200" b="1" dirty="0" smtClean="0">
                <a:solidFill>
                  <a:srgbClr val="000000"/>
                </a:solidFill>
                <a:latin typeface="Courier New"/>
              </a:rPr>
              <a:t> </a:t>
            </a:r>
          </a:p>
          <a:p>
            <a:r>
              <a:rPr lang="zh-CN" altLang="en-US" sz="1200" dirty="0" smtClean="0">
                <a:solidFill>
                  <a:srgbClr val="000000"/>
                </a:solidFill>
                <a:latin typeface="Courier New"/>
              </a:rPr>
              <a:t>            </a:t>
            </a:r>
            <a:r>
              <a:rPr lang="en-US" altLang="zh-CN" sz="1200" dirty="0" smtClean="0">
                <a:solidFill>
                  <a:srgbClr val="000000"/>
                </a:solidFill>
                <a:latin typeface="Courier New"/>
              </a:rPr>
              <a:t>}</a:t>
            </a:r>
          </a:p>
          <a:p>
            <a:r>
              <a:rPr lang="en-US" altLang="zh-CN" sz="1200" dirty="0" smtClean="0">
                <a:solidFill>
                  <a:srgbClr val="000000"/>
                </a:solidFill>
                <a:latin typeface="Courier New"/>
              </a:rPr>
              <a:t>        </a:t>
            </a:r>
            <a:r>
              <a:rPr lang="en-US" altLang="zh-CN" sz="1200" b="1" dirty="0" smtClean="0">
                <a:solidFill>
                  <a:srgbClr val="7F0055"/>
                </a:solidFill>
                <a:latin typeface="Courier New"/>
              </a:rPr>
              <a:t>return</a:t>
            </a:r>
            <a:r>
              <a:rPr lang="en-US" altLang="zh-CN" sz="1200" b="1" dirty="0" smtClean="0">
                <a:solidFill>
                  <a:srgbClr val="000000"/>
                </a:solidFill>
                <a:latin typeface="Courier New"/>
              </a:rPr>
              <a:t> </a:t>
            </a:r>
            <a:r>
              <a:rPr lang="en-US" altLang="zh-CN" sz="1200" dirty="0" smtClean="0">
                <a:solidFill>
                  <a:srgbClr val="0000C0"/>
                </a:solidFill>
                <a:latin typeface="Courier New"/>
              </a:rPr>
              <a:t>helper</a:t>
            </a:r>
            <a:r>
              <a:rPr lang="en-US" altLang="zh-CN" sz="1200" b="1" dirty="0" smtClean="0">
                <a:solidFill>
                  <a:srgbClr val="000000"/>
                </a:solidFill>
                <a:latin typeface="Courier New"/>
              </a:rPr>
              <a:t>; </a:t>
            </a:r>
          </a:p>
          <a:p>
            <a:r>
              <a:rPr lang="zh-CN" altLang="en-US" sz="1200" dirty="0" smtClean="0">
                <a:solidFill>
                  <a:srgbClr val="000000"/>
                </a:solidFill>
                <a:latin typeface="Courier New"/>
              </a:rPr>
              <a:t>      </a:t>
            </a:r>
            <a:r>
              <a:rPr lang="en-US" altLang="zh-CN" sz="1200" dirty="0" smtClean="0">
                <a:solidFill>
                  <a:srgbClr val="000000"/>
                </a:solidFill>
                <a:latin typeface="Courier New"/>
              </a:rPr>
              <a:t>} </a:t>
            </a:r>
          </a:p>
          <a:p>
            <a:r>
              <a:rPr lang="en-US" altLang="zh-CN" sz="1200" dirty="0" smtClean="0">
                <a:solidFill>
                  <a:srgbClr val="000000"/>
                </a:solidFill>
                <a:latin typeface="Courier New"/>
              </a:rPr>
              <a:t>      </a:t>
            </a:r>
            <a:r>
              <a:rPr lang="en-US" altLang="zh-CN" sz="1200" dirty="0" smtClean="0">
                <a:solidFill>
                  <a:srgbClr val="3F7F5F"/>
                </a:solidFill>
                <a:latin typeface="Courier New"/>
              </a:rPr>
              <a:t>//   other functions and members... </a:t>
            </a:r>
          </a:p>
          <a:p>
            <a:r>
              <a:rPr lang="en-US" altLang="zh-CN" sz="1200" dirty="0" smtClean="0">
                <a:solidFill>
                  <a:srgbClr val="000000"/>
                </a:solidFill>
                <a:latin typeface="Courier New"/>
              </a:rPr>
              <a:t>}</a:t>
            </a:r>
            <a:endParaRPr lang="zh-CN" altLang="en-US" sz="12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What’s concurrency programming</a:t>
            </a:r>
            <a:endParaRPr lang="zh-CN" altLang="en-US" dirty="0"/>
          </a:p>
        </p:txBody>
      </p:sp>
      <p:sp>
        <p:nvSpPr>
          <p:cNvPr id="3" name="内容占位符 2"/>
          <p:cNvSpPr>
            <a:spLocks noGrp="1"/>
          </p:cNvSpPr>
          <p:nvPr>
            <p:ph idx="1"/>
          </p:nvPr>
        </p:nvSpPr>
        <p:spPr/>
        <p:txBody>
          <a:bodyPr/>
          <a:lstStyle/>
          <a:p>
            <a:r>
              <a:rPr lang="en-US" altLang="zh-CN" dirty="0" smtClean="0"/>
              <a:t>Safe Publication : Double-Checked Locking</a:t>
            </a:r>
            <a:endParaRPr lang="zh-CN" altLang="en-US" dirty="0" smtClean="0"/>
          </a:p>
          <a:p>
            <a:endParaRPr lang="zh-CN" altLang="en-US" dirty="0"/>
          </a:p>
        </p:txBody>
      </p:sp>
      <p:sp>
        <p:nvSpPr>
          <p:cNvPr id="55297" name="Rectangle 1"/>
          <p:cNvSpPr>
            <a:spLocks noChangeArrowheads="1"/>
          </p:cNvSpPr>
          <p:nvPr/>
        </p:nvSpPr>
        <p:spPr bwMode="auto">
          <a:xfrm>
            <a:off x="0" y="105489"/>
            <a:ext cx="2031325" cy="2462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5" name="矩形 4"/>
          <p:cNvSpPr/>
          <p:nvPr/>
        </p:nvSpPr>
        <p:spPr>
          <a:xfrm>
            <a:off x="467544" y="3573016"/>
            <a:ext cx="7488832" cy="1938992"/>
          </a:xfrm>
          <a:prstGeom prst="rect">
            <a:avLst/>
          </a:prstGeom>
        </p:spPr>
        <p:txBody>
          <a:bodyPr wrap="square">
            <a:spAutoFit/>
          </a:bodyPr>
          <a:lstStyle/>
          <a:p>
            <a:pPr lvl="0" fontAlgn="base">
              <a:spcBef>
                <a:spcPct val="0"/>
              </a:spcBef>
              <a:spcAft>
                <a:spcPct val="0"/>
              </a:spcAft>
            </a:pPr>
            <a:r>
              <a:rPr lang="en-US" altLang="zh-CN" sz="1200" dirty="0" smtClean="0">
                <a:solidFill>
                  <a:srgbClr val="646464"/>
                </a:solidFill>
                <a:latin typeface="Courier New" pitchFamily="49" charset="0"/>
                <a:ea typeface="宋体" pitchFamily="2" charset="-122"/>
                <a:cs typeface="Courier New" pitchFamily="49" charset="0"/>
              </a:rPr>
              <a:t>@</a:t>
            </a:r>
            <a:r>
              <a:rPr lang="en-US" altLang="zh-CN" sz="1200" dirty="0" err="1" smtClean="0">
                <a:solidFill>
                  <a:srgbClr val="000000"/>
                </a:solidFill>
                <a:latin typeface="Courier New" pitchFamily="49" charset="0"/>
                <a:ea typeface="宋体" pitchFamily="2" charset="-122"/>
                <a:cs typeface="Courier New" pitchFamily="49" charset="0"/>
              </a:rPr>
              <a:t>ThreadSafe</a:t>
            </a:r>
            <a:r>
              <a:rPr lang="en-US" altLang="zh-CN" sz="1200" dirty="0" smtClean="0">
                <a:solidFill>
                  <a:srgbClr val="000000"/>
                </a:solidFill>
                <a:latin typeface="Courier New" pitchFamily="49" charset="0"/>
                <a:ea typeface="宋体" pitchFamily="2" charset="-122"/>
                <a:cs typeface="Courier New" pitchFamily="49" charset="0"/>
              </a:rPr>
              <a:t> </a:t>
            </a:r>
            <a:r>
              <a:rPr lang="en-US" altLang="zh-CN" sz="1200" dirty="0" smtClean="0">
                <a:solidFill>
                  <a:srgbClr val="3F7F5F"/>
                </a:solidFill>
                <a:latin typeface="Courier New" pitchFamily="49" charset="0"/>
                <a:ea typeface="宋体" pitchFamily="2" charset="-122"/>
                <a:cs typeface="Courier New" pitchFamily="49" charset="0"/>
              </a:rPr>
              <a:t>// Lazy load</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b="1" dirty="0" smtClean="0">
                <a:solidFill>
                  <a:srgbClr val="7F0055"/>
                </a:solidFill>
                <a:latin typeface="Courier New" pitchFamily="49" charset="0"/>
                <a:ea typeface="宋体" pitchFamily="2" charset="-122"/>
                <a:cs typeface="Courier New" pitchFamily="49" charset="0"/>
              </a:rPr>
              <a:t>class</a:t>
            </a:r>
            <a:r>
              <a:rPr lang="en-US" altLang="zh-CN" sz="1200" dirty="0" smtClean="0">
                <a:solidFill>
                  <a:srgbClr val="000000"/>
                </a:solidFill>
                <a:latin typeface="Courier New" pitchFamily="49" charset="0"/>
                <a:ea typeface="宋体" pitchFamily="2" charset="-122"/>
                <a:cs typeface="Courier New" pitchFamily="49" charset="0"/>
              </a:rPr>
              <a:t> </a:t>
            </a:r>
            <a:r>
              <a:rPr lang="en-US" altLang="zh-CN" sz="1200" dirty="0" err="1" smtClean="0">
                <a:solidFill>
                  <a:srgbClr val="000000"/>
                </a:solidFill>
                <a:latin typeface="Courier New" pitchFamily="49" charset="0"/>
                <a:ea typeface="宋体" pitchFamily="2" charset="-122"/>
                <a:cs typeface="Courier New" pitchFamily="49" charset="0"/>
              </a:rPr>
              <a:t>Foo</a:t>
            </a:r>
            <a:r>
              <a:rPr lang="en-US" altLang="zh-CN" sz="1200" dirty="0" smtClean="0">
                <a:solidFill>
                  <a:srgbClr val="000000"/>
                </a:solidFill>
                <a:latin typeface="Courier New" pitchFamily="49" charset="0"/>
                <a:ea typeface="宋体" pitchFamily="2" charset="-122"/>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宋体" pitchFamily="2" charset="-122"/>
                <a:cs typeface="Courier New" pitchFamily="49" charset="0"/>
              </a:rPr>
              <a:t>	</a:t>
            </a:r>
            <a:r>
              <a:rPr lang="en-US" altLang="zh-CN" sz="1200" b="1" dirty="0" smtClean="0">
                <a:solidFill>
                  <a:srgbClr val="7F0055"/>
                </a:solidFill>
                <a:latin typeface="Courier New" pitchFamily="49" charset="0"/>
                <a:ea typeface="宋体" pitchFamily="2" charset="-122"/>
                <a:cs typeface="Courier New" pitchFamily="49" charset="0"/>
              </a:rPr>
              <a:t>private</a:t>
            </a:r>
            <a:r>
              <a:rPr lang="en-US" altLang="zh-CN" sz="1200" dirty="0" smtClean="0">
                <a:solidFill>
                  <a:srgbClr val="000000"/>
                </a:solidFill>
                <a:latin typeface="Courier New" pitchFamily="49" charset="0"/>
                <a:ea typeface="宋体" pitchFamily="2" charset="-122"/>
                <a:cs typeface="Courier New" pitchFamily="49" charset="0"/>
              </a:rPr>
              <a:t> </a:t>
            </a:r>
            <a:r>
              <a:rPr lang="en-US" altLang="zh-CN" sz="1200" b="1" dirty="0" smtClean="0">
                <a:solidFill>
                  <a:srgbClr val="7F0055"/>
                </a:solidFill>
                <a:latin typeface="Courier New" pitchFamily="49" charset="0"/>
                <a:ea typeface="宋体" pitchFamily="2" charset="-122"/>
                <a:cs typeface="Courier New" pitchFamily="49" charset="0"/>
              </a:rPr>
              <a:t>static</a:t>
            </a:r>
            <a:r>
              <a:rPr lang="en-US" altLang="zh-CN" sz="1200" dirty="0" smtClean="0">
                <a:solidFill>
                  <a:srgbClr val="000000"/>
                </a:solidFill>
                <a:latin typeface="Courier New" pitchFamily="49" charset="0"/>
                <a:ea typeface="宋体" pitchFamily="2" charset="-122"/>
                <a:cs typeface="Courier New" pitchFamily="49" charset="0"/>
              </a:rPr>
              <a:t> </a:t>
            </a:r>
            <a:r>
              <a:rPr lang="en-US" altLang="zh-CN" sz="1200" b="1" dirty="0" smtClean="0">
                <a:solidFill>
                  <a:srgbClr val="7F0055"/>
                </a:solidFill>
                <a:latin typeface="Courier New" pitchFamily="49" charset="0"/>
                <a:ea typeface="宋体" pitchFamily="2" charset="-122"/>
                <a:cs typeface="Courier New" pitchFamily="49" charset="0"/>
              </a:rPr>
              <a:t>class</a:t>
            </a:r>
            <a:r>
              <a:rPr lang="en-US" altLang="zh-CN" sz="1200" dirty="0" smtClean="0">
                <a:solidFill>
                  <a:srgbClr val="000000"/>
                </a:solidFill>
                <a:latin typeface="Courier New" pitchFamily="49" charset="0"/>
                <a:ea typeface="宋体" pitchFamily="2" charset="-122"/>
                <a:cs typeface="Courier New" pitchFamily="49" charset="0"/>
              </a:rPr>
              <a:t> </a:t>
            </a:r>
            <a:r>
              <a:rPr lang="en-US" altLang="zh-CN" sz="1200" dirty="0" err="1" smtClean="0">
                <a:solidFill>
                  <a:srgbClr val="000000"/>
                </a:solidFill>
                <a:latin typeface="Courier New" pitchFamily="49" charset="0"/>
                <a:ea typeface="宋体" pitchFamily="2" charset="-122"/>
                <a:cs typeface="Courier New" pitchFamily="49" charset="0"/>
              </a:rPr>
              <a:t>HelperHolder</a:t>
            </a:r>
            <a:r>
              <a:rPr lang="en-US" altLang="zh-CN" sz="1200" dirty="0" smtClean="0">
                <a:solidFill>
                  <a:srgbClr val="000000"/>
                </a:solidFill>
                <a:latin typeface="Courier New" pitchFamily="49" charset="0"/>
                <a:ea typeface="宋体" pitchFamily="2" charset="-122"/>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宋体" pitchFamily="2" charset="-122"/>
                <a:cs typeface="Courier New" pitchFamily="49" charset="0"/>
              </a:rPr>
              <a:t>		</a:t>
            </a:r>
            <a:r>
              <a:rPr lang="en-US" altLang="zh-CN" sz="1200" b="1" dirty="0" smtClean="0">
                <a:solidFill>
                  <a:srgbClr val="7F0055"/>
                </a:solidFill>
                <a:latin typeface="Courier New" pitchFamily="49" charset="0"/>
                <a:ea typeface="宋体" pitchFamily="2" charset="-122"/>
                <a:cs typeface="Courier New" pitchFamily="49" charset="0"/>
              </a:rPr>
              <a:t>public</a:t>
            </a:r>
            <a:r>
              <a:rPr lang="en-US" altLang="zh-CN" sz="1200" dirty="0" smtClean="0">
                <a:solidFill>
                  <a:srgbClr val="000000"/>
                </a:solidFill>
                <a:latin typeface="Courier New" pitchFamily="49" charset="0"/>
                <a:ea typeface="宋体" pitchFamily="2" charset="-122"/>
                <a:cs typeface="Courier New" pitchFamily="49" charset="0"/>
              </a:rPr>
              <a:t> </a:t>
            </a:r>
            <a:r>
              <a:rPr lang="en-US" altLang="zh-CN" sz="1200" b="1" dirty="0" smtClean="0">
                <a:solidFill>
                  <a:srgbClr val="7F0055"/>
                </a:solidFill>
                <a:latin typeface="Courier New" pitchFamily="49" charset="0"/>
                <a:ea typeface="宋体" pitchFamily="2" charset="-122"/>
                <a:cs typeface="Courier New" pitchFamily="49" charset="0"/>
              </a:rPr>
              <a:t>static</a:t>
            </a:r>
            <a:r>
              <a:rPr lang="en-US" altLang="zh-CN" sz="1200" dirty="0" smtClean="0">
                <a:solidFill>
                  <a:srgbClr val="000000"/>
                </a:solidFill>
                <a:latin typeface="Courier New" pitchFamily="49" charset="0"/>
                <a:ea typeface="宋体" pitchFamily="2" charset="-122"/>
                <a:cs typeface="Courier New" pitchFamily="49" charset="0"/>
              </a:rPr>
              <a:t> Helper </a:t>
            </a:r>
            <a:r>
              <a:rPr lang="en-US" altLang="zh-CN" sz="1200" i="1" dirty="0" err="1" smtClean="0">
                <a:solidFill>
                  <a:srgbClr val="0000C0"/>
                </a:solidFill>
                <a:latin typeface="Courier New" pitchFamily="49" charset="0"/>
                <a:ea typeface="宋体" pitchFamily="2" charset="-122"/>
                <a:cs typeface="Courier New" pitchFamily="49" charset="0"/>
              </a:rPr>
              <a:t>helper</a:t>
            </a:r>
            <a:r>
              <a:rPr lang="en-US" altLang="zh-CN" sz="1200" dirty="0" smtClean="0">
                <a:solidFill>
                  <a:srgbClr val="000000"/>
                </a:solidFill>
                <a:latin typeface="Courier New" pitchFamily="49" charset="0"/>
                <a:ea typeface="宋体" pitchFamily="2" charset="-122"/>
                <a:cs typeface="Courier New" pitchFamily="49" charset="0"/>
              </a:rPr>
              <a:t> = </a:t>
            </a:r>
            <a:r>
              <a:rPr lang="en-US" altLang="zh-CN" sz="1200" b="1" dirty="0" smtClean="0">
                <a:solidFill>
                  <a:srgbClr val="7F0055"/>
                </a:solidFill>
                <a:latin typeface="Courier New" pitchFamily="49" charset="0"/>
                <a:ea typeface="宋体" pitchFamily="2" charset="-122"/>
                <a:cs typeface="Courier New" pitchFamily="49" charset="0"/>
              </a:rPr>
              <a:t>new</a:t>
            </a:r>
            <a:r>
              <a:rPr lang="en-US" altLang="zh-CN" sz="1200" dirty="0" smtClean="0">
                <a:solidFill>
                  <a:srgbClr val="000000"/>
                </a:solidFill>
                <a:latin typeface="Courier New" pitchFamily="49" charset="0"/>
                <a:ea typeface="宋体" pitchFamily="2" charset="-122"/>
                <a:cs typeface="Courier New" pitchFamily="49" charset="0"/>
              </a:rPr>
              <a:t> Helper();</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宋体" pitchFamily="2" charset="-122"/>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宋体" pitchFamily="2" charset="-122"/>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宋体" pitchFamily="2" charset="-122"/>
                <a:cs typeface="Courier New" pitchFamily="49" charset="0"/>
              </a:rPr>
              <a:t>	</a:t>
            </a:r>
            <a:r>
              <a:rPr lang="en-US" altLang="zh-CN" sz="1200" b="1" dirty="0" smtClean="0">
                <a:solidFill>
                  <a:srgbClr val="7F0055"/>
                </a:solidFill>
                <a:latin typeface="Courier New" pitchFamily="49" charset="0"/>
                <a:ea typeface="宋体" pitchFamily="2" charset="-122"/>
                <a:cs typeface="Courier New" pitchFamily="49" charset="0"/>
              </a:rPr>
              <a:t>public</a:t>
            </a:r>
            <a:r>
              <a:rPr lang="en-US" altLang="zh-CN" sz="1200" dirty="0" smtClean="0">
                <a:solidFill>
                  <a:srgbClr val="000000"/>
                </a:solidFill>
                <a:latin typeface="Courier New" pitchFamily="49" charset="0"/>
                <a:ea typeface="宋体" pitchFamily="2" charset="-122"/>
                <a:cs typeface="Courier New" pitchFamily="49" charset="0"/>
              </a:rPr>
              <a:t> </a:t>
            </a:r>
            <a:r>
              <a:rPr lang="en-US" altLang="zh-CN" sz="1200" b="1" dirty="0" smtClean="0">
                <a:solidFill>
                  <a:srgbClr val="7F0055"/>
                </a:solidFill>
                <a:latin typeface="Courier New" pitchFamily="49" charset="0"/>
                <a:ea typeface="宋体" pitchFamily="2" charset="-122"/>
                <a:cs typeface="Courier New" pitchFamily="49" charset="0"/>
              </a:rPr>
              <a:t>static</a:t>
            </a:r>
            <a:r>
              <a:rPr lang="en-US" altLang="zh-CN" sz="1200" dirty="0" smtClean="0">
                <a:solidFill>
                  <a:srgbClr val="000000"/>
                </a:solidFill>
                <a:latin typeface="Courier New" pitchFamily="49" charset="0"/>
                <a:ea typeface="宋体" pitchFamily="2" charset="-122"/>
                <a:cs typeface="Courier New" pitchFamily="49" charset="0"/>
              </a:rPr>
              <a:t> Helper </a:t>
            </a:r>
            <a:r>
              <a:rPr lang="en-US" altLang="zh-CN" sz="1200" dirty="0" err="1" smtClean="0">
                <a:solidFill>
                  <a:srgbClr val="000000"/>
                </a:solidFill>
                <a:latin typeface="Courier New" pitchFamily="49" charset="0"/>
                <a:ea typeface="宋体" pitchFamily="2" charset="-122"/>
                <a:cs typeface="Courier New" pitchFamily="49" charset="0"/>
              </a:rPr>
              <a:t>getHelper</a:t>
            </a:r>
            <a:r>
              <a:rPr lang="en-US" altLang="zh-CN" sz="1200" dirty="0" smtClean="0">
                <a:solidFill>
                  <a:srgbClr val="000000"/>
                </a:solidFill>
                <a:latin typeface="Courier New" pitchFamily="49" charset="0"/>
                <a:ea typeface="宋体" pitchFamily="2" charset="-122"/>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宋体" pitchFamily="2" charset="-122"/>
                <a:cs typeface="Courier New" pitchFamily="49" charset="0"/>
              </a:rPr>
              <a:t>		</a:t>
            </a:r>
            <a:r>
              <a:rPr lang="en-US" altLang="zh-CN" sz="1200" b="1" dirty="0" smtClean="0">
                <a:solidFill>
                  <a:srgbClr val="7F0055"/>
                </a:solidFill>
                <a:latin typeface="Courier New" pitchFamily="49" charset="0"/>
                <a:ea typeface="宋体" pitchFamily="2" charset="-122"/>
                <a:cs typeface="Courier New" pitchFamily="49" charset="0"/>
              </a:rPr>
              <a:t>return</a:t>
            </a:r>
            <a:r>
              <a:rPr lang="en-US" altLang="zh-CN" sz="1200" dirty="0" smtClean="0">
                <a:solidFill>
                  <a:srgbClr val="000000"/>
                </a:solidFill>
                <a:latin typeface="Courier New" pitchFamily="49" charset="0"/>
                <a:ea typeface="宋体" pitchFamily="2" charset="-122"/>
                <a:cs typeface="Courier New" pitchFamily="49" charset="0"/>
              </a:rPr>
              <a:t> </a:t>
            </a:r>
            <a:r>
              <a:rPr lang="en-US" altLang="zh-CN" sz="1200" dirty="0" err="1" smtClean="0">
                <a:solidFill>
                  <a:srgbClr val="000000"/>
                </a:solidFill>
                <a:latin typeface="Courier New" pitchFamily="49" charset="0"/>
                <a:ea typeface="宋体" pitchFamily="2" charset="-122"/>
                <a:cs typeface="Courier New" pitchFamily="49" charset="0"/>
              </a:rPr>
              <a:t>HelperHolder.</a:t>
            </a:r>
            <a:r>
              <a:rPr lang="en-US" altLang="zh-CN" sz="1200" i="1" dirty="0" err="1" smtClean="0">
                <a:solidFill>
                  <a:srgbClr val="0000C0"/>
                </a:solidFill>
                <a:latin typeface="Courier New" pitchFamily="49" charset="0"/>
                <a:ea typeface="宋体" pitchFamily="2" charset="-122"/>
                <a:cs typeface="Courier New" pitchFamily="49" charset="0"/>
              </a:rPr>
              <a:t>helper</a:t>
            </a:r>
            <a:r>
              <a:rPr lang="en-US" altLang="zh-CN" sz="1200" dirty="0" smtClean="0">
                <a:solidFill>
                  <a:srgbClr val="000000"/>
                </a:solidFill>
                <a:latin typeface="Courier New" pitchFamily="49" charset="0"/>
                <a:ea typeface="宋体" pitchFamily="2" charset="-122"/>
                <a:cs typeface="Courier New" pitchFamily="49" charset="0"/>
              </a:rPr>
              <a:t>;</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宋体" pitchFamily="2" charset="-122"/>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宋体" pitchFamily="2" charset="-122"/>
                <a:cs typeface="Courier New" pitchFamily="49" charset="0"/>
              </a:rPr>
              <a:t>}</a:t>
            </a:r>
            <a:endParaRPr lang="en-US" altLang="zh-CN" sz="1200" dirty="0" smtClean="0">
              <a:latin typeface="Arial" pitchFamily="34" charset="0"/>
              <a:ea typeface="宋体" pitchFamily="2" charset="-122"/>
            </a:endParaRPr>
          </a:p>
        </p:txBody>
      </p:sp>
      <p:sp>
        <p:nvSpPr>
          <p:cNvPr id="6" name="Rectangle 2"/>
          <p:cNvSpPr>
            <a:spLocks noChangeArrowheads="1"/>
          </p:cNvSpPr>
          <p:nvPr/>
        </p:nvSpPr>
        <p:spPr bwMode="auto">
          <a:xfrm>
            <a:off x="611560" y="1988840"/>
            <a:ext cx="63722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sz="1200" dirty="0" smtClean="0">
                <a:solidFill>
                  <a:srgbClr val="646464"/>
                </a:solidFill>
                <a:latin typeface="Courier New" pitchFamily="49" charset="0"/>
                <a:ea typeface="宋体" pitchFamily="2" charset="-122"/>
                <a:cs typeface="Courier New" pitchFamily="49" charset="0"/>
              </a:rPr>
              <a:t>@</a:t>
            </a:r>
            <a:r>
              <a:rPr lang="en-US" altLang="zh-CN" sz="1200" dirty="0" err="1" smtClean="0">
                <a:solidFill>
                  <a:srgbClr val="000000"/>
                </a:solidFill>
                <a:latin typeface="Courier New" pitchFamily="49" charset="0"/>
                <a:ea typeface="宋体" pitchFamily="2" charset="-122"/>
                <a:cs typeface="Courier New" pitchFamily="49" charset="0"/>
              </a:rPr>
              <a:t>ThreadSafe</a:t>
            </a:r>
            <a:r>
              <a:rPr lang="en-US" altLang="zh-CN" sz="1200" dirty="0" smtClean="0">
                <a:solidFill>
                  <a:srgbClr val="000000"/>
                </a:solidFill>
                <a:latin typeface="Courier New" pitchFamily="49" charset="0"/>
                <a:ea typeface="宋体" pitchFamily="2" charset="-122"/>
                <a:cs typeface="Courier New" pitchFamily="49" charset="0"/>
              </a:rPr>
              <a:t> </a:t>
            </a:r>
            <a:r>
              <a:rPr lang="en-US" altLang="zh-CN" sz="1200" dirty="0" smtClean="0">
                <a:solidFill>
                  <a:srgbClr val="3F7F5F"/>
                </a:solidFill>
                <a:latin typeface="Courier New" pitchFamily="49" charset="0"/>
                <a:ea typeface="宋体" pitchFamily="2" charset="-122"/>
                <a:cs typeface="Courier New" pitchFamily="49" charset="0"/>
              </a:rPr>
              <a:t>// use class initialization</a:t>
            </a:r>
            <a:endParaRPr lang="en-US" altLang="zh-CN" sz="1200" dirty="0" smtClean="0">
              <a:solidFill>
                <a:srgbClr val="3F7F5F"/>
              </a:solidFill>
              <a:latin typeface="Courier New"/>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7F0055"/>
                </a:solidFill>
                <a:effectLst/>
                <a:latin typeface="Courier New" pitchFamily="49" charset="0"/>
                <a:ea typeface="宋体" pitchFamily="2" charset="-122"/>
                <a:cs typeface="Courier New" pitchFamily="49" charset="0"/>
              </a:rPr>
              <a:t>class</a:t>
            </a:r>
            <a:r>
              <a:rPr kumimoji="0" lang="en-US" altLang="zh-CN" sz="12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0"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HelperSingleton</a:t>
            </a:r>
            <a:r>
              <a:rPr kumimoji="0" lang="en-US" altLang="zh-CN" sz="12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smtClean="0">
                <a:solidFill>
                  <a:srgbClr val="000000"/>
                </a:solidFill>
                <a:latin typeface="Courier New" pitchFamily="49" charset="0"/>
                <a:ea typeface="宋体" pitchFamily="2" charset="-122"/>
                <a:cs typeface="Courier New" pitchFamily="49" charset="0"/>
              </a:rPr>
              <a:t>	</a:t>
            </a:r>
            <a:r>
              <a:rPr kumimoji="0" lang="en-US" altLang="zh-CN" sz="1200" b="1" i="0" u="none" strike="noStrike" cap="none" normalizeH="0" baseline="0" dirty="0" smtClean="0">
                <a:ln>
                  <a:noFill/>
                </a:ln>
                <a:solidFill>
                  <a:srgbClr val="7F0055"/>
                </a:solidFill>
                <a:effectLst/>
                <a:latin typeface="Courier New" pitchFamily="49" charset="0"/>
                <a:ea typeface="宋体" pitchFamily="2" charset="-122"/>
                <a:cs typeface="Courier New" pitchFamily="49" charset="0"/>
              </a:rPr>
              <a:t>static</a:t>
            </a:r>
            <a:r>
              <a:rPr kumimoji="0" lang="en-US" altLang="zh-CN" sz="12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0" i="0" strike="noStrike" cap="none" normalizeH="0" baseline="0" dirty="0" smtClean="0">
                <a:ln>
                  <a:noFill/>
                </a:ln>
                <a:solidFill>
                  <a:srgbClr val="000000"/>
                </a:solidFill>
                <a:effectLst/>
                <a:latin typeface="Courier New" pitchFamily="49" charset="0"/>
                <a:ea typeface="宋体" pitchFamily="2" charset="-122"/>
                <a:cs typeface="Courier New" pitchFamily="49" charset="0"/>
              </a:rPr>
              <a:t>Helper</a:t>
            </a:r>
            <a:r>
              <a:rPr kumimoji="0" lang="en-US" altLang="zh-CN" sz="12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0" i="1" u="none" strike="noStrike" cap="none" normalizeH="0" baseline="0" dirty="0" smtClean="0">
                <a:ln>
                  <a:noFill/>
                </a:ln>
                <a:solidFill>
                  <a:srgbClr val="0000C0"/>
                </a:solidFill>
                <a:effectLst/>
                <a:latin typeface="Courier New" pitchFamily="49" charset="0"/>
                <a:ea typeface="宋体" pitchFamily="2" charset="-122"/>
                <a:cs typeface="Courier New" pitchFamily="49" charset="0"/>
              </a:rPr>
              <a:t>singleton</a:t>
            </a:r>
            <a:r>
              <a:rPr kumimoji="0" lang="en-US" altLang="zh-CN" sz="12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200" b="1" i="0" u="none" strike="noStrike" cap="none" normalizeH="0" baseline="0" dirty="0" smtClean="0">
                <a:ln>
                  <a:noFill/>
                </a:ln>
                <a:solidFill>
                  <a:srgbClr val="7F0055"/>
                </a:solidFill>
                <a:effectLst/>
                <a:latin typeface="Courier New" pitchFamily="49" charset="0"/>
                <a:ea typeface="宋体" pitchFamily="2" charset="-122"/>
                <a:cs typeface="Courier New" pitchFamily="49" charset="0"/>
              </a:rPr>
              <a:t>new</a:t>
            </a:r>
            <a:r>
              <a:rPr kumimoji="0" lang="en-US" altLang="zh-CN" sz="12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200" b="0" i="0" strike="noStrike" cap="none" normalizeH="0" baseline="0" dirty="0" smtClean="0">
                <a:ln>
                  <a:noFill/>
                </a:ln>
                <a:solidFill>
                  <a:srgbClr val="000000"/>
                </a:solidFill>
                <a:effectLst/>
                <a:latin typeface="Courier New" pitchFamily="49" charset="0"/>
                <a:ea typeface="宋体" pitchFamily="2" charset="-122"/>
                <a:cs typeface="Courier New" pitchFamily="49" charset="0"/>
              </a:rPr>
              <a:t>Helper</a:t>
            </a:r>
            <a:r>
              <a:rPr kumimoji="0" lang="en-US" altLang="zh-CN" sz="12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55298" name="Rectangle 2"/>
          <p:cNvSpPr>
            <a:spLocks noChangeArrowheads="1"/>
          </p:cNvSpPr>
          <p:nvPr/>
        </p:nvSpPr>
        <p:spPr bwMode="auto">
          <a:xfrm>
            <a:off x="0" y="105489"/>
            <a:ext cx="1107996" cy="2462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What’s concurrency programming</a:t>
            </a:r>
            <a:endParaRPr lang="zh-CN" altLang="en-US" dirty="0"/>
          </a:p>
        </p:txBody>
      </p:sp>
      <p:sp>
        <p:nvSpPr>
          <p:cNvPr id="3" name="内容占位符 2"/>
          <p:cNvSpPr>
            <a:spLocks noGrp="1"/>
          </p:cNvSpPr>
          <p:nvPr>
            <p:ph idx="1"/>
          </p:nvPr>
        </p:nvSpPr>
        <p:spPr/>
        <p:txBody>
          <a:bodyPr/>
          <a:lstStyle/>
          <a:p>
            <a:r>
              <a:rPr lang="en-US" altLang="zh-CN" dirty="0" smtClean="0"/>
              <a:t>Safe Publication : Double-Checked Locking</a:t>
            </a:r>
            <a:endParaRPr lang="zh-CN" altLang="en-US" dirty="0" smtClean="0"/>
          </a:p>
          <a:p>
            <a:endParaRPr lang="zh-CN" altLang="en-US" dirty="0"/>
          </a:p>
        </p:txBody>
      </p:sp>
      <p:sp>
        <p:nvSpPr>
          <p:cNvPr id="4" name="矩形 3"/>
          <p:cNvSpPr/>
          <p:nvPr/>
        </p:nvSpPr>
        <p:spPr>
          <a:xfrm>
            <a:off x="0" y="1988840"/>
            <a:ext cx="8928992" cy="3416320"/>
          </a:xfrm>
          <a:prstGeom prst="rect">
            <a:avLst/>
          </a:prstGeom>
        </p:spPr>
        <p:txBody>
          <a:bodyPr wrap="square">
            <a:spAutoFit/>
          </a:bodyPr>
          <a:lstStyle/>
          <a:p>
            <a:pPr lvl="0" fontAlgn="base">
              <a:spcBef>
                <a:spcPct val="0"/>
              </a:spcBef>
              <a:spcAft>
                <a:spcPct val="0"/>
              </a:spcAft>
            </a:pPr>
            <a:r>
              <a:rPr lang="en-US" altLang="zh-CN" sz="1200" dirty="0" smtClean="0">
                <a:solidFill>
                  <a:srgbClr val="000000"/>
                </a:solidFill>
                <a:latin typeface="Courier New" pitchFamily="49" charset="0"/>
                <a:ea typeface="宋体" pitchFamily="2" charset="-122"/>
                <a:cs typeface="Courier New" pitchFamily="49" charset="0"/>
              </a:rPr>
              <a:t>	</a:t>
            </a:r>
            <a:r>
              <a:rPr lang="en-US" altLang="zh-CN" sz="1200" dirty="0" smtClean="0">
                <a:solidFill>
                  <a:srgbClr val="646464"/>
                </a:solidFill>
                <a:latin typeface="Courier New" pitchFamily="49" charset="0"/>
                <a:ea typeface="宋体" pitchFamily="2" charset="-122"/>
                <a:cs typeface="Courier New" pitchFamily="49" charset="0"/>
              </a:rPr>
              <a:t>@</a:t>
            </a:r>
            <a:r>
              <a:rPr lang="en-US" altLang="zh-CN" sz="1200" dirty="0" err="1" smtClean="0">
                <a:solidFill>
                  <a:srgbClr val="000000"/>
                </a:solidFill>
                <a:latin typeface="Courier New" pitchFamily="49" charset="0"/>
                <a:ea typeface="宋体" pitchFamily="2" charset="-122"/>
                <a:cs typeface="Courier New" pitchFamily="49" charset="0"/>
              </a:rPr>
              <a:t>ThreadSafe</a:t>
            </a:r>
            <a:r>
              <a:rPr lang="en-US" altLang="zh-CN" sz="1200" dirty="0" smtClean="0">
                <a:solidFill>
                  <a:srgbClr val="000000"/>
                </a:solidFill>
                <a:latin typeface="Courier New" pitchFamily="49" charset="0"/>
                <a:ea typeface="宋体" pitchFamily="2" charset="-122"/>
                <a:cs typeface="Courier New" pitchFamily="49" charset="0"/>
              </a:rPr>
              <a:t> </a:t>
            </a:r>
          </a:p>
          <a:p>
            <a:pPr lvl="0" fontAlgn="base">
              <a:spcBef>
                <a:spcPct val="0"/>
              </a:spcBef>
              <a:spcAft>
                <a:spcPct val="0"/>
              </a:spcAft>
            </a:pPr>
            <a:r>
              <a:rPr lang="en-US" altLang="zh-CN" sz="1200" b="1" dirty="0" smtClean="0">
                <a:solidFill>
                  <a:srgbClr val="7F0055"/>
                </a:solidFill>
                <a:latin typeface="Courier New" pitchFamily="49" charset="0"/>
                <a:ea typeface="宋体" pitchFamily="2" charset="-122"/>
                <a:cs typeface="Courier New" pitchFamily="49" charset="0"/>
              </a:rPr>
              <a:t>	class</a:t>
            </a:r>
            <a:r>
              <a:rPr lang="en-US" altLang="zh-CN" sz="1200" dirty="0" smtClean="0">
                <a:solidFill>
                  <a:srgbClr val="000000"/>
                </a:solidFill>
                <a:latin typeface="Courier New" pitchFamily="49" charset="0"/>
                <a:ea typeface="宋体" pitchFamily="2" charset="-122"/>
                <a:cs typeface="Courier New" pitchFamily="49" charset="0"/>
              </a:rPr>
              <a:t> </a:t>
            </a:r>
            <a:r>
              <a:rPr lang="en-US" altLang="zh-CN" sz="1200" dirty="0" err="1" smtClean="0">
                <a:solidFill>
                  <a:srgbClr val="000000"/>
                </a:solidFill>
                <a:latin typeface="Courier New" pitchFamily="49" charset="0"/>
                <a:ea typeface="宋体" pitchFamily="2" charset="-122"/>
                <a:cs typeface="Courier New" pitchFamily="49" charset="0"/>
              </a:rPr>
              <a:t>Foo</a:t>
            </a:r>
            <a:r>
              <a:rPr lang="en-US" altLang="zh-CN" sz="1200" dirty="0" smtClean="0">
                <a:solidFill>
                  <a:srgbClr val="000000"/>
                </a:solidFill>
                <a:latin typeface="Courier New" pitchFamily="49" charset="0"/>
                <a:ea typeface="宋体" pitchFamily="2" charset="-122"/>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宋体" pitchFamily="2" charset="-122"/>
                <a:cs typeface="Courier New" pitchFamily="49" charset="0"/>
              </a:rPr>
              <a:t>		    </a:t>
            </a:r>
            <a:r>
              <a:rPr lang="en-US" altLang="zh-CN" sz="1200" b="1" dirty="0" smtClean="0">
                <a:solidFill>
                  <a:srgbClr val="7F0055"/>
                </a:solidFill>
                <a:latin typeface="Courier New" pitchFamily="49" charset="0"/>
                <a:ea typeface="宋体" pitchFamily="2" charset="-122"/>
                <a:cs typeface="Courier New" pitchFamily="49" charset="0"/>
              </a:rPr>
              <a:t>private</a:t>
            </a:r>
            <a:r>
              <a:rPr lang="en-US" altLang="zh-CN" sz="1200" dirty="0" smtClean="0">
                <a:solidFill>
                  <a:srgbClr val="000000"/>
                </a:solidFill>
                <a:latin typeface="Courier New" pitchFamily="49" charset="0"/>
                <a:ea typeface="宋体" pitchFamily="2" charset="-122"/>
                <a:cs typeface="Courier New" pitchFamily="49" charset="0"/>
              </a:rPr>
              <a:t> </a:t>
            </a:r>
            <a:r>
              <a:rPr lang="en-US" altLang="zh-CN" sz="1200" b="1" dirty="0" smtClean="0">
                <a:solidFill>
                  <a:srgbClr val="7F0055"/>
                </a:solidFill>
                <a:latin typeface="Courier New" pitchFamily="49" charset="0"/>
                <a:ea typeface="宋体" pitchFamily="2" charset="-122"/>
                <a:cs typeface="Courier New" pitchFamily="49" charset="0"/>
              </a:rPr>
              <a:t>volatile</a:t>
            </a:r>
            <a:r>
              <a:rPr lang="en-US" altLang="zh-CN" sz="1200" dirty="0" smtClean="0">
                <a:solidFill>
                  <a:srgbClr val="000000"/>
                </a:solidFill>
                <a:latin typeface="Courier New" pitchFamily="49" charset="0"/>
                <a:ea typeface="宋体" pitchFamily="2" charset="-122"/>
                <a:cs typeface="Courier New" pitchFamily="49" charset="0"/>
              </a:rPr>
              <a:t> Helper </a:t>
            </a:r>
            <a:r>
              <a:rPr lang="en-US" altLang="zh-CN" sz="1200" dirty="0" err="1" smtClean="0">
                <a:solidFill>
                  <a:srgbClr val="0000C0"/>
                </a:solidFill>
                <a:latin typeface="Courier New" pitchFamily="49" charset="0"/>
                <a:ea typeface="宋体" pitchFamily="2" charset="-122"/>
                <a:cs typeface="Courier New" pitchFamily="49" charset="0"/>
              </a:rPr>
              <a:t>helper</a:t>
            </a:r>
            <a:r>
              <a:rPr lang="en-US" altLang="zh-CN" sz="1200" dirty="0" smtClean="0">
                <a:solidFill>
                  <a:srgbClr val="000000"/>
                </a:solidFill>
                <a:latin typeface="Courier New" pitchFamily="49" charset="0"/>
                <a:ea typeface="宋体" pitchFamily="2" charset="-122"/>
                <a:cs typeface="Courier New" pitchFamily="49" charset="0"/>
              </a:rPr>
              <a:t> = </a:t>
            </a:r>
            <a:r>
              <a:rPr lang="en-US" altLang="zh-CN" sz="1200" b="1" dirty="0" smtClean="0">
                <a:solidFill>
                  <a:srgbClr val="7F0055"/>
                </a:solidFill>
                <a:latin typeface="Courier New" pitchFamily="49" charset="0"/>
                <a:ea typeface="宋体" pitchFamily="2" charset="-122"/>
                <a:cs typeface="Courier New" pitchFamily="49" charset="0"/>
              </a:rPr>
              <a:t>null</a:t>
            </a:r>
            <a:r>
              <a:rPr lang="en-US" altLang="zh-CN" sz="1200" dirty="0" smtClean="0">
                <a:solidFill>
                  <a:srgbClr val="000000"/>
                </a:solidFill>
                <a:latin typeface="Courier New" pitchFamily="49" charset="0"/>
                <a:ea typeface="宋体" pitchFamily="2" charset="-122"/>
                <a:cs typeface="Courier New" pitchFamily="49" charset="0"/>
              </a:rPr>
              <a:t>;</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宋体" pitchFamily="2" charset="-122"/>
                <a:cs typeface="Courier New" pitchFamily="49" charset="0"/>
              </a:rPr>
              <a:t>		    </a:t>
            </a:r>
            <a:r>
              <a:rPr lang="en-US" altLang="zh-CN" sz="1200" b="1" dirty="0" smtClean="0">
                <a:solidFill>
                  <a:srgbClr val="7F0055"/>
                </a:solidFill>
                <a:latin typeface="Courier New" pitchFamily="49" charset="0"/>
                <a:ea typeface="宋体" pitchFamily="2" charset="-122"/>
                <a:cs typeface="Courier New" pitchFamily="49" charset="0"/>
              </a:rPr>
              <a:t>public</a:t>
            </a:r>
            <a:r>
              <a:rPr lang="en-US" altLang="zh-CN" sz="1200" dirty="0" smtClean="0">
                <a:solidFill>
                  <a:srgbClr val="000000"/>
                </a:solidFill>
                <a:latin typeface="Courier New" pitchFamily="49" charset="0"/>
                <a:ea typeface="宋体" pitchFamily="2" charset="-122"/>
                <a:cs typeface="Courier New" pitchFamily="49" charset="0"/>
              </a:rPr>
              <a:t> Helper </a:t>
            </a:r>
            <a:r>
              <a:rPr lang="en-US" altLang="zh-CN" sz="1200" dirty="0" err="1" smtClean="0">
                <a:solidFill>
                  <a:srgbClr val="000000"/>
                </a:solidFill>
                <a:latin typeface="Courier New" pitchFamily="49" charset="0"/>
                <a:ea typeface="宋体" pitchFamily="2" charset="-122"/>
                <a:cs typeface="Courier New" pitchFamily="49" charset="0"/>
              </a:rPr>
              <a:t>getHelper</a:t>
            </a:r>
            <a:r>
              <a:rPr lang="en-US" altLang="zh-CN" sz="1200" dirty="0" smtClean="0">
                <a:solidFill>
                  <a:srgbClr val="000000"/>
                </a:solidFill>
                <a:latin typeface="Courier New" pitchFamily="49" charset="0"/>
                <a:ea typeface="宋体" pitchFamily="2" charset="-122"/>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宋体" pitchFamily="2" charset="-122"/>
                <a:cs typeface="Courier New" pitchFamily="49" charset="0"/>
              </a:rPr>
              <a:t>		        Helper result = </a:t>
            </a:r>
            <a:r>
              <a:rPr lang="en-US" altLang="zh-CN" sz="1200" dirty="0" smtClean="0">
                <a:solidFill>
                  <a:srgbClr val="0000C0"/>
                </a:solidFill>
                <a:latin typeface="Courier New" pitchFamily="49" charset="0"/>
                <a:ea typeface="宋体" pitchFamily="2" charset="-122"/>
                <a:cs typeface="Courier New" pitchFamily="49" charset="0"/>
              </a:rPr>
              <a:t>helper</a:t>
            </a:r>
            <a:r>
              <a:rPr lang="en-US" altLang="zh-CN" sz="1200" dirty="0" smtClean="0">
                <a:solidFill>
                  <a:srgbClr val="000000"/>
                </a:solidFill>
                <a:latin typeface="Courier New" pitchFamily="49" charset="0"/>
                <a:ea typeface="宋体" pitchFamily="2" charset="-122"/>
                <a:cs typeface="Courier New" pitchFamily="49" charset="0"/>
              </a:rPr>
              <a:t>; </a:t>
            </a:r>
            <a:r>
              <a:rPr lang="en-US" altLang="zh-CN" sz="1200" dirty="0" smtClean="0">
                <a:solidFill>
                  <a:srgbClr val="3F7F5F"/>
                </a:solidFill>
                <a:latin typeface="Courier New" pitchFamily="49" charset="0"/>
                <a:ea typeface="宋体" pitchFamily="2" charset="-122"/>
                <a:cs typeface="Courier New" pitchFamily="49" charset="0"/>
              </a:rPr>
              <a:t>//local variable, for better performance</a:t>
            </a:r>
          </a:p>
          <a:p>
            <a:pPr lvl="0" eaLnBrk="0" fontAlgn="base" hangingPunct="0">
              <a:spcBef>
                <a:spcPct val="0"/>
              </a:spcBef>
              <a:spcAft>
                <a:spcPct val="0"/>
              </a:spcAft>
            </a:pPr>
            <a:r>
              <a:rPr lang="en-US" altLang="zh-CN" sz="1200" dirty="0" smtClean="0">
                <a:solidFill>
                  <a:srgbClr val="000000"/>
                </a:solidFill>
                <a:latin typeface="Courier New" pitchFamily="49" charset="0"/>
                <a:ea typeface="宋体" pitchFamily="2" charset="-122"/>
                <a:cs typeface="Courier New" pitchFamily="49" charset="0"/>
              </a:rPr>
              <a:t>		        </a:t>
            </a:r>
            <a:r>
              <a:rPr lang="en-US" altLang="zh-CN" sz="1200" b="1" dirty="0" smtClean="0">
                <a:solidFill>
                  <a:srgbClr val="7F0055"/>
                </a:solidFill>
                <a:latin typeface="Courier New" pitchFamily="49" charset="0"/>
                <a:ea typeface="宋体" pitchFamily="2" charset="-122"/>
                <a:cs typeface="Courier New" pitchFamily="49" charset="0"/>
              </a:rPr>
              <a:t>if</a:t>
            </a:r>
            <a:r>
              <a:rPr lang="en-US" altLang="zh-CN" sz="1200" dirty="0" smtClean="0">
                <a:solidFill>
                  <a:srgbClr val="000000"/>
                </a:solidFill>
                <a:latin typeface="Courier New" pitchFamily="49" charset="0"/>
                <a:ea typeface="宋体" pitchFamily="2" charset="-122"/>
                <a:cs typeface="Courier New" pitchFamily="49" charset="0"/>
              </a:rPr>
              <a:t> (result == </a:t>
            </a:r>
            <a:r>
              <a:rPr lang="en-US" altLang="zh-CN" sz="1200" b="1" dirty="0" smtClean="0">
                <a:solidFill>
                  <a:srgbClr val="7F0055"/>
                </a:solidFill>
                <a:latin typeface="Courier New" pitchFamily="49" charset="0"/>
                <a:ea typeface="宋体" pitchFamily="2" charset="-122"/>
                <a:cs typeface="Courier New" pitchFamily="49" charset="0"/>
              </a:rPr>
              <a:t>null</a:t>
            </a:r>
            <a:r>
              <a:rPr lang="en-US" altLang="zh-CN" sz="1200" dirty="0" smtClean="0">
                <a:solidFill>
                  <a:srgbClr val="000000"/>
                </a:solidFill>
                <a:latin typeface="Courier New" pitchFamily="49" charset="0"/>
                <a:ea typeface="宋体" pitchFamily="2" charset="-122"/>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宋体" pitchFamily="2" charset="-122"/>
                <a:cs typeface="Courier New" pitchFamily="49" charset="0"/>
              </a:rPr>
              <a:t>		            </a:t>
            </a:r>
            <a:r>
              <a:rPr lang="en-US" altLang="zh-CN" sz="1200" b="1" dirty="0" smtClean="0">
                <a:solidFill>
                  <a:srgbClr val="7F0055"/>
                </a:solidFill>
                <a:latin typeface="Courier New" pitchFamily="49" charset="0"/>
                <a:ea typeface="宋体" pitchFamily="2" charset="-122"/>
                <a:cs typeface="Courier New" pitchFamily="49" charset="0"/>
              </a:rPr>
              <a:t>synchronized</a:t>
            </a:r>
            <a:r>
              <a:rPr lang="en-US" altLang="zh-CN" sz="1200" dirty="0" smtClean="0">
                <a:solidFill>
                  <a:srgbClr val="000000"/>
                </a:solidFill>
                <a:latin typeface="Courier New" pitchFamily="49" charset="0"/>
                <a:ea typeface="宋体" pitchFamily="2" charset="-122"/>
                <a:cs typeface="Courier New" pitchFamily="49" charset="0"/>
              </a:rPr>
              <a:t>(</a:t>
            </a:r>
            <a:r>
              <a:rPr lang="en-US" altLang="zh-CN" sz="1200" b="1" dirty="0" smtClean="0">
                <a:solidFill>
                  <a:srgbClr val="7F0055"/>
                </a:solidFill>
                <a:latin typeface="Courier New" pitchFamily="49" charset="0"/>
                <a:ea typeface="宋体" pitchFamily="2" charset="-122"/>
                <a:cs typeface="Courier New" pitchFamily="49" charset="0"/>
              </a:rPr>
              <a:t>this</a:t>
            </a:r>
            <a:r>
              <a:rPr lang="en-US" altLang="zh-CN" sz="1200" dirty="0" smtClean="0">
                <a:solidFill>
                  <a:srgbClr val="000000"/>
                </a:solidFill>
                <a:latin typeface="Courier New" pitchFamily="49" charset="0"/>
                <a:ea typeface="宋体" pitchFamily="2" charset="-122"/>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宋体" pitchFamily="2" charset="-122"/>
                <a:cs typeface="Courier New" pitchFamily="49" charset="0"/>
              </a:rPr>
              <a:t>		                result = </a:t>
            </a:r>
            <a:r>
              <a:rPr lang="en-US" altLang="zh-CN" sz="1200" dirty="0" smtClean="0">
                <a:solidFill>
                  <a:srgbClr val="0000C0"/>
                </a:solidFill>
                <a:latin typeface="Courier New" pitchFamily="49" charset="0"/>
                <a:ea typeface="宋体" pitchFamily="2" charset="-122"/>
                <a:cs typeface="Courier New" pitchFamily="49" charset="0"/>
              </a:rPr>
              <a:t>helper</a:t>
            </a:r>
            <a:r>
              <a:rPr lang="en-US" altLang="zh-CN" sz="1200" dirty="0" smtClean="0">
                <a:solidFill>
                  <a:srgbClr val="000000"/>
                </a:solidFill>
                <a:latin typeface="Courier New" pitchFamily="49" charset="0"/>
                <a:ea typeface="宋体" pitchFamily="2" charset="-122"/>
                <a:cs typeface="Courier New" pitchFamily="49" charset="0"/>
              </a:rPr>
              <a:t>;</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宋体" pitchFamily="2" charset="-122"/>
                <a:cs typeface="Courier New" pitchFamily="49" charset="0"/>
              </a:rPr>
              <a:t>		                </a:t>
            </a:r>
            <a:r>
              <a:rPr lang="en-US" altLang="zh-CN" sz="1200" b="1" dirty="0" smtClean="0">
                <a:solidFill>
                  <a:srgbClr val="7F0055"/>
                </a:solidFill>
                <a:latin typeface="Courier New" pitchFamily="49" charset="0"/>
                <a:ea typeface="宋体" pitchFamily="2" charset="-122"/>
                <a:cs typeface="Courier New" pitchFamily="49" charset="0"/>
              </a:rPr>
              <a:t>if</a:t>
            </a:r>
            <a:r>
              <a:rPr lang="en-US" altLang="zh-CN" sz="1200" dirty="0" smtClean="0">
                <a:solidFill>
                  <a:srgbClr val="000000"/>
                </a:solidFill>
                <a:latin typeface="Courier New" pitchFamily="49" charset="0"/>
                <a:ea typeface="宋体" pitchFamily="2" charset="-122"/>
                <a:cs typeface="Courier New" pitchFamily="49" charset="0"/>
              </a:rPr>
              <a:t> (result == </a:t>
            </a:r>
            <a:r>
              <a:rPr lang="en-US" altLang="zh-CN" sz="1200" b="1" dirty="0" smtClean="0">
                <a:solidFill>
                  <a:srgbClr val="7F0055"/>
                </a:solidFill>
                <a:latin typeface="Courier New" pitchFamily="49" charset="0"/>
                <a:ea typeface="宋体" pitchFamily="2" charset="-122"/>
                <a:cs typeface="Courier New" pitchFamily="49" charset="0"/>
              </a:rPr>
              <a:t>null</a:t>
            </a:r>
            <a:r>
              <a:rPr lang="en-US" altLang="zh-CN" sz="1200" dirty="0" smtClean="0">
                <a:solidFill>
                  <a:srgbClr val="000000"/>
                </a:solidFill>
                <a:latin typeface="Courier New" pitchFamily="49" charset="0"/>
                <a:ea typeface="宋体" pitchFamily="2" charset="-122"/>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宋体" pitchFamily="2" charset="-122"/>
                <a:cs typeface="Courier New" pitchFamily="49" charset="0"/>
              </a:rPr>
              <a:t>		                    </a:t>
            </a:r>
            <a:r>
              <a:rPr lang="en-US" altLang="zh-CN" sz="1200" dirty="0" smtClean="0">
                <a:solidFill>
                  <a:srgbClr val="0000C0"/>
                </a:solidFill>
                <a:latin typeface="Courier New" pitchFamily="49" charset="0"/>
                <a:ea typeface="宋体" pitchFamily="2" charset="-122"/>
                <a:cs typeface="Courier New" pitchFamily="49" charset="0"/>
              </a:rPr>
              <a:t>helper</a:t>
            </a:r>
            <a:r>
              <a:rPr lang="en-US" altLang="zh-CN" sz="1200" dirty="0" smtClean="0">
                <a:solidFill>
                  <a:srgbClr val="000000"/>
                </a:solidFill>
                <a:latin typeface="Courier New" pitchFamily="49" charset="0"/>
                <a:ea typeface="宋体" pitchFamily="2" charset="-122"/>
                <a:cs typeface="Courier New" pitchFamily="49" charset="0"/>
              </a:rPr>
              <a:t> = result = </a:t>
            </a:r>
            <a:r>
              <a:rPr lang="en-US" altLang="zh-CN" sz="1200" b="1" dirty="0" smtClean="0">
                <a:solidFill>
                  <a:srgbClr val="7F0055"/>
                </a:solidFill>
                <a:latin typeface="Courier New" pitchFamily="49" charset="0"/>
                <a:ea typeface="宋体" pitchFamily="2" charset="-122"/>
                <a:cs typeface="Courier New" pitchFamily="49" charset="0"/>
              </a:rPr>
              <a:t>new</a:t>
            </a:r>
            <a:r>
              <a:rPr lang="en-US" altLang="zh-CN" sz="1200" dirty="0" smtClean="0">
                <a:solidFill>
                  <a:srgbClr val="000000"/>
                </a:solidFill>
                <a:latin typeface="Courier New" pitchFamily="49" charset="0"/>
                <a:ea typeface="宋体" pitchFamily="2" charset="-122"/>
                <a:cs typeface="Courier New" pitchFamily="49" charset="0"/>
              </a:rPr>
              <a:t> Helper();</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宋体" pitchFamily="2" charset="-122"/>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宋体" pitchFamily="2" charset="-122"/>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宋体" pitchFamily="2" charset="-122"/>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宋体" pitchFamily="2" charset="-122"/>
                <a:cs typeface="Courier New" pitchFamily="49" charset="0"/>
              </a:rPr>
              <a:t>		        </a:t>
            </a:r>
            <a:r>
              <a:rPr lang="en-US" altLang="zh-CN" sz="1200" b="1" dirty="0" smtClean="0">
                <a:solidFill>
                  <a:srgbClr val="7F0055"/>
                </a:solidFill>
                <a:latin typeface="Courier New" pitchFamily="49" charset="0"/>
                <a:ea typeface="宋体" pitchFamily="2" charset="-122"/>
                <a:cs typeface="Courier New" pitchFamily="49" charset="0"/>
              </a:rPr>
              <a:t>return</a:t>
            </a:r>
            <a:r>
              <a:rPr lang="en-US" altLang="zh-CN" sz="1200" dirty="0" smtClean="0">
                <a:solidFill>
                  <a:srgbClr val="000000"/>
                </a:solidFill>
                <a:latin typeface="Courier New" pitchFamily="49" charset="0"/>
                <a:ea typeface="宋体" pitchFamily="2" charset="-122"/>
                <a:cs typeface="Courier New" pitchFamily="49" charset="0"/>
              </a:rPr>
              <a:t> result;</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宋体" pitchFamily="2" charset="-122"/>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宋体" pitchFamily="2" charset="-122"/>
                <a:cs typeface="Courier New" pitchFamily="49" charset="0"/>
              </a:rPr>
              <a:t>		 </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宋体" pitchFamily="2" charset="-122"/>
                <a:cs typeface="Courier New" pitchFamily="49" charset="0"/>
              </a:rPr>
              <a:t>		    </a:t>
            </a:r>
            <a:r>
              <a:rPr lang="en-US" altLang="zh-CN" sz="1200" dirty="0" smtClean="0">
                <a:solidFill>
                  <a:srgbClr val="3F7F5F"/>
                </a:solidFill>
                <a:latin typeface="Courier New" pitchFamily="49" charset="0"/>
                <a:ea typeface="宋体" pitchFamily="2" charset="-122"/>
                <a:cs typeface="Courier New" pitchFamily="49" charset="0"/>
              </a:rPr>
              <a:t>// other functions and members...</a:t>
            </a:r>
            <a:endParaRPr lang="en-US" altLang="zh-CN" sz="1200" dirty="0" smtClean="0">
              <a:latin typeface="Arial" pitchFamily="34" charset="0"/>
              <a:ea typeface="宋体" pitchFamily="2" charset="-122"/>
            </a:endParaRPr>
          </a:p>
          <a:p>
            <a:pPr lvl="0" eaLnBrk="0" fontAlgn="base" hangingPunct="0">
              <a:spcBef>
                <a:spcPct val="0"/>
              </a:spcBef>
              <a:spcAft>
                <a:spcPct val="0"/>
              </a:spcAft>
            </a:pPr>
            <a:r>
              <a:rPr lang="en-US" altLang="zh-CN" sz="1200" dirty="0" smtClean="0">
                <a:solidFill>
                  <a:srgbClr val="000000"/>
                </a:solidFill>
                <a:latin typeface="Courier New" pitchFamily="49" charset="0"/>
                <a:ea typeface="宋体" pitchFamily="2" charset="-122"/>
                <a:cs typeface="Courier New" pitchFamily="49" charset="0"/>
              </a:rPr>
              <a:t>		}</a:t>
            </a:r>
            <a:endParaRPr lang="en-US" altLang="zh-CN" sz="1200" dirty="0" smtClean="0">
              <a:latin typeface="Arial" pitchFamily="34" charset="0"/>
              <a:ea typeface="宋体" pitchFamily="2" charset="-122"/>
            </a:endParaRPr>
          </a:p>
        </p:txBody>
      </p:sp>
      <p:sp>
        <p:nvSpPr>
          <p:cNvPr id="6" name="TextBox 5"/>
          <p:cNvSpPr txBox="1"/>
          <p:nvPr/>
        </p:nvSpPr>
        <p:spPr>
          <a:xfrm>
            <a:off x="2195736" y="5805264"/>
            <a:ext cx="5100627" cy="369332"/>
          </a:xfrm>
          <a:prstGeom prst="rect">
            <a:avLst/>
          </a:prstGeom>
          <a:noFill/>
        </p:spPr>
        <p:txBody>
          <a:bodyPr wrap="none" rtlCol="0">
            <a:spAutoFit/>
          </a:bodyPr>
          <a:lstStyle/>
          <a:p>
            <a:r>
              <a:rPr lang="en-US" altLang="zh-CN" dirty="0" smtClean="0"/>
              <a:t>Variant of DDL, each has it’s own standard point</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What’s concurrency programming</a:t>
            </a:r>
            <a:endParaRPr lang="zh-CN" altLang="en-US" dirty="0"/>
          </a:p>
        </p:txBody>
      </p:sp>
      <p:sp>
        <p:nvSpPr>
          <p:cNvPr id="3" name="内容占位符 2"/>
          <p:cNvSpPr>
            <a:spLocks noGrp="1"/>
          </p:cNvSpPr>
          <p:nvPr>
            <p:ph idx="1"/>
          </p:nvPr>
        </p:nvSpPr>
        <p:spPr/>
        <p:txBody>
          <a:bodyPr/>
          <a:lstStyle/>
          <a:p>
            <a:r>
              <a:rPr lang="en-US" altLang="zh-CN" dirty="0" smtClean="0"/>
              <a:t>Safe Publication</a:t>
            </a:r>
            <a:endParaRPr lang="zh-CN" altLang="en-US" dirty="0" smtClean="0"/>
          </a:p>
          <a:p>
            <a:endParaRPr lang="zh-CN" altLang="en-US" dirty="0"/>
          </a:p>
        </p:txBody>
      </p:sp>
      <p:sp>
        <p:nvSpPr>
          <p:cNvPr id="4" name="矩形 3"/>
          <p:cNvSpPr/>
          <p:nvPr/>
        </p:nvSpPr>
        <p:spPr>
          <a:xfrm>
            <a:off x="251520" y="1772816"/>
            <a:ext cx="8388424" cy="2123658"/>
          </a:xfrm>
          <a:prstGeom prst="rect">
            <a:avLst/>
          </a:prstGeom>
        </p:spPr>
        <p:txBody>
          <a:bodyPr wrap="square">
            <a:spAutoFit/>
          </a:bodyPr>
          <a:lstStyle/>
          <a:p>
            <a:r>
              <a:rPr lang="en-US" altLang="zh-CN" sz="1200" b="1" dirty="0" smtClean="0">
                <a:solidFill>
                  <a:srgbClr val="7F0055"/>
                </a:solidFill>
                <a:latin typeface="Courier New"/>
              </a:rPr>
              <a:t>public</a:t>
            </a:r>
            <a:r>
              <a:rPr lang="en-US" altLang="zh-CN" sz="1200" b="1" dirty="0" smtClean="0">
                <a:solidFill>
                  <a:srgbClr val="000000"/>
                </a:solidFill>
                <a:latin typeface="Courier New"/>
              </a:rPr>
              <a:t> </a:t>
            </a:r>
            <a:r>
              <a:rPr lang="en-US" altLang="zh-CN" sz="1200" b="1" dirty="0" smtClean="0">
                <a:solidFill>
                  <a:srgbClr val="7F0055"/>
                </a:solidFill>
                <a:latin typeface="Courier New"/>
              </a:rPr>
              <a:t>class</a:t>
            </a:r>
            <a:r>
              <a:rPr lang="en-US" altLang="zh-CN" sz="1200" b="1" dirty="0" smtClean="0">
                <a:solidFill>
                  <a:srgbClr val="000000"/>
                </a:solidFill>
                <a:latin typeface="Courier New"/>
              </a:rPr>
              <a:t> </a:t>
            </a:r>
            <a:r>
              <a:rPr lang="en-US" altLang="zh-CN" sz="1200" dirty="0" smtClean="0">
                <a:solidFill>
                  <a:srgbClr val="000000"/>
                </a:solidFill>
                <a:latin typeface="Courier New"/>
              </a:rPr>
              <a:t>Cache</a:t>
            </a:r>
            <a:r>
              <a:rPr lang="en-US" altLang="zh-CN" sz="1200" b="1" dirty="0" smtClean="0">
                <a:solidFill>
                  <a:srgbClr val="000000"/>
                </a:solidFill>
                <a:latin typeface="Courier New"/>
              </a:rPr>
              <a:t> { </a:t>
            </a:r>
          </a:p>
          <a:p>
            <a:r>
              <a:rPr lang="en-US" altLang="zh-CN" sz="1200" dirty="0" smtClean="0">
                <a:solidFill>
                  <a:srgbClr val="000000"/>
                </a:solidFill>
                <a:latin typeface="Courier New"/>
              </a:rPr>
              <a:t>        </a:t>
            </a:r>
            <a:r>
              <a:rPr lang="en-US" altLang="zh-CN" sz="1200" b="1" dirty="0" smtClean="0">
                <a:solidFill>
                  <a:srgbClr val="7F0055"/>
                </a:solidFill>
                <a:latin typeface="Courier New"/>
              </a:rPr>
              <a:t>private</a:t>
            </a:r>
            <a:r>
              <a:rPr lang="en-US" altLang="zh-CN" sz="1200" b="1" dirty="0" smtClean="0">
                <a:solidFill>
                  <a:srgbClr val="000000"/>
                </a:solidFill>
                <a:latin typeface="Courier New"/>
              </a:rPr>
              <a:t> </a:t>
            </a:r>
            <a:r>
              <a:rPr lang="en-US" altLang="zh-CN" sz="1200" b="1" dirty="0" smtClean="0">
                <a:solidFill>
                  <a:srgbClr val="7F0055"/>
                </a:solidFill>
                <a:latin typeface="Courier New"/>
              </a:rPr>
              <a:t>final</a:t>
            </a:r>
            <a:r>
              <a:rPr lang="en-US" altLang="zh-CN" sz="1200" b="1" dirty="0" smtClean="0">
                <a:solidFill>
                  <a:srgbClr val="000000"/>
                </a:solidFill>
                <a:latin typeface="Courier New"/>
              </a:rPr>
              <a:t> </a:t>
            </a:r>
            <a:r>
              <a:rPr lang="en-US" altLang="zh-CN" sz="1200" dirty="0" smtClean="0">
                <a:solidFill>
                  <a:srgbClr val="000000"/>
                </a:solidFill>
                <a:latin typeface="Courier New"/>
              </a:rPr>
              <a:t>Thread </a:t>
            </a:r>
            <a:r>
              <a:rPr lang="en-US" altLang="zh-CN" sz="1200" dirty="0" err="1" smtClean="0">
                <a:solidFill>
                  <a:srgbClr val="000000"/>
                </a:solidFill>
                <a:latin typeface="Courier New"/>
              </a:rPr>
              <a:t>cleanerThread</a:t>
            </a:r>
            <a:r>
              <a:rPr lang="en-US" altLang="zh-CN" sz="1200" b="1" dirty="0" smtClean="0">
                <a:solidFill>
                  <a:srgbClr val="000000"/>
                </a:solidFill>
                <a:latin typeface="Courier New"/>
              </a:rPr>
              <a:t>; </a:t>
            </a:r>
          </a:p>
          <a:p>
            <a:r>
              <a:rPr lang="en-US" altLang="zh-CN" sz="1200" dirty="0" smtClean="0">
                <a:solidFill>
                  <a:srgbClr val="000000"/>
                </a:solidFill>
                <a:latin typeface="Courier New"/>
              </a:rPr>
              <a:t>        </a:t>
            </a:r>
            <a:r>
              <a:rPr lang="en-US" altLang="zh-CN" sz="1200" b="1" dirty="0" smtClean="0">
                <a:solidFill>
                  <a:srgbClr val="7F0055"/>
                </a:solidFill>
                <a:latin typeface="Courier New"/>
              </a:rPr>
              <a:t>public</a:t>
            </a:r>
            <a:r>
              <a:rPr lang="en-US" altLang="zh-CN" sz="1200" b="1" dirty="0" smtClean="0">
                <a:solidFill>
                  <a:srgbClr val="000000"/>
                </a:solidFill>
                <a:latin typeface="Courier New"/>
              </a:rPr>
              <a:t> </a:t>
            </a:r>
            <a:r>
              <a:rPr lang="en-US" altLang="zh-CN" sz="1200" dirty="0" smtClean="0">
                <a:solidFill>
                  <a:srgbClr val="000000"/>
                </a:solidFill>
                <a:latin typeface="Courier New"/>
              </a:rPr>
              <a:t>Cache</a:t>
            </a:r>
            <a:r>
              <a:rPr lang="en-US" altLang="zh-CN" sz="1200" b="1" dirty="0" smtClean="0">
                <a:solidFill>
                  <a:srgbClr val="000000"/>
                </a:solidFill>
                <a:latin typeface="Courier New"/>
              </a:rPr>
              <a:t>() { </a:t>
            </a:r>
          </a:p>
          <a:p>
            <a:r>
              <a:rPr lang="en-US" altLang="zh-CN" sz="1200" dirty="0" smtClean="0">
                <a:solidFill>
                  <a:srgbClr val="000000"/>
                </a:solidFill>
                <a:latin typeface="Courier New"/>
              </a:rPr>
              <a:t>              </a:t>
            </a:r>
            <a:r>
              <a:rPr lang="en-US" altLang="zh-CN" sz="1200" dirty="0" err="1" smtClean="0">
                <a:solidFill>
                  <a:srgbClr val="000000"/>
                </a:solidFill>
                <a:latin typeface="Courier New"/>
              </a:rPr>
              <a:t>cleanerThread</a:t>
            </a:r>
            <a:r>
              <a:rPr lang="en-US" altLang="zh-CN" sz="1200" dirty="0" smtClean="0">
                <a:solidFill>
                  <a:srgbClr val="000000"/>
                </a:solidFill>
                <a:latin typeface="Courier New"/>
              </a:rPr>
              <a:t> = </a:t>
            </a:r>
            <a:r>
              <a:rPr lang="en-US" altLang="zh-CN" sz="1200" b="1" dirty="0" smtClean="0">
                <a:solidFill>
                  <a:srgbClr val="7F0055"/>
                </a:solidFill>
                <a:latin typeface="Courier New"/>
              </a:rPr>
              <a:t>new</a:t>
            </a:r>
            <a:r>
              <a:rPr lang="en-US" altLang="zh-CN" sz="1200" b="1" dirty="0" smtClean="0">
                <a:solidFill>
                  <a:srgbClr val="000000"/>
                </a:solidFill>
                <a:latin typeface="Courier New"/>
              </a:rPr>
              <a:t> </a:t>
            </a:r>
            <a:r>
              <a:rPr lang="en-US" altLang="zh-CN" sz="1200" dirty="0" smtClean="0">
                <a:solidFill>
                  <a:srgbClr val="000000"/>
                </a:solidFill>
                <a:latin typeface="Courier New"/>
              </a:rPr>
              <a:t>Thread(</a:t>
            </a:r>
            <a:r>
              <a:rPr lang="en-US" altLang="zh-CN" sz="1200" dirty="0" smtClean="0">
                <a:solidFill>
                  <a:srgbClr val="7F0055"/>
                </a:solidFill>
                <a:latin typeface="Courier New"/>
              </a:rPr>
              <a:t>new</a:t>
            </a:r>
            <a:r>
              <a:rPr lang="en-US" altLang="zh-CN" sz="1200" b="1" dirty="0" smtClean="0">
                <a:solidFill>
                  <a:srgbClr val="000000"/>
                </a:solidFill>
                <a:latin typeface="Courier New"/>
              </a:rPr>
              <a:t> </a:t>
            </a:r>
            <a:r>
              <a:rPr lang="en-US" altLang="zh-CN" sz="1200" dirty="0" smtClean="0">
                <a:solidFill>
                  <a:srgbClr val="000000"/>
                </a:solidFill>
                <a:latin typeface="Courier New"/>
              </a:rPr>
              <a:t>Cleaner</a:t>
            </a:r>
            <a:r>
              <a:rPr lang="en-US" altLang="zh-CN" sz="1200" b="1" dirty="0" smtClean="0">
                <a:solidFill>
                  <a:srgbClr val="000000"/>
                </a:solidFill>
                <a:latin typeface="Courier New"/>
              </a:rPr>
              <a:t>(</a:t>
            </a:r>
            <a:r>
              <a:rPr lang="en-US" altLang="zh-CN" sz="1200" b="1" dirty="0" smtClean="0">
                <a:solidFill>
                  <a:srgbClr val="7F0055"/>
                </a:solidFill>
                <a:latin typeface="Courier New"/>
              </a:rPr>
              <a:t>this</a:t>
            </a:r>
            <a:r>
              <a:rPr lang="en-US" altLang="zh-CN" sz="1200" b="1" dirty="0" smtClean="0">
                <a:solidFill>
                  <a:srgbClr val="000000"/>
                </a:solidFill>
                <a:latin typeface="Courier New"/>
              </a:rPr>
              <a:t>));  </a:t>
            </a:r>
            <a:r>
              <a:rPr lang="en-US" altLang="zh-CN" sz="1200" b="1" dirty="0" smtClean="0">
                <a:solidFill>
                  <a:srgbClr val="3F7F5F"/>
                </a:solidFill>
                <a:latin typeface="Courier New"/>
              </a:rPr>
              <a:t>// </a:t>
            </a:r>
            <a:r>
              <a:rPr lang="en-US" altLang="zh-CN" sz="1200" dirty="0" smtClean="0">
                <a:solidFill>
                  <a:srgbClr val="3F7F5F"/>
                </a:solidFill>
                <a:latin typeface="Courier New"/>
              </a:rPr>
              <a:t>this escapes again</a:t>
            </a:r>
            <a:r>
              <a:rPr lang="en-US" altLang="zh-CN" sz="1200" b="1" dirty="0" smtClean="0">
                <a:solidFill>
                  <a:srgbClr val="3F7F5F"/>
                </a:solidFill>
                <a:latin typeface="Courier New"/>
              </a:rPr>
              <a:t>! </a:t>
            </a:r>
          </a:p>
          <a:p>
            <a:r>
              <a:rPr lang="en-US" altLang="zh-CN" sz="1200" dirty="0" smtClean="0">
                <a:solidFill>
                  <a:srgbClr val="000000"/>
                </a:solidFill>
                <a:latin typeface="Courier New"/>
              </a:rPr>
              <a:t>              </a:t>
            </a:r>
            <a:r>
              <a:rPr lang="en-US" altLang="zh-CN" sz="1200" dirty="0" err="1" smtClean="0">
                <a:solidFill>
                  <a:srgbClr val="000000"/>
                </a:solidFill>
                <a:latin typeface="Courier New"/>
              </a:rPr>
              <a:t>cleanerThread.start</a:t>
            </a:r>
            <a:r>
              <a:rPr lang="en-US" altLang="zh-CN" sz="1200" dirty="0" smtClean="0">
                <a:solidFill>
                  <a:srgbClr val="000000"/>
                </a:solidFill>
                <a:latin typeface="Courier New"/>
              </a:rPr>
              <a:t>(); </a:t>
            </a:r>
          </a:p>
          <a:p>
            <a:r>
              <a:rPr lang="en-US" altLang="zh-CN" sz="1200" dirty="0" smtClean="0">
                <a:solidFill>
                  <a:srgbClr val="000000"/>
                </a:solidFill>
                <a:latin typeface="Courier New"/>
              </a:rPr>
              <a:t>	    </a:t>
            </a:r>
            <a:r>
              <a:rPr lang="en-US" altLang="zh-CN" sz="1200" b="1" dirty="0" smtClean="0">
                <a:solidFill>
                  <a:srgbClr val="3F7F5F"/>
                </a:solidFill>
                <a:latin typeface="Courier New"/>
              </a:rPr>
              <a:t>//</a:t>
            </a:r>
            <a:r>
              <a:rPr lang="en-US" altLang="zh-CN" sz="1200" dirty="0" smtClean="0">
                <a:solidFill>
                  <a:srgbClr val="000000"/>
                </a:solidFill>
                <a:latin typeface="Courier New"/>
              </a:rPr>
              <a:t> ….</a:t>
            </a:r>
          </a:p>
          <a:p>
            <a:r>
              <a:rPr lang="zh-CN" altLang="en-US" sz="1200" dirty="0" smtClean="0">
                <a:solidFill>
                  <a:srgbClr val="000000"/>
                </a:solidFill>
                <a:latin typeface="Courier New"/>
              </a:rPr>
              <a:t>         </a:t>
            </a:r>
            <a:r>
              <a:rPr lang="en-US" altLang="zh-CN" sz="1200" dirty="0" smtClean="0">
                <a:solidFill>
                  <a:srgbClr val="000000"/>
                </a:solidFill>
                <a:latin typeface="Courier New"/>
              </a:rPr>
              <a:t>}</a:t>
            </a:r>
          </a:p>
          <a:p>
            <a:endParaRPr lang="zh-CN" altLang="en-US" sz="1200" dirty="0" smtClean="0">
              <a:latin typeface="Courier New"/>
            </a:endParaRPr>
          </a:p>
          <a:p>
            <a:r>
              <a:rPr lang="en-US" altLang="zh-CN" sz="1200" dirty="0" smtClean="0">
                <a:solidFill>
                  <a:srgbClr val="000000"/>
                </a:solidFill>
                <a:latin typeface="Courier New"/>
              </a:rPr>
              <a:t>        </a:t>
            </a:r>
            <a:r>
              <a:rPr lang="en-US" altLang="zh-CN" sz="1200" dirty="0" smtClean="0">
                <a:solidFill>
                  <a:srgbClr val="3F7F5F"/>
                </a:solidFill>
                <a:latin typeface="Courier New"/>
              </a:rPr>
              <a:t>// Clean will call back to this method </a:t>
            </a:r>
          </a:p>
          <a:p>
            <a:r>
              <a:rPr lang="en-US" altLang="zh-CN" sz="1200" dirty="0" smtClean="0">
                <a:solidFill>
                  <a:srgbClr val="000000"/>
                </a:solidFill>
                <a:latin typeface="Courier New"/>
              </a:rPr>
              <a:t>        </a:t>
            </a:r>
            <a:r>
              <a:rPr lang="en-US" altLang="zh-CN" sz="1200" b="1" dirty="0" smtClean="0">
                <a:solidFill>
                  <a:srgbClr val="7F0055"/>
                </a:solidFill>
                <a:latin typeface="Courier New"/>
              </a:rPr>
              <a:t>public</a:t>
            </a:r>
            <a:r>
              <a:rPr lang="en-US" altLang="zh-CN" sz="1200" b="1" dirty="0" smtClean="0">
                <a:solidFill>
                  <a:srgbClr val="000000"/>
                </a:solidFill>
                <a:latin typeface="Courier New"/>
              </a:rPr>
              <a:t> </a:t>
            </a:r>
            <a:r>
              <a:rPr lang="en-US" altLang="zh-CN" sz="1200" b="1" dirty="0" smtClean="0">
                <a:solidFill>
                  <a:srgbClr val="7F0055"/>
                </a:solidFill>
                <a:latin typeface="Courier New"/>
              </a:rPr>
              <a:t>void</a:t>
            </a:r>
            <a:r>
              <a:rPr lang="en-US" altLang="zh-CN" sz="1200" b="1" dirty="0" smtClean="0">
                <a:solidFill>
                  <a:srgbClr val="000000"/>
                </a:solidFill>
                <a:latin typeface="Courier New"/>
              </a:rPr>
              <a:t> </a:t>
            </a:r>
            <a:r>
              <a:rPr lang="en-US" altLang="zh-CN" sz="1200" dirty="0" smtClean="0">
                <a:solidFill>
                  <a:srgbClr val="000000"/>
                </a:solidFill>
                <a:latin typeface="Courier New"/>
              </a:rPr>
              <a:t>cleanup() { </a:t>
            </a:r>
            <a:r>
              <a:rPr lang="en-US" altLang="zh-CN" sz="1200" b="1" dirty="0" smtClean="0">
                <a:solidFill>
                  <a:srgbClr val="3F7F5F"/>
                </a:solidFill>
                <a:latin typeface="Courier New"/>
              </a:rPr>
              <a:t>// </a:t>
            </a:r>
            <a:r>
              <a:rPr lang="en-US" altLang="zh-CN" sz="1200" dirty="0" smtClean="0">
                <a:solidFill>
                  <a:srgbClr val="3F7F5F"/>
                </a:solidFill>
                <a:latin typeface="Courier New"/>
              </a:rPr>
              <a:t>clean up Cache } </a:t>
            </a:r>
          </a:p>
          <a:p>
            <a:r>
              <a:rPr lang="en-US" altLang="zh-CN" sz="1200" dirty="0" smtClean="0">
                <a:solidFill>
                  <a:srgbClr val="000000"/>
                </a:solidFill>
                <a:latin typeface="Courier New"/>
              </a:rPr>
              <a:t>}</a:t>
            </a:r>
            <a:endParaRPr lang="en-US" altLang="zh-CN" sz="1200" dirty="0" smtClean="0"/>
          </a:p>
        </p:txBody>
      </p:sp>
      <p:sp>
        <p:nvSpPr>
          <p:cNvPr id="5" name="矩形 4"/>
          <p:cNvSpPr/>
          <p:nvPr/>
        </p:nvSpPr>
        <p:spPr>
          <a:xfrm>
            <a:off x="0" y="4149080"/>
            <a:ext cx="6552728" cy="1938992"/>
          </a:xfrm>
          <a:prstGeom prst="rect">
            <a:avLst/>
          </a:prstGeom>
        </p:spPr>
        <p:txBody>
          <a:bodyPr wrap="square">
            <a:spAutoFit/>
          </a:bodyPr>
          <a:lstStyle/>
          <a:p>
            <a:r>
              <a:rPr lang="en-US" altLang="zh-CN" sz="1200" dirty="0" smtClean="0">
                <a:solidFill>
                  <a:srgbClr val="3F7F5F"/>
                </a:solidFill>
                <a:latin typeface="Courier New"/>
              </a:rPr>
              <a:t>//Careful </a:t>
            </a:r>
            <a:r>
              <a:rPr lang="en-US" altLang="zh-CN" sz="1200" dirty="0" err="1" smtClean="0">
                <a:solidFill>
                  <a:srgbClr val="3F7F5F"/>
                </a:solidFill>
                <a:latin typeface="Courier New"/>
              </a:rPr>
              <a:t>progmramming</a:t>
            </a:r>
            <a:endParaRPr lang="en-US" altLang="zh-CN" sz="1200" dirty="0" smtClean="0">
              <a:solidFill>
                <a:srgbClr val="3F7F5F"/>
              </a:solidFill>
              <a:latin typeface="Courier New"/>
            </a:endParaRPr>
          </a:p>
          <a:p>
            <a:r>
              <a:rPr lang="en-US" altLang="zh-CN" sz="1200" dirty="0" smtClean="0">
                <a:solidFill>
                  <a:srgbClr val="646464"/>
                </a:solidFill>
                <a:latin typeface="Courier New" pitchFamily="49" charset="0"/>
                <a:ea typeface="宋体" pitchFamily="2" charset="-122"/>
                <a:cs typeface="Courier New" pitchFamily="49" charset="0"/>
              </a:rPr>
              <a:t>@</a:t>
            </a:r>
            <a:r>
              <a:rPr lang="en-US" altLang="zh-CN" sz="1200" dirty="0" err="1" smtClean="0">
                <a:solidFill>
                  <a:srgbClr val="000000"/>
                </a:solidFill>
                <a:latin typeface="Courier New" pitchFamily="49" charset="0"/>
                <a:ea typeface="宋体" pitchFamily="2" charset="-122"/>
                <a:cs typeface="Courier New" pitchFamily="49" charset="0"/>
              </a:rPr>
              <a:t>ThreadSafe</a:t>
            </a:r>
            <a:endParaRPr lang="en-US" altLang="zh-CN" sz="1200" b="1" dirty="0" smtClean="0">
              <a:solidFill>
                <a:srgbClr val="7F0055"/>
              </a:solidFill>
              <a:latin typeface="Courier New"/>
            </a:endParaRPr>
          </a:p>
          <a:p>
            <a:r>
              <a:rPr lang="en-US" altLang="zh-CN" sz="1200" b="1" dirty="0" smtClean="0">
                <a:solidFill>
                  <a:srgbClr val="7F0055"/>
                </a:solidFill>
                <a:latin typeface="Courier New"/>
              </a:rPr>
              <a:t>public</a:t>
            </a:r>
            <a:r>
              <a:rPr lang="en-US" altLang="zh-CN" sz="1200" b="1" dirty="0" smtClean="0">
                <a:solidFill>
                  <a:srgbClr val="000000"/>
                </a:solidFill>
                <a:latin typeface="Courier New"/>
              </a:rPr>
              <a:t> </a:t>
            </a:r>
            <a:r>
              <a:rPr lang="en-US" altLang="zh-CN" sz="1200" dirty="0" smtClean="0">
                <a:solidFill>
                  <a:srgbClr val="000000"/>
                </a:solidFill>
                <a:latin typeface="Courier New"/>
              </a:rPr>
              <a:t>Cache() { </a:t>
            </a:r>
          </a:p>
          <a:p>
            <a:r>
              <a:rPr lang="en-US" altLang="zh-CN" sz="1200" dirty="0" smtClean="0">
                <a:solidFill>
                  <a:srgbClr val="000000"/>
                </a:solidFill>
                <a:latin typeface="Courier New"/>
              </a:rPr>
              <a:t>    </a:t>
            </a:r>
            <a:r>
              <a:rPr lang="en-US" altLang="zh-CN" sz="1200" dirty="0" err="1" smtClean="0">
                <a:solidFill>
                  <a:srgbClr val="000000"/>
                </a:solidFill>
                <a:latin typeface="Courier New"/>
              </a:rPr>
              <a:t>cleanerThread</a:t>
            </a:r>
            <a:r>
              <a:rPr lang="en-US" altLang="zh-CN" sz="1200" dirty="0" smtClean="0">
                <a:solidFill>
                  <a:srgbClr val="000000"/>
                </a:solidFill>
                <a:latin typeface="Courier New"/>
              </a:rPr>
              <a:t> = </a:t>
            </a:r>
            <a:r>
              <a:rPr lang="en-US" altLang="zh-CN" sz="1200" b="1" dirty="0" smtClean="0">
                <a:solidFill>
                  <a:srgbClr val="7F0055"/>
                </a:solidFill>
                <a:latin typeface="Courier New"/>
              </a:rPr>
              <a:t>new</a:t>
            </a:r>
            <a:r>
              <a:rPr lang="en-US" altLang="zh-CN" sz="1200" b="1" dirty="0" smtClean="0">
                <a:solidFill>
                  <a:srgbClr val="000000"/>
                </a:solidFill>
                <a:latin typeface="Courier New"/>
              </a:rPr>
              <a:t> </a:t>
            </a:r>
            <a:r>
              <a:rPr lang="en-US" altLang="zh-CN" sz="1200" dirty="0" smtClean="0">
                <a:solidFill>
                  <a:srgbClr val="000000"/>
                </a:solidFill>
                <a:latin typeface="Courier New"/>
              </a:rPr>
              <a:t>Thread(</a:t>
            </a:r>
            <a:r>
              <a:rPr lang="en-US" altLang="zh-CN" sz="1200" dirty="0" smtClean="0">
                <a:solidFill>
                  <a:srgbClr val="7F0055"/>
                </a:solidFill>
                <a:latin typeface="Courier New"/>
              </a:rPr>
              <a:t>new</a:t>
            </a:r>
            <a:r>
              <a:rPr lang="en-US" altLang="zh-CN" sz="1200" b="1" dirty="0" smtClean="0">
                <a:solidFill>
                  <a:srgbClr val="000000"/>
                </a:solidFill>
                <a:latin typeface="Courier New"/>
              </a:rPr>
              <a:t> </a:t>
            </a:r>
            <a:r>
              <a:rPr lang="en-US" altLang="zh-CN" sz="1200" dirty="0" smtClean="0">
                <a:solidFill>
                  <a:srgbClr val="000000"/>
                </a:solidFill>
                <a:latin typeface="Courier New"/>
              </a:rPr>
              <a:t>Cleaner(</a:t>
            </a:r>
            <a:r>
              <a:rPr lang="en-US" altLang="zh-CN" sz="1200" dirty="0" smtClean="0">
                <a:solidFill>
                  <a:srgbClr val="7F0055"/>
                </a:solidFill>
                <a:latin typeface="Courier New"/>
              </a:rPr>
              <a:t>this</a:t>
            </a:r>
            <a:r>
              <a:rPr lang="en-US" altLang="zh-CN" sz="1200" b="1" dirty="0" smtClean="0">
                <a:solidFill>
                  <a:srgbClr val="7F0055"/>
                </a:solidFill>
                <a:latin typeface="Courier New"/>
              </a:rPr>
              <a:t>);</a:t>
            </a:r>
          </a:p>
          <a:p>
            <a:endParaRPr lang="en-US" altLang="zh-CN" sz="1200" b="1" dirty="0" smtClean="0">
              <a:solidFill>
                <a:srgbClr val="7F0055"/>
              </a:solidFill>
              <a:latin typeface="Courier New"/>
            </a:endParaRPr>
          </a:p>
          <a:p>
            <a:r>
              <a:rPr lang="en-US" altLang="zh-CN" sz="1200" b="1" dirty="0" smtClean="0">
                <a:solidFill>
                  <a:srgbClr val="7F0055"/>
                </a:solidFill>
                <a:latin typeface="Courier New"/>
              </a:rPr>
              <a:t>   </a:t>
            </a:r>
            <a:r>
              <a:rPr lang="en-US" altLang="zh-CN" sz="1200" dirty="0" smtClean="0">
                <a:solidFill>
                  <a:srgbClr val="000000"/>
                </a:solidFill>
                <a:latin typeface="Courier New"/>
              </a:rPr>
              <a:t> </a:t>
            </a:r>
            <a:r>
              <a:rPr lang="en-US" altLang="zh-CN" sz="1200" b="1" dirty="0" smtClean="0">
                <a:solidFill>
                  <a:srgbClr val="3F7F5F"/>
                </a:solidFill>
                <a:latin typeface="Courier New"/>
              </a:rPr>
              <a:t>//</a:t>
            </a:r>
            <a:r>
              <a:rPr lang="en-US" altLang="zh-CN" sz="1200" dirty="0" smtClean="0">
                <a:solidFill>
                  <a:srgbClr val="000000"/>
                </a:solidFill>
                <a:latin typeface="Courier New"/>
              </a:rPr>
              <a:t> ….</a:t>
            </a:r>
          </a:p>
          <a:p>
            <a:endParaRPr lang="en-US" altLang="zh-CN" sz="1200" b="1" dirty="0" smtClean="0">
              <a:solidFill>
                <a:srgbClr val="3F7F5F"/>
              </a:solidFill>
              <a:latin typeface="Courier New"/>
            </a:endParaRPr>
          </a:p>
          <a:p>
            <a:r>
              <a:rPr lang="en-US" altLang="zh-CN" sz="1200" dirty="0" smtClean="0">
                <a:solidFill>
                  <a:srgbClr val="000000"/>
                </a:solidFill>
                <a:latin typeface="Courier New"/>
              </a:rPr>
              <a:t>    </a:t>
            </a:r>
            <a:r>
              <a:rPr lang="en-US" altLang="zh-CN" sz="1200" dirty="0" err="1" smtClean="0">
                <a:solidFill>
                  <a:srgbClr val="000000"/>
                </a:solidFill>
                <a:latin typeface="Courier New"/>
              </a:rPr>
              <a:t>cleanerThread.start</a:t>
            </a:r>
            <a:r>
              <a:rPr lang="en-US" altLang="zh-CN" sz="1200" dirty="0" smtClean="0">
                <a:solidFill>
                  <a:srgbClr val="000000"/>
                </a:solidFill>
                <a:latin typeface="Courier New"/>
              </a:rPr>
              <a:t>();  </a:t>
            </a:r>
            <a:r>
              <a:rPr lang="en-US" altLang="zh-CN" sz="1200" dirty="0" smtClean="0">
                <a:solidFill>
                  <a:srgbClr val="3F7F5F"/>
                </a:solidFill>
                <a:latin typeface="Courier New"/>
              </a:rPr>
              <a:t>//last statement</a:t>
            </a:r>
          </a:p>
          <a:p>
            <a:r>
              <a:rPr lang="zh-CN" altLang="en-US" sz="1200" dirty="0" smtClean="0">
                <a:solidFill>
                  <a:srgbClr val="000000"/>
                </a:solidFill>
                <a:latin typeface="Courier New"/>
              </a:rPr>
              <a:t>    </a:t>
            </a:r>
            <a:r>
              <a:rPr lang="en-US" altLang="zh-CN" sz="1200" dirty="0" smtClean="0">
                <a:solidFill>
                  <a:srgbClr val="000000"/>
                </a:solidFill>
                <a:latin typeface="Courier New"/>
              </a:rPr>
              <a:t>}</a:t>
            </a:r>
          </a:p>
          <a:p>
            <a:r>
              <a:rPr lang="en-US" altLang="zh-CN" sz="1200" dirty="0" smtClean="0">
                <a:solidFill>
                  <a:srgbClr val="000000"/>
                </a:solidFill>
                <a:latin typeface="Courier New"/>
              </a:rPr>
              <a:t>}</a:t>
            </a:r>
          </a:p>
        </p:txBody>
      </p:sp>
      <p:sp>
        <p:nvSpPr>
          <p:cNvPr id="6" name="矩形 5"/>
          <p:cNvSpPr/>
          <p:nvPr/>
        </p:nvSpPr>
        <p:spPr>
          <a:xfrm>
            <a:off x="4967536" y="4149080"/>
            <a:ext cx="4176464" cy="1938992"/>
          </a:xfrm>
          <a:prstGeom prst="rect">
            <a:avLst/>
          </a:prstGeom>
        </p:spPr>
        <p:txBody>
          <a:bodyPr wrap="square">
            <a:spAutoFit/>
          </a:bodyPr>
          <a:lstStyle/>
          <a:p>
            <a:r>
              <a:rPr lang="en-US" altLang="zh-CN" sz="1200" dirty="0" smtClean="0">
                <a:solidFill>
                  <a:srgbClr val="3F7F5F"/>
                </a:solidFill>
                <a:latin typeface="Courier New"/>
              </a:rPr>
              <a:t>//</a:t>
            </a:r>
            <a:r>
              <a:rPr lang="en-US" altLang="zh-CN" sz="1200" dirty="0" err="1" smtClean="0">
                <a:solidFill>
                  <a:srgbClr val="3F7F5F"/>
                </a:solidFill>
                <a:latin typeface="Courier New"/>
              </a:rPr>
              <a:t>FactoryMethod</a:t>
            </a:r>
            <a:r>
              <a:rPr lang="en-US" altLang="zh-CN" sz="1200" dirty="0" smtClean="0">
                <a:solidFill>
                  <a:srgbClr val="3F7F5F"/>
                </a:solidFill>
                <a:latin typeface="Courier New"/>
              </a:rPr>
              <a:t> Pattern</a:t>
            </a:r>
          </a:p>
          <a:p>
            <a:r>
              <a:rPr lang="en-US" altLang="zh-CN" sz="1200" dirty="0" smtClean="0">
                <a:solidFill>
                  <a:srgbClr val="646464"/>
                </a:solidFill>
                <a:latin typeface="Courier New" pitchFamily="49" charset="0"/>
                <a:ea typeface="宋体" pitchFamily="2" charset="-122"/>
                <a:cs typeface="Courier New" pitchFamily="49" charset="0"/>
              </a:rPr>
              <a:t>@</a:t>
            </a:r>
            <a:r>
              <a:rPr lang="en-US" altLang="zh-CN" sz="1200" dirty="0" err="1" smtClean="0">
                <a:solidFill>
                  <a:srgbClr val="000000"/>
                </a:solidFill>
                <a:latin typeface="Courier New" pitchFamily="49" charset="0"/>
                <a:ea typeface="宋体" pitchFamily="2" charset="-122"/>
                <a:cs typeface="Courier New" pitchFamily="49" charset="0"/>
              </a:rPr>
              <a:t>ThreadSafe</a:t>
            </a:r>
            <a:endParaRPr lang="en-US" altLang="zh-CN" sz="1200" b="1" dirty="0" smtClean="0">
              <a:solidFill>
                <a:srgbClr val="7F0055"/>
              </a:solidFill>
              <a:latin typeface="Courier New"/>
            </a:endParaRPr>
          </a:p>
          <a:p>
            <a:r>
              <a:rPr lang="en-US" altLang="zh-CN" sz="1200" b="1" dirty="0" smtClean="0">
                <a:solidFill>
                  <a:srgbClr val="7F0055"/>
                </a:solidFill>
                <a:latin typeface="Courier New"/>
              </a:rPr>
              <a:t>public</a:t>
            </a:r>
            <a:r>
              <a:rPr lang="en-US" altLang="zh-CN" sz="1200" b="1" dirty="0" smtClean="0">
                <a:solidFill>
                  <a:srgbClr val="000000"/>
                </a:solidFill>
                <a:latin typeface="Courier New"/>
              </a:rPr>
              <a:t> </a:t>
            </a:r>
            <a:r>
              <a:rPr lang="en-US" altLang="zh-CN" sz="1200" b="1" dirty="0" smtClean="0">
                <a:solidFill>
                  <a:srgbClr val="7F0055"/>
                </a:solidFill>
                <a:latin typeface="Courier New"/>
              </a:rPr>
              <a:t>class</a:t>
            </a:r>
            <a:r>
              <a:rPr lang="en-US" altLang="zh-CN" sz="1200" b="1" dirty="0" smtClean="0">
                <a:solidFill>
                  <a:srgbClr val="000000"/>
                </a:solidFill>
                <a:latin typeface="Courier New"/>
              </a:rPr>
              <a:t> </a:t>
            </a:r>
            <a:r>
              <a:rPr lang="en-US" altLang="zh-CN" sz="1200" dirty="0" smtClean="0">
                <a:solidFill>
                  <a:srgbClr val="000000"/>
                </a:solidFill>
                <a:latin typeface="Courier New"/>
              </a:rPr>
              <a:t>Cache</a:t>
            </a:r>
            <a:r>
              <a:rPr lang="en-US" altLang="zh-CN" sz="1200" b="1" dirty="0" smtClean="0">
                <a:solidFill>
                  <a:srgbClr val="000000"/>
                </a:solidFill>
                <a:latin typeface="Courier New"/>
              </a:rPr>
              <a:t> { </a:t>
            </a:r>
          </a:p>
          <a:p>
            <a:r>
              <a:rPr lang="en-US" altLang="zh-CN" sz="1200" dirty="0" smtClean="0">
                <a:solidFill>
                  <a:srgbClr val="3F7F5F"/>
                </a:solidFill>
                <a:latin typeface="Courier New"/>
              </a:rPr>
              <a:t>// ...</a:t>
            </a:r>
          </a:p>
          <a:p>
            <a:r>
              <a:rPr lang="en-US" altLang="zh-CN" sz="1200" dirty="0" smtClean="0">
                <a:solidFill>
                  <a:srgbClr val="000000"/>
                </a:solidFill>
                <a:latin typeface="Courier New"/>
              </a:rPr>
              <a:t>     </a:t>
            </a:r>
            <a:r>
              <a:rPr lang="en-US" altLang="zh-CN" sz="1200" b="1" dirty="0" smtClean="0">
                <a:solidFill>
                  <a:srgbClr val="7F0055"/>
                </a:solidFill>
                <a:latin typeface="Courier New"/>
              </a:rPr>
              <a:t>public</a:t>
            </a:r>
            <a:r>
              <a:rPr lang="en-US" altLang="zh-CN" sz="1200" b="1" dirty="0" smtClean="0">
                <a:solidFill>
                  <a:srgbClr val="000000"/>
                </a:solidFill>
                <a:latin typeface="Courier New"/>
              </a:rPr>
              <a:t> </a:t>
            </a:r>
            <a:r>
              <a:rPr lang="en-US" altLang="zh-CN" sz="1200" b="1" dirty="0" smtClean="0">
                <a:solidFill>
                  <a:srgbClr val="7F0055"/>
                </a:solidFill>
                <a:latin typeface="Courier New"/>
              </a:rPr>
              <a:t>static</a:t>
            </a:r>
            <a:r>
              <a:rPr lang="en-US" altLang="zh-CN" sz="1200" b="1" dirty="0" smtClean="0">
                <a:solidFill>
                  <a:srgbClr val="000000"/>
                </a:solidFill>
                <a:latin typeface="Courier New"/>
              </a:rPr>
              <a:t> </a:t>
            </a:r>
            <a:r>
              <a:rPr lang="en-US" altLang="zh-CN" sz="1200" dirty="0" smtClean="0">
                <a:solidFill>
                  <a:srgbClr val="000000"/>
                </a:solidFill>
                <a:latin typeface="Courier New"/>
              </a:rPr>
              <a:t>Cache</a:t>
            </a:r>
            <a:r>
              <a:rPr lang="en-US" altLang="zh-CN" sz="1200" b="1" dirty="0" smtClean="0">
                <a:solidFill>
                  <a:srgbClr val="000000"/>
                </a:solidFill>
                <a:latin typeface="Courier New"/>
              </a:rPr>
              <a:t> </a:t>
            </a:r>
            <a:r>
              <a:rPr lang="en-US" altLang="zh-CN" sz="1200" dirty="0" err="1" smtClean="0">
                <a:solidFill>
                  <a:srgbClr val="000000"/>
                </a:solidFill>
                <a:latin typeface="Courier New"/>
              </a:rPr>
              <a:t>newCache</a:t>
            </a:r>
            <a:r>
              <a:rPr lang="en-US" altLang="zh-CN" sz="1200" dirty="0" smtClean="0">
                <a:solidFill>
                  <a:srgbClr val="000000"/>
                </a:solidFill>
                <a:latin typeface="Courier New"/>
              </a:rPr>
              <a:t>()  { </a:t>
            </a:r>
          </a:p>
          <a:p>
            <a:r>
              <a:rPr lang="en-US" altLang="zh-CN" sz="1200" dirty="0" smtClean="0">
                <a:solidFill>
                  <a:srgbClr val="000000"/>
                </a:solidFill>
                <a:latin typeface="Courier New"/>
              </a:rPr>
              <a:t>          Cache </a:t>
            </a:r>
            <a:r>
              <a:rPr lang="en-US" altLang="zh-CN" sz="1200" dirty="0" err="1" smtClean="0">
                <a:solidFill>
                  <a:srgbClr val="000000"/>
                </a:solidFill>
                <a:latin typeface="Courier New"/>
              </a:rPr>
              <a:t>cache</a:t>
            </a:r>
            <a:r>
              <a:rPr lang="en-US" altLang="zh-CN" sz="1200" dirty="0" smtClean="0">
                <a:solidFill>
                  <a:srgbClr val="000000"/>
                </a:solidFill>
                <a:latin typeface="Courier New"/>
              </a:rPr>
              <a:t> = </a:t>
            </a:r>
            <a:r>
              <a:rPr lang="en-US" altLang="zh-CN" sz="1200" b="1" dirty="0" smtClean="0">
                <a:solidFill>
                  <a:srgbClr val="7F0055"/>
                </a:solidFill>
                <a:latin typeface="Courier New"/>
              </a:rPr>
              <a:t>new</a:t>
            </a:r>
            <a:r>
              <a:rPr lang="en-US" altLang="zh-CN" sz="1200" b="1" dirty="0" smtClean="0">
                <a:solidFill>
                  <a:srgbClr val="000000"/>
                </a:solidFill>
                <a:latin typeface="Courier New"/>
              </a:rPr>
              <a:t> </a:t>
            </a:r>
            <a:r>
              <a:rPr lang="en-US" altLang="zh-CN" sz="1200" dirty="0" smtClean="0">
                <a:solidFill>
                  <a:srgbClr val="000000"/>
                </a:solidFill>
                <a:latin typeface="Courier New"/>
              </a:rPr>
              <a:t>Cache</a:t>
            </a:r>
            <a:r>
              <a:rPr lang="en-US" altLang="zh-CN" sz="1200" b="1" dirty="0" smtClean="0">
                <a:solidFill>
                  <a:srgbClr val="000000"/>
                </a:solidFill>
                <a:latin typeface="Courier New"/>
              </a:rPr>
              <a:t>(); </a:t>
            </a:r>
          </a:p>
          <a:p>
            <a:r>
              <a:rPr lang="en-US" altLang="zh-CN" sz="1200" dirty="0" smtClean="0">
                <a:solidFill>
                  <a:srgbClr val="000000"/>
                </a:solidFill>
                <a:latin typeface="Courier New"/>
              </a:rPr>
              <a:t>          </a:t>
            </a:r>
            <a:r>
              <a:rPr lang="en-US" altLang="zh-CN" sz="1200" dirty="0" err="1" smtClean="0">
                <a:solidFill>
                  <a:srgbClr val="000000"/>
                </a:solidFill>
                <a:latin typeface="Courier New"/>
              </a:rPr>
              <a:t>cache.startCleanerThread</a:t>
            </a:r>
            <a:r>
              <a:rPr lang="en-US" altLang="zh-CN" sz="1200" dirty="0" smtClean="0">
                <a:solidFill>
                  <a:srgbClr val="000000"/>
                </a:solidFill>
                <a:latin typeface="Courier New"/>
              </a:rPr>
              <a:t>(); </a:t>
            </a:r>
          </a:p>
          <a:p>
            <a:r>
              <a:rPr lang="en-US" altLang="zh-CN" sz="1200" dirty="0" smtClean="0">
                <a:solidFill>
                  <a:srgbClr val="000000"/>
                </a:solidFill>
                <a:latin typeface="Courier New"/>
              </a:rPr>
              <a:t>          </a:t>
            </a:r>
            <a:r>
              <a:rPr lang="en-US" altLang="zh-CN" sz="1200" b="1" dirty="0" smtClean="0">
                <a:solidFill>
                  <a:srgbClr val="7F0055"/>
                </a:solidFill>
                <a:latin typeface="Courier New"/>
              </a:rPr>
              <a:t>return</a:t>
            </a:r>
            <a:r>
              <a:rPr lang="en-US" altLang="zh-CN" sz="1200" b="1" dirty="0" smtClean="0">
                <a:solidFill>
                  <a:srgbClr val="000000"/>
                </a:solidFill>
                <a:latin typeface="Courier New"/>
              </a:rPr>
              <a:t> </a:t>
            </a:r>
            <a:r>
              <a:rPr lang="en-US" altLang="zh-CN" sz="1200" dirty="0" smtClean="0">
                <a:solidFill>
                  <a:srgbClr val="000000"/>
                </a:solidFill>
                <a:latin typeface="Courier New"/>
              </a:rPr>
              <a:t>cache</a:t>
            </a:r>
            <a:r>
              <a:rPr lang="en-US" altLang="zh-CN" sz="1200" b="1" dirty="0" smtClean="0">
                <a:solidFill>
                  <a:srgbClr val="000000"/>
                </a:solidFill>
                <a:latin typeface="Courier New"/>
              </a:rPr>
              <a:t>; </a:t>
            </a:r>
          </a:p>
          <a:p>
            <a:r>
              <a:rPr lang="en-US" altLang="zh-CN" sz="1200" b="1" dirty="0" smtClean="0">
                <a:solidFill>
                  <a:srgbClr val="000000"/>
                </a:solidFill>
                <a:latin typeface="Courier New"/>
              </a:rPr>
              <a:t>      </a:t>
            </a:r>
            <a:r>
              <a:rPr lang="en-US" altLang="zh-CN" sz="1200" dirty="0" smtClean="0">
                <a:solidFill>
                  <a:srgbClr val="000000"/>
                </a:solidFill>
                <a:latin typeface="Courier New"/>
              </a:rPr>
              <a:t>}</a:t>
            </a:r>
            <a:endParaRPr lang="en-US" altLang="zh-CN" sz="1200" u="sng" dirty="0" smtClean="0">
              <a:solidFill>
                <a:srgbClr val="000000"/>
              </a:solidFill>
              <a:latin typeface="Courier New"/>
            </a:endParaRPr>
          </a:p>
          <a:p>
            <a:r>
              <a:rPr lang="en-US" altLang="zh-CN" sz="1200" dirty="0" smtClean="0">
                <a:solidFill>
                  <a:srgbClr val="000000"/>
                </a:solidFill>
                <a:latin typeface="Courier New"/>
              </a:rPr>
              <a:t>}</a:t>
            </a:r>
            <a:endParaRPr lang="en-US" altLang="zh-CN" sz="1200" dirty="0" smtClean="0">
              <a:latin typeface="Courier New" pitchFamily="49" charset="0"/>
              <a:cs typeface="Courier New" pitchFamily="49" charset="0"/>
            </a:endParaRPr>
          </a:p>
        </p:txBody>
      </p:sp>
      <p:sp>
        <p:nvSpPr>
          <p:cNvPr id="7" name="TextBox 6"/>
          <p:cNvSpPr txBox="1"/>
          <p:nvPr/>
        </p:nvSpPr>
        <p:spPr>
          <a:xfrm>
            <a:off x="3635896" y="6237312"/>
            <a:ext cx="4980851" cy="369332"/>
          </a:xfrm>
          <a:prstGeom prst="rect">
            <a:avLst/>
          </a:prstGeom>
          <a:noFill/>
        </p:spPr>
        <p:txBody>
          <a:bodyPr wrap="none" rtlCol="0">
            <a:spAutoFit/>
          </a:bodyPr>
          <a:lstStyle/>
          <a:p>
            <a:r>
              <a:rPr lang="en-US" altLang="zh-CN" dirty="0" smtClean="0"/>
              <a:t>More safely published method (see book JCIP)</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lide(fromBottom)">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What’s concurrency programming</a:t>
            </a:r>
            <a:endParaRPr lang="zh-CN" altLang="en-US" dirty="0"/>
          </a:p>
        </p:txBody>
      </p:sp>
      <p:sp>
        <p:nvSpPr>
          <p:cNvPr id="3" name="内容占位符 2"/>
          <p:cNvSpPr>
            <a:spLocks noGrp="1"/>
          </p:cNvSpPr>
          <p:nvPr>
            <p:ph idx="1"/>
          </p:nvPr>
        </p:nvSpPr>
        <p:spPr/>
        <p:txBody>
          <a:bodyPr/>
          <a:lstStyle/>
          <a:p>
            <a:r>
              <a:rPr lang="en-US" altLang="zh-CN" dirty="0" smtClean="0"/>
              <a:t>Cooperation: </a:t>
            </a:r>
            <a:r>
              <a:rPr lang="en-US" altLang="zh-CN" dirty="0" err="1" smtClean="0"/>
              <a:t>Object.wait</a:t>
            </a:r>
            <a:r>
              <a:rPr lang="en-US" altLang="zh-CN" dirty="0" smtClean="0"/>
              <a:t> and notify</a:t>
            </a:r>
            <a:endParaRPr lang="zh-CN" altLang="en-US" dirty="0"/>
          </a:p>
        </p:txBody>
      </p:sp>
      <p:sp>
        <p:nvSpPr>
          <p:cNvPr id="4" name="矩形 3"/>
          <p:cNvSpPr/>
          <p:nvPr/>
        </p:nvSpPr>
        <p:spPr>
          <a:xfrm>
            <a:off x="179512" y="1988840"/>
            <a:ext cx="8388424" cy="2431435"/>
          </a:xfrm>
          <a:prstGeom prst="rect">
            <a:avLst/>
          </a:prstGeom>
        </p:spPr>
        <p:txBody>
          <a:bodyPr wrap="square">
            <a:spAutoFit/>
          </a:bodyPr>
          <a:lstStyle/>
          <a:p>
            <a:r>
              <a:rPr lang="en-US" altLang="zh-CN" sz="1200" dirty="0" smtClean="0">
                <a:solidFill>
                  <a:srgbClr val="3F7F5F"/>
                </a:solidFill>
                <a:latin typeface="Courier New"/>
              </a:rPr>
              <a:t>//</a:t>
            </a:r>
            <a:r>
              <a:rPr lang="en-US" altLang="zh-CN" sz="1600" dirty="0" smtClean="0">
                <a:solidFill>
                  <a:srgbClr val="3F7F5F"/>
                </a:solidFill>
                <a:latin typeface="Courier New"/>
              </a:rPr>
              <a:t>Standard Idiom for using the wait method</a:t>
            </a:r>
          </a:p>
          <a:p>
            <a:endParaRPr lang="en-US" altLang="zh-CN" sz="1200" dirty="0" smtClean="0">
              <a:latin typeface="Courier New"/>
            </a:endParaRPr>
          </a:p>
          <a:p>
            <a:r>
              <a:rPr lang="en-US" altLang="zh-CN" sz="1400" b="1" dirty="0" smtClean="0">
                <a:solidFill>
                  <a:srgbClr val="7F0055"/>
                </a:solidFill>
                <a:latin typeface="Courier New"/>
              </a:rPr>
              <a:t>final</a:t>
            </a:r>
            <a:r>
              <a:rPr lang="en-US" altLang="zh-CN" sz="1200" dirty="0" smtClean="0">
                <a:latin typeface="Courier New"/>
              </a:rPr>
              <a:t> Object </a:t>
            </a:r>
            <a:r>
              <a:rPr lang="en-US" altLang="zh-CN" sz="1200" dirty="0" err="1" smtClean="0">
                <a:latin typeface="Courier New"/>
              </a:rPr>
              <a:t>obj</a:t>
            </a:r>
            <a:r>
              <a:rPr lang="en-US" altLang="zh-CN" sz="1200" dirty="0" smtClean="0">
                <a:latin typeface="Courier New"/>
              </a:rPr>
              <a:t> = new Object</a:t>
            </a:r>
            <a:r>
              <a:rPr lang="en-US" altLang="zh-CN" sz="1200" dirty="0" smtClean="0">
                <a:latin typeface="Courier New"/>
              </a:rPr>
              <a:t>(); </a:t>
            </a:r>
            <a:r>
              <a:rPr lang="en-US" altLang="zh-CN" sz="1200" b="1" dirty="0" smtClean="0">
                <a:solidFill>
                  <a:srgbClr val="3F7F5F"/>
                </a:solidFill>
                <a:latin typeface="Courier New"/>
              </a:rPr>
              <a:t>// </a:t>
            </a:r>
            <a:r>
              <a:rPr lang="en-US" altLang="zh-CN" sz="1200" dirty="0" smtClean="0">
                <a:solidFill>
                  <a:srgbClr val="3F7F5F"/>
                </a:solidFill>
                <a:latin typeface="Courier New"/>
              </a:rPr>
              <a:t>Do not change your lock object </a:t>
            </a:r>
            <a:r>
              <a:rPr lang="en-US" altLang="zh-CN" sz="1200" dirty="0" err="1" smtClean="0">
                <a:solidFill>
                  <a:srgbClr val="3F7F5F"/>
                </a:solidFill>
                <a:latin typeface="Courier New"/>
              </a:rPr>
              <a:t>refrence</a:t>
            </a:r>
            <a:endParaRPr lang="en-US" altLang="zh-CN" sz="1200" dirty="0" smtClean="0">
              <a:latin typeface="Courier New"/>
            </a:endParaRPr>
          </a:p>
          <a:p>
            <a:endParaRPr lang="zh-CN" altLang="en-US" sz="1200" dirty="0" smtClean="0">
              <a:latin typeface="Courier New"/>
            </a:endParaRPr>
          </a:p>
          <a:p>
            <a:r>
              <a:rPr lang="en-US" altLang="zh-CN" sz="1400" dirty="0" smtClean="0">
                <a:solidFill>
                  <a:srgbClr val="3F7F5F"/>
                </a:solidFill>
                <a:latin typeface="Courier New"/>
              </a:rPr>
              <a:t>//Thread 1 </a:t>
            </a:r>
          </a:p>
          <a:p>
            <a:r>
              <a:rPr lang="en-US" altLang="zh-CN" sz="1400" b="1" dirty="0" smtClean="0">
                <a:solidFill>
                  <a:srgbClr val="7F0055"/>
                </a:solidFill>
                <a:latin typeface="Courier New"/>
              </a:rPr>
              <a:t>synchronized</a:t>
            </a:r>
            <a:r>
              <a:rPr lang="en-US" altLang="zh-CN" sz="1400" dirty="0" smtClean="0">
                <a:solidFill>
                  <a:srgbClr val="000000"/>
                </a:solidFill>
                <a:latin typeface="Courier New"/>
              </a:rPr>
              <a:t>(</a:t>
            </a:r>
            <a:r>
              <a:rPr lang="en-US" altLang="zh-CN" sz="1400" dirty="0" err="1" smtClean="0">
                <a:solidFill>
                  <a:srgbClr val="000000"/>
                </a:solidFill>
                <a:latin typeface="Courier New"/>
              </a:rPr>
              <a:t>obj</a:t>
            </a:r>
            <a:r>
              <a:rPr lang="en-US" altLang="zh-CN" sz="1400" dirty="0" smtClean="0">
                <a:solidFill>
                  <a:srgbClr val="000000"/>
                </a:solidFill>
                <a:latin typeface="Courier New"/>
              </a:rPr>
              <a:t>) {</a:t>
            </a:r>
            <a:r>
              <a:rPr lang="en-US" altLang="zh-CN" sz="1400" b="1" dirty="0" smtClean="0">
                <a:solidFill>
                  <a:srgbClr val="000000"/>
                </a:solidFill>
                <a:latin typeface="Courier New"/>
              </a:rPr>
              <a:t>   </a:t>
            </a:r>
            <a:r>
              <a:rPr lang="en-US" altLang="zh-CN" sz="1400" b="1" dirty="0" smtClean="0">
                <a:solidFill>
                  <a:srgbClr val="3F7F5F"/>
                </a:solidFill>
                <a:latin typeface="Courier New"/>
              </a:rPr>
              <a:t>// </a:t>
            </a:r>
            <a:r>
              <a:rPr lang="en-US" altLang="zh-CN" sz="1400" dirty="0" smtClean="0">
                <a:solidFill>
                  <a:srgbClr val="3F7F5F"/>
                </a:solidFill>
                <a:latin typeface="Courier New"/>
              </a:rPr>
              <a:t>You must synchronize.</a:t>
            </a:r>
          </a:p>
          <a:p>
            <a:r>
              <a:rPr lang="en-US" altLang="zh-CN" sz="1400" dirty="0" smtClean="0">
                <a:solidFill>
                  <a:srgbClr val="000000"/>
                </a:solidFill>
                <a:latin typeface="Courier New"/>
              </a:rPr>
              <a:t>    </a:t>
            </a:r>
            <a:r>
              <a:rPr lang="en-US" altLang="zh-CN" sz="1400" b="1" dirty="0" smtClean="0">
                <a:solidFill>
                  <a:srgbClr val="7F0055"/>
                </a:solidFill>
                <a:latin typeface="Courier New"/>
              </a:rPr>
              <a:t>while</a:t>
            </a:r>
            <a:r>
              <a:rPr lang="en-US" altLang="zh-CN" sz="1400" dirty="0" smtClean="0">
                <a:solidFill>
                  <a:srgbClr val="000000"/>
                </a:solidFill>
                <a:latin typeface="Courier New"/>
              </a:rPr>
              <a:t>(! </a:t>
            </a:r>
            <a:r>
              <a:rPr lang="en-US" altLang="zh-CN" sz="1400" dirty="0" err="1" smtClean="0">
                <a:solidFill>
                  <a:srgbClr val="000000"/>
                </a:solidFill>
                <a:latin typeface="Courier New"/>
              </a:rPr>
              <a:t>someCondition</a:t>
            </a:r>
            <a:r>
              <a:rPr lang="en-US" altLang="zh-CN" sz="1400" dirty="0" smtClean="0">
                <a:solidFill>
                  <a:srgbClr val="000000"/>
                </a:solidFill>
                <a:latin typeface="Courier New"/>
              </a:rPr>
              <a:t>())  </a:t>
            </a:r>
            <a:r>
              <a:rPr lang="en-US" altLang="zh-CN" sz="1400" b="1" dirty="0" smtClean="0">
                <a:solidFill>
                  <a:srgbClr val="3F7F5F"/>
                </a:solidFill>
                <a:latin typeface="Courier New"/>
              </a:rPr>
              <a:t>// </a:t>
            </a:r>
            <a:r>
              <a:rPr lang="en-US" altLang="zh-CN" sz="1400" dirty="0" smtClean="0">
                <a:solidFill>
                  <a:srgbClr val="3F7F5F"/>
                </a:solidFill>
                <a:latin typeface="Courier New"/>
              </a:rPr>
              <a:t>Always wait in a loop. </a:t>
            </a:r>
          </a:p>
          <a:p>
            <a:r>
              <a:rPr lang="zh-CN" altLang="en-US" sz="1400" dirty="0" smtClean="0">
                <a:solidFill>
                  <a:srgbClr val="000000"/>
                </a:solidFill>
                <a:latin typeface="Courier New"/>
              </a:rPr>
              <a:t>         </a:t>
            </a:r>
            <a:r>
              <a:rPr lang="en-US" altLang="zh-CN" sz="1400" dirty="0" smtClean="0">
                <a:solidFill>
                  <a:srgbClr val="000000"/>
                </a:solidFill>
                <a:latin typeface="Courier New"/>
              </a:rPr>
              <a:t>{ </a:t>
            </a:r>
          </a:p>
          <a:p>
            <a:r>
              <a:rPr lang="en-US" altLang="zh-CN" sz="1400" dirty="0" smtClean="0">
                <a:solidFill>
                  <a:srgbClr val="000000"/>
                </a:solidFill>
                <a:latin typeface="Courier New"/>
              </a:rPr>
              <a:t>            </a:t>
            </a:r>
            <a:r>
              <a:rPr lang="en-US" altLang="zh-CN" sz="1400" dirty="0" err="1" smtClean="0">
                <a:solidFill>
                  <a:srgbClr val="000000"/>
                </a:solidFill>
                <a:latin typeface="Courier New"/>
              </a:rPr>
              <a:t>obj.wait</a:t>
            </a:r>
            <a:r>
              <a:rPr lang="en-US" altLang="zh-CN" sz="1400" dirty="0" smtClean="0">
                <a:solidFill>
                  <a:srgbClr val="000000"/>
                </a:solidFill>
                <a:latin typeface="Courier New"/>
              </a:rPr>
              <a:t>(); </a:t>
            </a:r>
            <a:r>
              <a:rPr lang="en-US" altLang="zh-CN" sz="1400" dirty="0" smtClean="0">
                <a:solidFill>
                  <a:srgbClr val="3F7F5F"/>
                </a:solidFill>
                <a:latin typeface="Courier New"/>
              </a:rPr>
              <a:t>//Release lock, and reacquires on wakeup</a:t>
            </a:r>
          </a:p>
          <a:p>
            <a:r>
              <a:rPr lang="zh-CN" altLang="en-US" sz="1400" dirty="0" smtClean="0">
                <a:solidFill>
                  <a:srgbClr val="000000"/>
                </a:solidFill>
                <a:latin typeface="Courier New"/>
              </a:rPr>
              <a:t>         </a:t>
            </a:r>
            <a:r>
              <a:rPr lang="en-US" altLang="zh-CN" sz="1400" dirty="0" smtClean="0">
                <a:solidFill>
                  <a:srgbClr val="000000"/>
                </a:solidFill>
                <a:latin typeface="Courier New"/>
              </a:rPr>
              <a:t>} </a:t>
            </a:r>
          </a:p>
          <a:p>
            <a:r>
              <a:rPr lang="en-US" altLang="zh-CN" sz="1400" dirty="0" smtClean="0">
                <a:solidFill>
                  <a:srgbClr val="000000"/>
                </a:solidFill>
                <a:latin typeface="Courier New"/>
              </a:rPr>
              <a:t>}</a:t>
            </a:r>
            <a:endParaRPr lang="en-US" altLang="zh-CN" sz="1400" dirty="0" smtClean="0">
              <a:latin typeface="Courier New" pitchFamily="49" charset="0"/>
              <a:cs typeface="Courier New" pitchFamily="49" charset="0"/>
            </a:endParaRPr>
          </a:p>
        </p:txBody>
      </p:sp>
      <p:sp>
        <p:nvSpPr>
          <p:cNvPr id="5" name="矩形 4"/>
          <p:cNvSpPr/>
          <p:nvPr/>
        </p:nvSpPr>
        <p:spPr>
          <a:xfrm>
            <a:off x="179512" y="4429561"/>
            <a:ext cx="8388424" cy="1169551"/>
          </a:xfrm>
          <a:prstGeom prst="rect">
            <a:avLst/>
          </a:prstGeom>
        </p:spPr>
        <p:txBody>
          <a:bodyPr wrap="square">
            <a:spAutoFit/>
          </a:bodyPr>
          <a:lstStyle/>
          <a:p>
            <a:r>
              <a:rPr lang="en-US" altLang="zh-CN" sz="1400" dirty="0" smtClean="0">
                <a:solidFill>
                  <a:srgbClr val="3F7F5F"/>
                </a:solidFill>
                <a:latin typeface="Courier New"/>
              </a:rPr>
              <a:t>// Thread 2 </a:t>
            </a:r>
          </a:p>
          <a:p>
            <a:r>
              <a:rPr lang="en-US" altLang="zh-CN" sz="1400" b="1" dirty="0" smtClean="0">
                <a:solidFill>
                  <a:srgbClr val="7F0055"/>
                </a:solidFill>
                <a:latin typeface="Courier New"/>
              </a:rPr>
              <a:t>synchronized</a:t>
            </a:r>
            <a:r>
              <a:rPr lang="en-US" altLang="zh-CN" sz="1400" dirty="0" smtClean="0">
                <a:solidFill>
                  <a:srgbClr val="000000"/>
                </a:solidFill>
                <a:latin typeface="Courier New"/>
              </a:rPr>
              <a:t>(</a:t>
            </a:r>
            <a:r>
              <a:rPr lang="en-US" altLang="zh-CN" sz="1400" dirty="0" err="1" smtClean="0">
                <a:solidFill>
                  <a:srgbClr val="000000"/>
                </a:solidFill>
                <a:latin typeface="Courier New"/>
              </a:rPr>
              <a:t>obj</a:t>
            </a:r>
            <a:r>
              <a:rPr lang="en-US" altLang="zh-CN" sz="1400" dirty="0" smtClean="0">
                <a:solidFill>
                  <a:srgbClr val="000000"/>
                </a:solidFill>
                <a:latin typeface="Courier New"/>
              </a:rPr>
              <a:t>) {  </a:t>
            </a:r>
            <a:r>
              <a:rPr lang="en-US" altLang="zh-CN" sz="1400" dirty="0" smtClean="0">
                <a:solidFill>
                  <a:srgbClr val="3F7F5F"/>
                </a:solidFill>
                <a:latin typeface="Courier New"/>
              </a:rPr>
              <a:t>// Synchronize here too!</a:t>
            </a:r>
          </a:p>
          <a:p>
            <a:r>
              <a:rPr lang="en-US" altLang="zh-CN" sz="1400" dirty="0" smtClean="0">
                <a:solidFill>
                  <a:srgbClr val="000000"/>
                </a:solidFill>
                <a:latin typeface="Courier New"/>
              </a:rPr>
              <a:t>     </a:t>
            </a:r>
            <a:r>
              <a:rPr lang="en-US" altLang="zh-CN" sz="1400" dirty="0" err="1" smtClean="0">
                <a:solidFill>
                  <a:srgbClr val="000000"/>
                </a:solidFill>
                <a:latin typeface="Courier New"/>
              </a:rPr>
              <a:t>satisfyCondition</a:t>
            </a:r>
            <a:r>
              <a:rPr lang="en-US" altLang="zh-CN" sz="1400" dirty="0" smtClean="0">
                <a:solidFill>
                  <a:srgbClr val="000000"/>
                </a:solidFill>
                <a:latin typeface="Courier New"/>
              </a:rPr>
              <a:t>(); </a:t>
            </a:r>
          </a:p>
          <a:p>
            <a:r>
              <a:rPr lang="en-US" altLang="zh-CN" sz="1400" dirty="0" smtClean="0">
                <a:solidFill>
                  <a:srgbClr val="000000"/>
                </a:solidFill>
                <a:latin typeface="Courier New"/>
              </a:rPr>
              <a:t>     </a:t>
            </a:r>
            <a:r>
              <a:rPr lang="en-US" altLang="zh-CN" sz="1400" dirty="0" err="1" smtClean="0">
                <a:solidFill>
                  <a:srgbClr val="000000"/>
                </a:solidFill>
                <a:latin typeface="Courier New"/>
              </a:rPr>
              <a:t>obj.notifyAll</a:t>
            </a:r>
            <a:r>
              <a:rPr lang="en-US" altLang="zh-CN" sz="1400" dirty="0" smtClean="0">
                <a:solidFill>
                  <a:srgbClr val="000000"/>
                </a:solidFill>
                <a:latin typeface="Courier New"/>
              </a:rPr>
              <a:t>(); </a:t>
            </a:r>
          </a:p>
          <a:p>
            <a:r>
              <a:rPr lang="en-US" altLang="zh-CN" sz="1400" dirty="0" smtClean="0">
                <a:solidFill>
                  <a:srgbClr val="000000"/>
                </a:solidFill>
                <a:latin typeface="Courier New"/>
              </a:rPr>
              <a:t>}</a:t>
            </a:r>
            <a:endParaRPr lang="en-US" altLang="zh-CN" sz="14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What’s concurrency programming</a:t>
            </a:r>
            <a:endParaRPr lang="zh-CN" altLang="en-US" dirty="0"/>
          </a:p>
        </p:txBody>
      </p:sp>
      <p:sp>
        <p:nvSpPr>
          <p:cNvPr id="3" name="内容占位符 2"/>
          <p:cNvSpPr>
            <a:spLocks noGrp="1"/>
          </p:cNvSpPr>
          <p:nvPr>
            <p:ph idx="1"/>
          </p:nvPr>
        </p:nvSpPr>
        <p:spPr/>
        <p:txBody>
          <a:bodyPr>
            <a:normAutofit/>
          </a:bodyPr>
          <a:lstStyle/>
          <a:p>
            <a:pPr marL="342900" lvl="1" indent="-342900">
              <a:buFont typeface="Arial" pitchFamily="34" charset="0"/>
              <a:buChar char="•"/>
            </a:pPr>
            <a:r>
              <a:rPr lang="en-US" altLang="zh-CN" dirty="0" smtClean="0"/>
              <a:t>Performance</a:t>
            </a:r>
          </a:p>
          <a:p>
            <a:pPr marL="742950" lvl="2" indent="-342900"/>
            <a:r>
              <a:rPr lang="en-US" altLang="zh-CN" dirty="0" smtClean="0"/>
              <a:t>Lock contention</a:t>
            </a:r>
          </a:p>
          <a:p>
            <a:pPr marL="1200150" lvl="3" indent="-342900"/>
            <a:r>
              <a:rPr lang="en-US" altLang="zh-CN" dirty="0" smtClean="0"/>
              <a:t>Multiply-Thread acquires and wait for 1 lock</a:t>
            </a:r>
          </a:p>
          <a:p>
            <a:pPr marL="1200150" lvl="3" indent="-342900"/>
            <a:r>
              <a:rPr lang="en-US" altLang="zh-CN" dirty="0" smtClean="0"/>
              <a:t>Starvation</a:t>
            </a:r>
          </a:p>
          <a:p>
            <a:pPr marL="742950" lvl="2" indent="-342900"/>
            <a:r>
              <a:rPr lang="en-US" altLang="zh-CN" dirty="0" err="1" smtClean="0"/>
              <a:t>DeadLock</a:t>
            </a:r>
            <a:r>
              <a:rPr lang="en-US" altLang="zh-CN" dirty="0" smtClean="0"/>
              <a:t> </a:t>
            </a:r>
            <a:r>
              <a:rPr lang="en-US" altLang="zh-CN" dirty="0" smtClean="0"/>
              <a:t>/</a:t>
            </a:r>
            <a:r>
              <a:rPr lang="en-US" altLang="zh-CN" dirty="0" err="1" smtClean="0"/>
              <a:t>LiveLock</a:t>
            </a:r>
            <a:endParaRPr lang="en-US" altLang="zh-CN" dirty="0" smtClean="0"/>
          </a:p>
          <a:p>
            <a:pPr marL="1200150" lvl="3" indent="-342900"/>
            <a:r>
              <a:rPr lang="en-US" altLang="zh-CN" dirty="0" err="1" smtClean="0"/>
              <a:t>DeadLock</a:t>
            </a:r>
            <a:r>
              <a:rPr lang="en-US" altLang="zh-CN" dirty="0" smtClean="0"/>
              <a:t> </a:t>
            </a:r>
            <a:r>
              <a:rPr lang="en-US" altLang="zh-CN" dirty="0" smtClean="0"/>
              <a:t>: both are waiting the other to release resources</a:t>
            </a:r>
            <a:endParaRPr lang="en-US" altLang="zh-CN" dirty="0" smtClean="0"/>
          </a:p>
          <a:p>
            <a:pPr marL="1200150" lvl="3" indent="-342900"/>
            <a:r>
              <a:rPr lang="en-US" altLang="zh-CN" dirty="0" err="1" smtClean="0">
                <a:hlinkClick r:id="rId3"/>
              </a:rPr>
              <a:t>LiveLock</a:t>
            </a:r>
            <a:r>
              <a:rPr lang="en-US" altLang="zh-CN" dirty="0" smtClean="0"/>
              <a:t> : both are </a:t>
            </a:r>
            <a:r>
              <a:rPr lang="en-US" altLang="zh-CN" dirty="0" smtClean="0"/>
              <a:t>run-able and no one make progress</a:t>
            </a:r>
          </a:p>
          <a:p>
            <a:pPr marL="742950" lvl="2" indent="-342900"/>
            <a:r>
              <a:rPr lang="en-US" altLang="zh-CN" dirty="0" smtClean="0"/>
              <a:t>Spin Lock</a:t>
            </a:r>
          </a:p>
          <a:p>
            <a:pPr marL="1200150" lvl="3" indent="-342900"/>
            <a:r>
              <a:rPr lang="en-US" altLang="zh-CN" dirty="0" smtClean="0"/>
              <a:t>Check and Sleep, wasting </a:t>
            </a:r>
            <a:r>
              <a:rPr lang="en-US" altLang="zh-CN" dirty="0" err="1" smtClean="0"/>
              <a:t>cpu</a:t>
            </a:r>
            <a:r>
              <a:rPr lang="en-US" altLang="zh-CN" dirty="0" smtClean="0"/>
              <a:t> </a:t>
            </a:r>
            <a:r>
              <a:rPr lang="en-US" altLang="zh-CN" dirty="0" smtClean="0"/>
              <a:t>cycle</a:t>
            </a:r>
            <a:endParaRPr lang="en-US" altLang="zh-CN" dirty="0" smtClean="0"/>
          </a:p>
          <a:p>
            <a:pPr marL="342900" lvl="1" indent="-342900"/>
            <a:r>
              <a:rPr lang="en-US" altLang="zh-CN" dirty="0" smtClean="0"/>
              <a:t>Reduce Lock contention</a:t>
            </a:r>
          </a:p>
          <a:p>
            <a:pPr marL="742950" lvl="2" indent="-342900"/>
            <a:r>
              <a:rPr lang="en-US" altLang="zh-CN" dirty="0" smtClean="0"/>
              <a:t>Use local variables or thread-local storage (Careful </a:t>
            </a:r>
            <a:r>
              <a:rPr lang="en-US" altLang="zh-CN" dirty="0" smtClean="0">
                <a:sym typeface="Wingdings" pitchFamily="2" charset="2"/>
              </a:rPr>
              <a:t> memory leak</a:t>
            </a:r>
            <a:r>
              <a:rPr lang="en-US" altLang="zh-CN" dirty="0" smtClean="0">
                <a:sym typeface="Wingdings" pitchFamily="2" charset="2"/>
              </a:rPr>
              <a:t>)</a:t>
            </a:r>
            <a:endParaRPr lang="en-US" altLang="zh-CN" dirty="0" smtClean="0"/>
          </a:p>
          <a:p>
            <a:pPr marL="742950" lvl="2" indent="-342900"/>
            <a:r>
              <a:rPr lang="en-US" altLang="zh-CN" dirty="0" smtClean="0"/>
              <a:t>Get </a:t>
            </a:r>
            <a:r>
              <a:rPr lang="en-US" altLang="zh-CN" dirty="0" smtClean="0"/>
              <a:t>rid of expensive calculations while in </a:t>
            </a:r>
            <a:r>
              <a:rPr lang="en-US" altLang="zh-CN" dirty="0" smtClean="0"/>
              <a:t>locks</a:t>
            </a:r>
            <a:endParaRPr lang="en-US" altLang="zh-CN" dirty="0" smtClean="0"/>
          </a:p>
          <a:p>
            <a:pPr marL="742950" lvl="2" indent="-342900"/>
            <a:r>
              <a:rPr lang="en-US" altLang="zh-CN" dirty="0" smtClean="0"/>
              <a:t>L</a:t>
            </a:r>
            <a:r>
              <a:rPr lang="en-US" altLang="zh-CN" dirty="0" smtClean="0"/>
              <a:t>ock </a:t>
            </a:r>
            <a:r>
              <a:rPr lang="en-US" altLang="zh-CN" dirty="0" smtClean="0"/>
              <a:t>striping (</a:t>
            </a:r>
            <a:r>
              <a:rPr lang="en-US" altLang="zh-CN" dirty="0" err="1" smtClean="0"/>
              <a:t>ConcurrentHashMap</a:t>
            </a:r>
            <a:r>
              <a:rPr lang="en-US" altLang="zh-CN" dirty="0" smtClean="0"/>
              <a:t>)</a:t>
            </a:r>
          </a:p>
          <a:p>
            <a:pPr marL="742950" lvl="2" indent="-342900"/>
            <a:r>
              <a:rPr lang="en-US" altLang="zh-CN" dirty="0" smtClean="0"/>
              <a:t>atomic </a:t>
            </a:r>
            <a:r>
              <a:rPr lang="en-US" altLang="zh-CN" dirty="0" smtClean="0"/>
              <a:t>operations/</a:t>
            </a:r>
            <a:endParaRPr lang="en-US" altLang="zh-CN" dirty="0" smtClean="0"/>
          </a:p>
          <a:p>
            <a:pPr marL="742950" lvl="2" indent="-342900"/>
            <a:r>
              <a:rPr lang="en-US" altLang="zh-CN" dirty="0" smtClean="0"/>
              <a:t>Reader-Writer </a:t>
            </a:r>
            <a:r>
              <a:rPr lang="en-US" altLang="zh-CN" dirty="0" smtClean="0"/>
              <a:t>Locks</a:t>
            </a:r>
          </a:p>
          <a:p>
            <a:pPr marL="742950" lvl="2" indent="-342900"/>
            <a:r>
              <a:rPr lang="en-US" altLang="zh-CN" dirty="0" smtClean="0"/>
              <a:t>Avoid </a:t>
            </a:r>
            <a:r>
              <a:rPr lang="en-US" altLang="zh-CN" dirty="0" smtClean="0"/>
              <a:t>Object-pooling (Object-creation is expensive)</a:t>
            </a:r>
          </a:p>
          <a:p>
            <a:pPr marL="742950" lvl="2" indent="-342900"/>
            <a:r>
              <a:rPr lang="en-US" altLang="zh-CN" dirty="0" smtClean="0"/>
              <a:t>Avoid </a:t>
            </a:r>
            <a:r>
              <a:rPr lang="en-US" altLang="zh-CN" dirty="0" smtClean="0"/>
              <a:t>hotspots</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JDK5 Concurrency</a:t>
            </a:r>
            <a:endParaRPr lang="zh-CN" altLang="en-US" dirty="0"/>
          </a:p>
        </p:txBody>
      </p:sp>
      <p:sp>
        <p:nvSpPr>
          <p:cNvPr id="3" name="内容占位符 2"/>
          <p:cNvSpPr>
            <a:spLocks noGrp="1"/>
          </p:cNvSpPr>
          <p:nvPr>
            <p:ph idx="1"/>
          </p:nvPr>
        </p:nvSpPr>
        <p:spPr/>
        <p:txBody>
          <a:bodyPr>
            <a:normAutofit/>
          </a:bodyPr>
          <a:lstStyle/>
          <a:p>
            <a:r>
              <a:rPr lang="en-US" altLang="zh-CN" dirty="0" smtClean="0"/>
              <a:t>Lock </a:t>
            </a:r>
          </a:p>
          <a:p>
            <a:pPr>
              <a:buNone/>
            </a:pPr>
            <a:r>
              <a:rPr lang="en-US" altLang="zh-CN" dirty="0" smtClean="0"/>
              <a:t>Java provides basic locking via </a:t>
            </a:r>
            <a:r>
              <a:rPr lang="en-US" altLang="zh-CN" sz="1800" b="1" kern="1200" dirty="0" smtClean="0">
                <a:solidFill>
                  <a:srgbClr val="7F0055"/>
                </a:solidFill>
                <a:latin typeface="Courier New"/>
              </a:rPr>
              <a:t>synchronized</a:t>
            </a:r>
            <a:endParaRPr lang="en-US" altLang="zh-CN" sz="1800" dirty="0" smtClean="0">
              <a:solidFill>
                <a:srgbClr val="FF0000"/>
              </a:solidFill>
            </a:endParaRPr>
          </a:p>
          <a:p>
            <a:pPr fontAlgn="base">
              <a:buNone/>
            </a:pPr>
            <a:r>
              <a:rPr lang="en-US" altLang="zh-CN" dirty="0" smtClean="0"/>
              <a:t>Good for many situations, but some issues</a:t>
            </a:r>
          </a:p>
          <a:p>
            <a:pPr lvl="1" fontAlgn="base"/>
            <a:r>
              <a:rPr lang="en-US" altLang="zh-CN" dirty="0" smtClean="0"/>
              <a:t>Single monitor per object (single wait/notify condition)</a:t>
            </a:r>
          </a:p>
          <a:p>
            <a:pPr lvl="1" fontAlgn="base"/>
            <a:r>
              <a:rPr lang="en-US" altLang="zh-CN" dirty="0" smtClean="0"/>
              <a:t>Not possible to interrupt thread waiting for lock</a:t>
            </a:r>
          </a:p>
          <a:p>
            <a:pPr lvl="1" fontAlgn="base"/>
            <a:r>
              <a:rPr lang="en-US" altLang="zh-CN" dirty="0" smtClean="0"/>
              <a:t>Not possible to time-out when waiting for a lock</a:t>
            </a:r>
          </a:p>
          <a:p>
            <a:pPr lvl="1" fontAlgn="base"/>
            <a:r>
              <a:rPr lang="en-US" altLang="zh-CN" dirty="0" smtClean="0"/>
              <a:t>Block structured approach</a:t>
            </a:r>
          </a:p>
          <a:p>
            <a:pPr lvl="2" fontAlgn="base"/>
            <a:r>
              <a:rPr lang="en-US" altLang="zh-CN" dirty="0" smtClean="0"/>
              <a:t>Acquiring multiple locks is complex</a:t>
            </a:r>
          </a:p>
          <a:p>
            <a:pPr lvl="2" fontAlgn="base"/>
            <a:r>
              <a:rPr lang="en-US" altLang="zh-CN" dirty="0" smtClean="0"/>
              <a:t>Advanced techniques not possible</a:t>
            </a:r>
          </a:p>
          <a:p>
            <a:pPr lvl="2" fontAlgn="base">
              <a:buNone/>
            </a:pPr>
            <a:endParaRPr lang="en-US" altLang="zh-CN" dirty="0" smtClean="0"/>
          </a:p>
          <a:p>
            <a:pPr lvl="2" fontAlgn="base">
              <a:buNone/>
            </a:pPr>
            <a:endParaRPr lang="en-US" altLang="zh-CN" dirty="0" smtClean="0"/>
          </a:p>
          <a:p>
            <a:pPr lvl="2" fontAlgn="base">
              <a:buNone/>
            </a:pPr>
            <a:endParaRPr lang="en-US" altLang="zh-CN" dirty="0" smtClean="0"/>
          </a:p>
          <a:p>
            <a:pPr lvl="2" fontAlgn="base">
              <a:buNone/>
            </a:pPr>
            <a:endParaRPr lang="en-US" altLang="zh-CN" dirty="0" smtClean="0"/>
          </a:p>
          <a:p>
            <a:pPr lvl="2" fontAlgn="base">
              <a:buNone/>
            </a:pPr>
            <a:endParaRPr lang="en-US" altLang="zh-CN" dirty="0" smtClean="0"/>
          </a:p>
          <a:p>
            <a:pPr fontAlgn="base"/>
            <a:r>
              <a:rPr lang="en-US" altLang="zh-CN" dirty="0" smtClean="0"/>
              <a:t>New Lock interface addresses these issues</a:t>
            </a:r>
          </a:p>
          <a:p>
            <a:endParaRPr lang="zh-CN" altLang="en-US" dirty="0"/>
          </a:p>
        </p:txBody>
      </p:sp>
      <p:sp>
        <p:nvSpPr>
          <p:cNvPr id="5" name="TextBox 4"/>
          <p:cNvSpPr txBox="1"/>
          <p:nvPr/>
        </p:nvSpPr>
        <p:spPr>
          <a:xfrm>
            <a:off x="1835696" y="4221088"/>
            <a:ext cx="2376264" cy="1169551"/>
          </a:xfrm>
          <a:prstGeom prst="rect">
            <a:avLst/>
          </a:prstGeom>
          <a:noFill/>
        </p:spPr>
        <p:txBody>
          <a:bodyPr wrap="square" rtlCol="0">
            <a:spAutoFit/>
          </a:bodyPr>
          <a:lstStyle/>
          <a:p>
            <a:r>
              <a:rPr lang="en-US" altLang="zh-CN" sz="1400" b="1" dirty="0" smtClean="0">
                <a:solidFill>
                  <a:srgbClr val="7F0055"/>
                </a:solidFill>
                <a:latin typeface="Courier New"/>
              </a:rPr>
              <a:t>synchronized</a:t>
            </a:r>
            <a:endParaRPr lang="en-US" altLang="zh-CN" sz="1400" b="1" dirty="0" smtClean="0">
              <a:latin typeface="Courier New"/>
            </a:endParaRPr>
          </a:p>
          <a:p>
            <a:r>
              <a:rPr lang="en-US" altLang="zh-CN" sz="1400" dirty="0" smtClean="0">
                <a:ea typeface="Arial Unicode MS" pitchFamily="34" charset="-122"/>
                <a:cs typeface="Arial Unicode MS" pitchFamily="34" charset="-122"/>
              </a:rPr>
              <a:t>Acquire_Lock_1</a:t>
            </a:r>
          </a:p>
          <a:p>
            <a:r>
              <a:rPr lang="en-US" altLang="zh-CN" sz="1400" dirty="0" smtClean="0">
                <a:ea typeface="Arial Unicode MS" pitchFamily="34" charset="-122"/>
                <a:cs typeface="Arial Unicode MS" pitchFamily="34" charset="-122"/>
              </a:rPr>
              <a:t>     Acquire_Lock_2</a:t>
            </a:r>
          </a:p>
          <a:p>
            <a:r>
              <a:rPr lang="en-US" altLang="zh-CN" sz="1400" dirty="0" smtClean="0">
                <a:ea typeface="Arial Unicode MS" pitchFamily="34" charset="-122"/>
                <a:cs typeface="Arial Unicode MS" pitchFamily="34" charset="-122"/>
              </a:rPr>
              <a:t>     Release_Lock_2 </a:t>
            </a:r>
          </a:p>
          <a:p>
            <a:r>
              <a:rPr lang="en-US" altLang="zh-CN" sz="1400" dirty="0" smtClean="0">
                <a:ea typeface="Arial Unicode MS" pitchFamily="34" charset="-122"/>
                <a:cs typeface="Arial Unicode MS" pitchFamily="34" charset="-122"/>
              </a:rPr>
              <a:t>Release_Lock_1</a:t>
            </a:r>
            <a:endParaRPr lang="zh-CN" altLang="en-US" sz="1400" dirty="0">
              <a:ea typeface="Arial Unicode MS" pitchFamily="34" charset="-122"/>
              <a:cs typeface="Arial Unicode MS" pitchFamily="34" charset="-122"/>
            </a:endParaRPr>
          </a:p>
        </p:txBody>
      </p:sp>
      <p:sp>
        <p:nvSpPr>
          <p:cNvPr id="6" name="TextBox 5"/>
          <p:cNvSpPr txBox="1"/>
          <p:nvPr/>
        </p:nvSpPr>
        <p:spPr>
          <a:xfrm>
            <a:off x="4139952" y="4221088"/>
            <a:ext cx="2376264" cy="1169551"/>
          </a:xfrm>
          <a:prstGeom prst="rect">
            <a:avLst/>
          </a:prstGeom>
          <a:noFill/>
        </p:spPr>
        <p:txBody>
          <a:bodyPr wrap="square" rtlCol="0">
            <a:spAutoFit/>
          </a:bodyPr>
          <a:lstStyle/>
          <a:p>
            <a:r>
              <a:rPr lang="en-US" altLang="zh-CN" sz="1400" b="1" dirty="0" smtClean="0">
                <a:solidFill>
                  <a:srgbClr val="7F0055"/>
                </a:solidFill>
                <a:latin typeface="Courier New"/>
              </a:rPr>
              <a:t>Lock</a:t>
            </a:r>
            <a:endParaRPr lang="en-US" altLang="zh-CN" sz="1400" b="1" dirty="0" smtClean="0">
              <a:latin typeface="Courier New"/>
            </a:endParaRPr>
          </a:p>
          <a:p>
            <a:r>
              <a:rPr lang="en-US" altLang="zh-CN" sz="1400" dirty="0" smtClean="0">
                <a:ea typeface="Arial Unicode MS" pitchFamily="34" charset="-122"/>
                <a:cs typeface="Arial Unicode MS" pitchFamily="34" charset="-122"/>
              </a:rPr>
              <a:t>Acquire_Lock_1</a:t>
            </a:r>
          </a:p>
          <a:p>
            <a:r>
              <a:rPr lang="en-US" altLang="zh-CN" sz="1400" dirty="0" smtClean="0">
                <a:ea typeface="Arial Unicode MS" pitchFamily="34" charset="-122"/>
                <a:cs typeface="Arial Unicode MS" pitchFamily="34" charset="-122"/>
              </a:rPr>
              <a:t>Acquire_Lock_2</a:t>
            </a:r>
          </a:p>
          <a:p>
            <a:r>
              <a:rPr lang="en-US" altLang="zh-CN" sz="1400" dirty="0" smtClean="0">
                <a:ea typeface="Arial Unicode MS" pitchFamily="34" charset="-122"/>
                <a:cs typeface="Arial Unicode MS" pitchFamily="34" charset="-122"/>
              </a:rPr>
              <a:t>Release_Lock_1</a:t>
            </a:r>
          </a:p>
          <a:p>
            <a:r>
              <a:rPr lang="en-US" altLang="zh-CN" sz="1400" dirty="0" smtClean="0">
                <a:ea typeface="Arial Unicode MS" pitchFamily="34" charset="-122"/>
                <a:cs typeface="Arial Unicode MS" pitchFamily="34" charset="-122"/>
              </a:rPr>
              <a:t>Release_Lock_2</a:t>
            </a:r>
            <a:endParaRPr lang="zh-CN" altLang="en-US" sz="1400" dirty="0">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JDK5 Concurrency</a:t>
            </a:r>
            <a:endParaRPr lang="zh-CN" altLang="en-US" dirty="0"/>
          </a:p>
        </p:txBody>
      </p:sp>
      <p:sp>
        <p:nvSpPr>
          <p:cNvPr id="3" name="内容占位符 2"/>
          <p:cNvSpPr>
            <a:spLocks noGrp="1"/>
          </p:cNvSpPr>
          <p:nvPr>
            <p:ph idx="1"/>
          </p:nvPr>
        </p:nvSpPr>
        <p:spPr/>
        <p:txBody>
          <a:bodyPr/>
          <a:lstStyle/>
          <a:p>
            <a:r>
              <a:rPr lang="en-US" altLang="zh-CN" dirty="0" smtClean="0"/>
              <a:t>Lock </a:t>
            </a:r>
          </a:p>
          <a:p>
            <a:endParaRPr lang="zh-CN" altLang="en-US" dirty="0"/>
          </a:p>
        </p:txBody>
      </p:sp>
      <p:graphicFrame>
        <p:nvGraphicFramePr>
          <p:cNvPr id="4" name="表格 3"/>
          <p:cNvGraphicFramePr>
            <a:graphicFrameLocks noGrp="1"/>
          </p:cNvGraphicFramePr>
          <p:nvPr/>
        </p:nvGraphicFramePr>
        <p:xfrm>
          <a:off x="179512" y="1772816"/>
          <a:ext cx="8712968" cy="4118186"/>
        </p:xfrm>
        <a:graphic>
          <a:graphicData uri="http://schemas.openxmlformats.org/drawingml/2006/table">
            <a:tbl>
              <a:tblPr/>
              <a:tblGrid>
                <a:gridCol w="1045556"/>
                <a:gridCol w="7667412"/>
              </a:tblGrid>
              <a:tr h="395111">
                <a:tc>
                  <a:txBody>
                    <a:bodyPr/>
                    <a:lstStyle/>
                    <a:p>
                      <a:pPr algn="r"/>
                      <a:r>
                        <a:rPr lang="en-US" sz="1200" dirty="0">
                          <a:latin typeface="Courier New" pitchFamily="49" charset="0"/>
                          <a:cs typeface="Courier New" pitchFamily="49" charset="0"/>
                        </a:rPr>
                        <a:t> void</a:t>
                      </a:r>
                    </a:p>
                  </a:txBody>
                  <a:tcPr marL="56444" marR="56444" marT="28222" marB="28222">
                    <a:lnL>
                      <a:noFill/>
                    </a:lnL>
                    <a:lnR>
                      <a:noFill/>
                    </a:lnR>
                    <a:lnT>
                      <a:noFill/>
                    </a:lnT>
                    <a:lnB>
                      <a:noFill/>
                    </a:lnB>
                    <a:solidFill>
                      <a:srgbClr val="FFFFFF"/>
                    </a:solidFill>
                  </a:tcPr>
                </a:tc>
                <a:tc>
                  <a:txBody>
                    <a:bodyPr/>
                    <a:lstStyle/>
                    <a:p>
                      <a:r>
                        <a:rPr lang="en-US" sz="1200" b="0" dirty="0">
                          <a:latin typeface="Courier New" pitchFamily="49" charset="0"/>
                          <a:cs typeface="Courier New" pitchFamily="49" charset="0"/>
                          <a:hlinkClick r:id="rId2"/>
                        </a:rPr>
                        <a:t>lock</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a:latin typeface="Courier New" pitchFamily="49" charset="0"/>
                          <a:cs typeface="Courier New" pitchFamily="49" charset="0"/>
                        </a:rPr>
                        <a:t>          Acquires the lock.</a:t>
                      </a:r>
                    </a:p>
                  </a:txBody>
                  <a:tcPr marL="56444" marR="56444" marT="28222" marB="28222" anchor="ctr">
                    <a:lnL>
                      <a:noFill/>
                    </a:lnL>
                    <a:lnR>
                      <a:noFill/>
                    </a:lnR>
                    <a:lnT>
                      <a:noFill/>
                    </a:lnT>
                    <a:lnB>
                      <a:noFill/>
                    </a:lnB>
                    <a:solidFill>
                      <a:srgbClr val="FFFFFF"/>
                    </a:solidFill>
                  </a:tcPr>
                </a:tc>
              </a:tr>
              <a:tr h="733778">
                <a:tc>
                  <a:txBody>
                    <a:bodyPr/>
                    <a:lstStyle/>
                    <a:p>
                      <a:pPr algn="r"/>
                      <a:r>
                        <a:rPr lang="en-US" sz="1200" dirty="0">
                          <a:latin typeface="Courier New" pitchFamily="49" charset="0"/>
                          <a:cs typeface="Courier New" pitchFamily="49" charset="0"/>
                        </a:rPr>
                        <a:t> void</a:t>
                      </a:r>
                    </a:p>
                  </a:txBody>
                  <a:tcPr marL="56444" marR="56444" marT="28222" marB="28222">
                    <a:lnL>
                      <a:noFill/>
                    </a:lnL>
                    <a:lnR>
                      <a:noFill/>
                    </a:lnR>
                    <a:lnT>
                      <a:noFill/>
                    </a:lnT>
                    <a:lnB>
                      <a:noFill/>
                    </a:lnB>
                    <a:solidFill>
                      <a:srgbClr val="FFFFFF"/>
                    </a:solidFill>
                  </a:tcPr>
                </a:tc>
                <a:tc>
                  <a:txBody>
                    <a:bodyPr/>
                    <a:lstStyle/>
                    <a:p>
                      <a:r>
                        <a:rPr lang="en-US" sz="1200" b="0" dirty="0" err="1">
                          <a:latin typeface="Courier New" pitchFamily="49" charset="0"/>
                          <a:cs typeface="Courier New" pitchFamily="49" charset="0"/>
                          <a:hlinkClick r:id="rId3"/>
                        </a:rPr>
                        <a:t>lockInterruptibly</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a:latin typeface="Courier New" pitchFamily="49" charset="0"/>
                          <a:cs typeface="Courier New" pitchFamily="49" charset="0"/>
                        </a:rPr>
                        <a:t>          Acquires the lock unless the current thread is </a:t>
                      </a:r>
                      <a:r>
                        <a:rPr lang="en-US" sz="1200" dirty="0">
                          <a:latin typeface="Courier New" pitchFamily="49" charset="0"/>
                          <a:cs typeface="Courier New" pitchFamily="49" charset="0"/>
                          <a:hlinkClick r:id="rId4"/>
                        </a:rPr>
                        <a:t>interrupted</a:t>
                      </a:r>
                      <a:r>
                        <a:rPr lang="en-US" sz="1200" dirty="0">
                          <a:latin typeface="Courier New" pitchFamily="49" charset="0"/>
                          <a:cs typeface="Courier New" pitchFamily="49" charset="0"/>
                        </a:rPr>
                        <a:t>.</a:t>
                      </a:r>
                    </a:p>
                  </a:txBody>
                  <a:tcPr marL="56444" marR="56444" marT="28222" marB="28222" anchor="ctr">
                    <a:lnL>
                      <a:noFill/>
                    </a:lnL>
                    <a:lnR>
                      <a:noFill/>
                    </a:lnR>
                    <a:lnT>
                      <a:noFill/>
                    </a:lnT>
                    <a:lnB>
                      <a:noFill/>
                    </a:lnB>
                    <a:solidFill>
                      <a:srgbClr val="FFFFFF"/>
                    </a:solidFill>
                  </a:tcPr>
                </a:tc>
              </a:tr>
              <a:tr h="733778">
                <a:tc>
                  <a:txBody>
                    <a:bodyPr/>
                    <a:lstStyle/>
                    <a:p>
                      <a:pPr algn="r"/>
                      <a:r>
                        <a:rPr lang="en-US" sz="1200" dirty="0">
                          <a:latin typeface="Courier New" pitchFamily="49" charset="0"/>
                          <a:cs typeface="Courier New" pitchFamily="49" charset="0"/>
                        </a:rPr>
                        <a:t> </a:t>
                      </a:r>
                      <a:r>
                        <a:rPr lang="en-US" sz="1200" dirty="0">
                          <a:latin typeface="Courier New" pitchFamily="49" charset="0"/>
                          <a:cs typeface="Courier New" pitchFamily="49" charset="0"/>
                          <a:hlinkClick r:id="rId5" tooltip="interface in java.util.concurrent.locks"/>
                        </a:rPr>
                        <a:t>Condition</a:t>
                      </a:r>
                      <a:endParaRPr lang="en-US" sz="1200" dirty="0">
                        <a:latin typeface="Courier New" pitchFamily="49" charset="0"/>
                        <a:cs typeface="Courier New" pitchFamily="49" charset="0"/>
                      </a:endParaRPr>
                    </a:p>
                  </a:txBody>
                  <a:tcPr marL="56444" marR="56444" marT="28222" marB="28222">
                    <a:lnL>
                      <a:noFill/>
                    </a:lnL>
                    <a:lnR>
                      <a:noFill/>
                    </a:lnR>
                    <a:lnT>
                      <a:noFill/>
                    </a:lnT>
                    <a:lnB>
                      <a:noFill/>
                    </a:lnB>
                    <a:solidFill>
                      <a:srgbClr val="FFFFFF"/>
                    </a:solidFill>
                  </a:tcPr>
                </a:tc>
                <a:tc>
                  <a:txBody>
                    <a:bodyPr/>
                    <a:lstStyle/>
                    <a:p>
                      <a:r>
                        <a:rPr lang="en-US" sz="1200" b="0" dirty="0" err="1">
                          <a:latin typeface="Courier New" pitchFamily="49" charset="0"/>
                          <a:cs typeface="Courier New" pitchFamily="49" charset="0"/>
                          <a:hlinkClick r:id="rId6"/>
                        </a:rPr>
                        <a:t>newCondition</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a:latin typeface="Courier New" pitchFamily="49" charset="0"/>
                          <a:cs typeface="Courier New" pitchFamily="49" charset="0"/>
                        </a:rPr>
                        <a:t>          Returns a new </a:t>
                      </a:r>
                      <a:r>
                        <a:rPr lang="en-US" sz="1200" dirty="0">
                          <a:latin typeface="Courier New" pitchFamily="49" charset="0"/>
                          <a:cs typeface="Courier New" pitchFamily="49" charset="0"/>
                          <a:hlinkClick r:id="rId5" tooltip="interface in java.util.concurrent.locks"/>
                        </a:rPr>
                        <a:t>Condition</a:t>
                      </a:r>
                      <a:r>
                        <a:rPr lang="en-US" sz="1200" dirty="0">
                          <a:latin typeface="Courier New" pitchFamily="49" charset="0"/>
                          <a:cs typeface="Courier New" pitchFamily="49" charset="0"/>
                        </a:rPr>
                        <a:t> instance that is bound to this Lock instance.</a:t>
                      </a:r>
                    </a:p>
                  </a:txBody>
                  <a:tcPr marL="56444" marR="56444" marT="28222" marB="28222" anchor="ctr">
                    <a:lnL>
                      <a:noFill/>
                    </a:lnL>
                    <a:lnR>
                      <a:noFill/>
                    </a:lnR>
                    <a:lnT>
                      <a:noFill/>
                    </a:lnT>
                    <a:lnB>
                      <a:noFill/>
                    </a:lnB>
                    <a:solidFill>
                      <a:srgbClr val="FFFFFF"/>
                    </a:solidFill>
                  </a:tcPr>
                </a:tc>
              </a:tr>
              <a:tr h="733778">
                <a:tc>
                  <a:txBody>
                    <a:bodyPr/>
                    <a:lstStyle/>
                    <a:p>
                      <a:pPr algn="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boolean</a:t>
                      </a:r>
                      <a:endParaRPr lang="en-US" sz="1200" dirty="0">
                        <a:latin typeface="Courier New" pitchFamily="49" charset="0"/>
                        <a:cs typeface="Courier New" pitchFamily="49" charset="0"/>
                      </a:endParaRPr>
                    </a:p>
                  </a:txBody>
                  <a:tcPr marL="56444" marR="56444" marT="28222" marB="28222">
                    <a:lnL>
                      <a:noFill/>
                    </a:lnL>
                    <a:lnR>
                      <a:noFill/>
                    </a:lnR>
                    <a:lnT>
                      <a:noFill/>
                    </a:lnT>
                    <a:lnB>
                      <a:noFill/>
                    </a:lnB>
                    <a:solidFill>
                      <a:srgbClr val="FFFFFF"/>
                    </a:solidFill>
                  </a:tcPr>
                </a:tc>
                <a:tc>
                  <a:txBody>
                    <a:bodyPr/>
                    <a:lstStyle/>
                    <a:p>
                      <a:r>
                        <a:rPr lang="en-US" sz="1200" b="0" dirty="0" err="1">
                          <a:latin typeface="Courier New" pitchFamily="49" charset="0"/>
                          <a:cs typeface="Courier New" pitchFamily="49" charset="0"/>
                          <a:hlinkClick r:id="rId7"/>
                        </a:rPr>
                        <a:t>tryLock</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a:latin typeface="Courier New" pitchFamily="49" charset="0"/>
                          <a:cs typeface="Courier New" pitchFamily="49" charset="0"/>
                        </a:rPr>
                        <a:t>          Acquires the lock only if it is free at the time of invocation.</a:t>
                      </a:r>
                    </a:p>
                  </a:txBody>
                  <a:tcPr marL="56444" marR="56444" marT="28222" marB="28222" anchor="ctr">
                    <a:lnL>
                      <a:noFill/>
                    </a:lnL>
                    <a:lnR>
                      <a:noFill/>
                    </a:lnR>
                    <a:lnT>
                      <a:noFill/>
                    </a:lnT>
                    <a:lnB>
                      <a:noFill/>
                    </a:lnB>
                    <a:solidFill>
                      <a:srgbClr val="FFFFFF"/>
                    </a:solidFill>
                  </a:tcPr>
                </a:tc>
              </a:tr>
              <a:tr h="1072444">
                <a:tc>
                  <a:txBody>
                    <a:bodyPr/>
                    <a:lstStyle/>
                    <a:p>
                      <a:pPr algn="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boolean</a:t>
                      </a:r>
                      <a:endParaRPr lang="en-US" sz="1200" dirty="0">
                        <a:latin typeface="Courier New" pitchFamily="49" charset="0"/>
                        <a:cs typeface="Courier New" pitchFamily="49" charset="0"/>
                      </a:endParaRPr>
                    </a:p>
                  </a:txBody>
                  <a:tcPr marL="56444" marR="56444" marT="28222" marB="28222">
                    <a:lnL>
                      <a:noFill/>
                    </a:lnL>
                    <a:lnR>
                      <a:noFill/>
                    </a:lnR>
                    <a:lnT>
                      <a:noFill/>
                    </a:lnT>
                    <a:lnB>
                      <a:noFill/>
                    </a:lnB>
                    <a:solidFill>
                      <a:srgbClr val="FFFFFF"/>
                    </a:solidFill>
                  </a:tcPr>
                </a:tc>
                <a:tc>
                  <a:txBody>
                    <a:bodyPr/>
                    <a:lstStyle/>
                    <a:p>
                      <a:r>
                        <a:rPr lang="en-US" sz="1200" b="0" dirty="0" err="1">
                          <a:latin typeface="Courier New" pitchFamily="49" charset="0"/>
                          <a:cs typeface="Courier New" pitchFamily="49" charset="0"/>
                          <a:hlinkClick r:id="rId8"/>
                        </a:rPr>
                        <a:t>tryLock</a:t>
                      </a:r>
                      <a:r>
                        <a:rPr lang="en-US" sz="1200" dirty="0">
                          <a:latin typeface="Courier New" pitchFamily="49" charset="0"/>
                          <a:cs typeface="Courier New" pitchFamily="49" charset="0"/>
                        </a:rPr>
                        <a:t>(long time, </a:t>
                      </a:r>
                      <a:r>
                        <a:rPr lang="en-US" sz="1200" dirty="0" err="1">
                          <a:latin typeface="Courier New" pitchFamily="49" charset="0"/>
                          <a:cs typeface="Courier New" pitchFamily="49" charset="0"/>
                          <a:hlinkClick r:id="rId9" tooltip="enum in java.util.concurrent"/>
                        </a:rPr>
                        <a:t>TimeUnit</a:t>
                      </a:r>
                      <a:r>
                        <a:rPr lang="en-US" sz="1200" dirty="0">
                          <a:latin typeface="Courier New" pitchFamily="49" charset="0"/>
                          <a:cs typeface="Courier New" pitchFamily="49" charset="0"/>
                        </a:rPr>
                        <a:t> unit) </a:t>
                      </a:r>
                      <a:br>
                        <a:rPr lang="en-US" sz="1200" dirty="0">
                          <a:latin typeface="Courier New" pitchFamily="49" charset="0"/>
                          <a:cs typeface="Courier New" pitchFamily="49" charset="0"/>
                        </a:rPr>
                      </a:br>
                      <a:r>
                        <a:rPr lang="en-US" sz="1200" dirty="0">
                          <a:latin typeface="Courier New" pitchFamily="49" charset="0"/>
                          <a:cs typeface="Courier New" pitchFamily="49" charset="0"/>
                        </a:rPr>
                        <a:t>          Acquires the lock if it is free within the given waiting time and the current thread has not been </a:t>
                      </a:r>
                      <a:r>
                        <a:rPr lang="en-US" sz="1200" dirty="0">
                          <a:latin typeface="Courier New" pitchFamily="49" charset="0"/>
                          <a:cs typeface="Courier New" pitchFamily="49" charset="0"/>
                          <a:hlinkClick r:id="rId4"/>
                        </a:rPr>
                        <a:t>interrupted</a:t>
                      </a:r>
                      <a:r>
                        <a:rPr lang="en-US" sz="1200" dirty="0">
                          <a:latin typeface="Courier New" pitchFamily="49" charset="0"/>
                          <a:cs typeface="Courier New" pitchFamily="49" charset="0"/>
                        </a:rPr>
                        <a:t>.</a:t>
                      </a:r>
                    </a:p>
                  </a:txBody>
                  <a:tcPr marL="56444" marR="56444" marT="28222" marB="28222" anchor="ctr">
                    <a:lnL>
                      <a:noFill/>
                    </a:lnL>
                    <a:lnR>
                      <a:noFill/>
                    </a:lnR>
                    <a:lnT>
                      <a:noFill/>
                    </a:lnT>
                    <a:lnB>
                      <a:noFill/>
                    </a:lnB>
                    <a:solidFill>
                      <a:srgbClr val="FFFFFF"/>
                    </a:solidFill>
                  </a:tcPr>
                </a:tc>
              </a:tr>
              <a:tr h="395111">
                <a:tc>
                  <a:txBody>
                    <a:bodyPr/>
                    <a:lstStyle/>
                    <a:p>
                      <a:pPr algn="r"/>
                      <a:r>
                        <a:rPr lang="en-US" sz="1200">
                          <a:latin typeface="Courier New" pitchFamily="49" charset="0"/>
                          <a:cs typeface="Courier New" pitchFamily="49" charset="0"/>
                        </a:rPr>
                        <a:t> void</a:t>
                      </a:r>
                    </a:p>
                  </a:txBody>
                  <a:tcPr marL="56444" marR="56444" marT="28222" marB="28222">
                    <a:lnL>
                      <a:noFill/>
                    </a:lnL>
                    <a:lnR>
                      <a:noFill/>
                    </a:lnR>
                    <a:lnT>
                      <a:noFill/>
                    </a:lnT>
                    <a:lnB>
                      <a:noFill/>
                    </a:lnB>
                    <a:solidFill>
                      <a:srgbClr val="FFFFFF"/>
                    </a:solidFill>
                  </a:tcPr>
                </a:tc>
                <a:tc>
                  <a:txBody>
                    <a:bodyPr/>
                    <a:lstStyle/>
                    <a:p>
                      <a:r>
                        <a:rPr lang="en-US" sz="1200" b="0" dirty="0">
                          <a:latin typeface="Courier New" pitchFamily="49" charset="0"/>
                          <a:cs typeface="Courier New" pitchFamily="49" charset="0"/>
                          <a:hlinkClick r:id="rId10"/>
                        </a:rPr>
                        <a:t>unlock</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a:latin typeface="Courier New" pitchFamily="49" charset="0"/>
                          <a:cs typeface="Courier New" pitchFamily="49" charset="0"/>
                        </a:rPr>
                        <a:t>          Releases the lock.</a:t>
                      </a:r>
                    </a:p>
                  </a:txBody>
                  <a:tcPr marL="56444" marR="56444" marT="28222" marB="28222" anchor="ctr">
                    <a:lnL>
                      <a:noFill/>
                    </a:lnL>
                    <a:lnR>
                      <a:noFill/>
                    </a:lnR>
                    <a:lnT>
                      <a:noFill/>
                    </a:lnT>
                    <a:lnB>
                      <a:noFill/>
                    </a:lnB>
                    <a:solidFill>
                      <a:srgbClr val="FFFFFF"/>
                    </a:solidFill>
                  </a:tcPr>
                </a:tc>
              </a:tr>
            </a:tbl>
          </a:graphicData>
        </a:graphic>
      </p:graphicFrame>
      <p:sp>
        <p:nvSpPr>
          <p:cNvPr id="22529"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JDK5 Concurrency</a:t>
            </a:r>
            <a:endParaRPr lang="zh-CN" altLang="en-US" dirty="0"/>
          </a:p>
        </p:txBody>
      </p:sp>
      <p:sp>
        <p:nvSpPr>
          <p:cNvPr id="3" name="内容占位符 2"/>
          <p:cNvSpPr>
            <a:spLocks noGrp="1"/>
          </p:cNvSpPr>
          <p:nvPr>
            <p:ph idx="1"/>
          </p:nvPr>
        </p:nvSpPr>
        <p:spPr/>
        <p:txBody>
          <a:bodyPr>
            <a:normAutofit/>
          </a:bodyPr>
          <a:lstStyle/>
          <a:p>
            <a:r>
              <a:rPr lang="en-US" altLang="zh-CN" dirty="0" err="1" smtClean="0"/>
              <a:t>ReentrantLock</a:t>
            </a:r>
            <a:endParaRPr lang="en-US" altLang="zh-CN" dirty="0" smtClean="0"/>
          </a:p>
          <a:p>
            <a:pPr lvl="1"/>
            <a:r>
              <a:rPr lang="en-US" altLang="zh-CN" dirty="0" err="1" smtClean="0"/>
              <a:t>Rentrant</a:t>
            </a:r>
            <a:r>
              <a:rPr lang="en-US" altLang="zh-CN" dirty="0" smtClean="0"/>
              <a:t> means lock holder reacquire the lock: </a:t>
            </a:r>
            <a:r>
              <a:rPr lang="en-US" altLang="zh-CN" dirty="0" err="1" smtClean="0"/>
              <a:t>e.g</a:t>
            </a:r>
            <a:r>
              <a:rPr lang="en-US" altLang="zh-CN" dirty="0" smtClean="0"/>
              <a:t> recur method</a:t>
            </a:r>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buNone/>
            </a:pPr>
            <a:endParaRPr lang="en-US" altLang="zh-CN" dirty="0" smtClean="0"/>
          </a:p>
          <a:p>
            <a:pPr lvl="1"/>
            <a:endParaRPr lang="en-US" altLang="zh-CN" dirty="0" smtClean="0"/>
          </a:p>
          <a:p>
            <a:r>
              <a:rPr lang="en-US" altLang="zh-CN" dirty="0" err="1" smtClean="0"/>
              <a:t>ReentrantReadWriteLock</a:t>
            </a:r>
            <a:endParaRPr lang="en-US" altLang="zh-CN" dirty="0" smtClean="0"/>
          </a:p>
          <a:p>
            <a:pPr lvl="1"/>
            <a:r>
              <a:rPr lang="en-US" altLang="zh-CN" dirty="0" smtClean="0"/>
              <a:t>Lock downgrading. Upgrading is not allowed</a:t>
            </a:r>
          </a:p>
          <a:p>
            <a:pPr lvl="2"/>
            <a:r>
              <a:rPr lang="en-US" altLang="zh-CN" dirty="0" smtClean="0"/>
              <a:t>Release read lock first , acquire write lock</a:t>
            </a:r>
          </a:p>
          <a:p>
            <a:pPr lvl="2"/>
            <a:r>
              <a:rPr lang="en-US" altLang="zh-CN" dirty="0" smtClean="0"/>
              <a:t>Writer starvation ?</a:t>
            </a:r>
          </a:p>
          <a:p>
            <a:pPr lvl="2"/>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4" name="矩形 3"/>
          <p:cNvSpPr/>
          <p:nvPr/>
        </p:nvSpPr>
        <p:spPr>
          <a:xfrm>
            <a:off x="539552" y="2132856"/>
            <a:ext cx="8388424" cy="1569660"/>
          </a:xfrm>
          <a:prstGeom prst="rect">
            <a:avLst/>
          </a:prstGeom>
        </p:spPr>
        <p:txBody>
          <a:bodyPr wrap="square">
            <a:spAutoFit/>
          </a:bodyPr>
          <a:lstStyle/>
          <a:p>
            <a:r>
              <a:rPr lang="en-US" altLang="zh-CN" sz="1200" dirty="0" smtClean="0">
                <a:solidFill>
                  <a:srgbClr val="000000"/>
                </a:solidFill>
                <a:latin typeface="Courier New"/>
              </a:rPr>
              <a:t>    Lock l = </a:t>
            </a:r>
            <a:r>
              <a:rPr lang="en-US" altLang="zh-CN" sz="1200" b="1" dirty="0" smtClean="0">
                <a:solidFill>
                  <a:srgbClr val="7F0055"/>
                </a:solidFill>
                <a:latin typeface="Courier New"/>
              </a:rPr>
              <a:t>new</a:t>
            </a:r>
            <a:r>
              <a:rPr lang="en-US" altLang="zh-CN" sz="1200" b="1" dirty="0" smtClean="0">
                <a:solidFill>
                  <a:srgbClr val="000000"/>
                </a:solidFill>
                <a:latin typeface="Courier New"/>
              </a:rPr>
              <a:t> </a:t>
            </a:r>
            <a:r>
              <a:rPr lang="en-US" altLang="zh-CN" sz="1200" dirty="0" err="1" smtClean="0">
                <a:solidFill>
                  <a:srgbClr val="000000"/>
                </a:solidFill>
                <a:latin typeface="Courier New"/>
              </a:rPr>
              <a:t>ReentrantLock</a:t>
            </a:r>
            <a:r>
              <a:rPr lang="en-US" altLang="zh-CN" sz="1200" dirty="0" smtClean="0">
                <a:solidFill>
                  <a:srgbClr val="000000"/>
                </a:solidFill>
                <a:latin typeface="Courier New"/>
              </a:rPr>
              <a:t>();</a:t>
            </a:r>
          </a:p>
          <a:p>
            <a:r>
              <a:rPr lang="en-US" altLang="zh-CN" sz="1200" dirty="0" smtClean="0">
                <a:solidFill>
                  <a:srgbClr val="000000"/>
                </a:solidFill>
                <a:latin typeface="Courier New"/>
              </a:rPr>
              <a:t>    </a:t>
            </a:r>
            <a:r>
              <a:rPr lang="en-US" altLang="zh-CN" sz="1200" dirty="0" err="1" smtClean="0">
                <a:solidFill>
                  <a:srgbClr val="000000"/>
                </a:solidFill>
                <a:latin typeface="Courier New"/>
              </a:rPr>
              <a:t>l.lock</a:t>
            </a:r>
            <a:r>
              <a:rPr lang="en-US" altLang="zh-CN" sz="1200" dirty="0" smtClean="0">
                <a:solidFill>
                  <a:srgbClr val="000000"/>
                </a:solidFill>
                <a:latin typeface="Courier New"/>
              </a:rPr>
              <a:t>()</a:t>
            </a:r>
            <a:r>
              <a:rPr lang="en-US" altLang="zh-CN" sz="1200" b="1" dirty="0" smtClean="0">
                <a:solidFill>
                  <a:srgbClr val="000000"/>
                </a:solidFill>
                <a:latin typeface="Courier New"/>
              </a:rPr>
              <a:t>;</a:t>
            </a:r>
            <a:r>
              <a:rPr lang="en-US" altLang="zh-CN" sz="1200" dirty="0" smtClean="0">
                <a:solidFill>
                  <a:srgbClr val="000000"/>
                </a:solidFill>
                <a:latin typeface="Courier New"/>
              </a:rPr>
              <a:t> </a:t>
            </a:r>
          </a:p>
          <a:p>
            <a:r>
              <a:rPr lang="en-US" altLang="zh-CN" sz="1200" dirty="0" smtClean="0">
                <a:solidFill>
                  <a:srgbClr val="000000"/>
                </a:solidFill>
                <a:latin typeface="Courier New"/>
              </a:rPr>
              <a:t>    </a:t>
            </a:r>
            <a:r>
              <a:rPr lang="en-US" altLang="zh-CN" sz="1200" b="1" dirty="0" smtClean="0">
                <a:solidFill>
                  <a:srgbClr val="7F0055"/>
                </a:solidFill>
                <a:latin typeface="Courier New"/>
              </a:rPr>
              <a:t>try</a:t>
            </a:r>
            <a:r>
              <a:rPr lang="en-US" altLang="zh-CN" sz="1200" b="1" dirty="0" smtClean="0">
                <a:solidFill>
                  <a:srgbClr val="000000"/>
                </a:solidFill>
                <a:latin typeface="Courier New"/>
              </a:rPr>
              <a:t> </a:t>
            </a:r>
            <a:r>
              <a:rPr lang="en-US" altLang="zh-CN" sz="1200" dirty="0" smtClean="0">
                <a:solidFill>
                  <a:srgbClr val="000000"/>
                </a:solidFill>
                <a:latin typeface="Courier New"/>
              </a:rPr>
              <a:t>{</a:t>
            </a:r>
            <a:r>
              <a:rPr lang="en-US" altLang="zh-CN" sz="1200" b="1" dirty="0" smtClean="0">
                <a:solidFill>
                  <a:srgbClr val="000000"/>
                </a:solidFill>
                <a:latin typeface="Courier New"/>
              </a:rPr>
              <a:t> </a:t>
            </a:r>
          </a:p>
          <a:p>
            <a:r>
              <a:rPr lang="en-US" altLang="zh-CN" sz="1200" dirty="0" smtClean="0">
                <a:solidFill>
                  <a:srgbClr val="000000"/>
                </a:solidFill>
                <a:latin typeface="Courier New"/>
              </a:rPr>
              <a:t>            </a:t>
            </a:r>
            <a:r>
              <a:rPr lang="en-US" altLang="zh-CN" sz="1200" dirty="0" smtClean="0">
                <a:solidFill>
                  <a:srgbClr val="3F7F5F"/>
                </a:solidFill>
                <a:latin typeface="Courier New"/>
              </a:rPr>
              <a:t>// access the resource protected by this lock </a:t>
            </a:r>
          </a:p>
          <a:p>
            <a:r>
              <a:rPr lang="zh-CN" altLang="en-US" sz="1200" dirty="0" smtClean="0">
                <a:solidFill>
                  <a:srgbClr val="000000"/>
                </a:solidFill>
                <a:latin typeface="Courier New"/>
              </a:rPr>
              <a:t>    </a:t>
            </a:r>
            <a:r>
              <a:rPr lang="en-US" altLang="zh-CN" sz="1200" dirty="0" smtClean="0">
                <a:solidFill>
                  <a:srgbClr val="000000"/>
                </a:solidFill>
                <a:latin typeface="Courier New"/>
              </a:rPr>
              <a:t>} </a:t>
            </a:r>
          </a:p>
          <a:p>
            <a:r>
              <a:rPr lang="en-US" altLang="zh-CN" sz="1200" dirty="0" smtClean="0">
                <a:solidFill>
                  <a:srgbClr val="000000"/>
                </a:solidFill>
                <a:latin typeface="Courier New"/>
              </a:rPr>
              <a:t>    </a:t>
            </a:r>
            <a:r>
              <a:rPr lang="en-US" altLang="zh-CN" sz="1200" b="1" dirty="0" smtClean="0">
                <a:solidFill>
                  <a:srgbClr val="7F0055"/>
                </a:solidFill>
                <a:latin typeface="Courier New"/>
              </a:rPr>
              <a:t>finally</a:t>
            </a:r>
            <a:r>
              <a:rPr lang="en-US" altLang="zh-CN" sz="1200" b="1" dirty="0" smtClean="0">
                <a:solidFill>
                  <a:srgbClr val="000000"/>
                </a:solidFill>
                <a:latin typeface="Courier New"/>
              </a:rPr>
              <a:t> </a:t>
            </a:r>
            <a:r>
              <a:rPr lang="en-US" altLang="zh-CN" sz="1200" dirty="0" smtClean="0">
                <a:solidFill>
                  <a:srgbClr val="000000"/>
                </a:solidFill>
                <a:latin typeface="Courier New"/>
              </a:rPr>
              <a:t>{</a:t>
            </a:r>
            <a:r>
              <a:rPr lang="en-US" altLang="zh-CN" sz="1200" b="1" dirty="0" smtClean="0">
                <a:solidFill>
                  <a:srgbClr val="000000"/>
                </a:solidFill>
                <a:latin typeface="Courier New"/>
              </a:rPr>
              <a:t> </a:t>
            </a:r>
          </a:p>
          <a:p>
            <a:r>
              <a:rPr lang="en-US" altLang="zh-CN" sz="1200" dirty="0" smtClean="0">
                <a:solidFill>
                  <a:srgbClr val="000000"/>
                </a:solidFill>
                <a:latin typeface="Courier New"/>
              </a:rPr>
              <a:t>        </a:t>
            </a:r>
            <a:r>
              <a:rPr lang="en-US" altLang="zh-CN" sz="1200" dirty="0" err="1" smtClean="0">
                <a:solidFill>
                  <a:srgbClr val="0000C0"/>
                </a:solidFill>
                <a:latin typeface="Courier New"/>
              </a:rPr>
              <a:t>l</a:t>
            </a:r>
            <a:r>
              <a:rPr lang="en-US" altLang="zh-CN" sz="1200" dirty="0" err="1" smtClean="0">
                <a:solidFill>
                  <a:srgbClr val="000000"/>
                </a:solidFill>
                <a:latin typeface="Courier New"/>
              </a:rPr>
              <a:t>.unlock</a:t>
            </a:r>
            <a:r>
              <a:rPr lang="en-US" altLang="zh-CN" sz="1200" dirty="0" smtClean="0">
                <a:solidFill>
                  <a:srgbClr val="000000"/>
                </a:solidFill>
                <a:latin typeface="Courier New"/>
              </a:rPr>
              <a:t>(); </a:t>
            </a:r>
          </a:p>
          <a:p>
            <a:r>
              <a:rPr lang="zh-CN" altLang="en-US" sz="1200" dirty="0" smtClean="0">
                <a:solidFill>
                  <a:srgbClr val="000000"/>
                </a:solidFill>
                <a:latin typeface="Courier New"/>
              </a:rPr>
              <a:t>    </a:t>
            </a:r>
            <a:r>
              <a:rPr lang="en-US" altLang="zh-CN" sz="1200" dirty="0" smtClean="0">
                <a:solidFill>
                  <a:srgbClr val="000000"/>
                </a:solidFill>
                <a:latin typeface="Courier New"/>
              </a:rPr>
              <a:t>}</a:t>
            </a:r>
            <a:endParaRPr lang="en-US" altLang="zh-CN" sz="12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JDK5 Concurrency</a:t>
            </a:r>
            <a:endParaRPr lang="zh-CN" altLang="en-US" dirty="0"/>
          </a:p>
        </p:txBody>
      </p:sp>
      <p:sp>
        <p:nvSpPr>
          <p:cNvPr id="3" name="内容占位符 2"/>
          <p:cNvSpPr>
            <a:spLocks noGrp="1"/>
          </p:cNvSpPr>
          <p:nvPr>
            <p:ph idx="1"/>
          </p:nvPr>
        </p:nvSpPr>
        <p:spPr/>
        <p:txBody>
          <a:bodyPr/>
          <a:lstStyle/>
          <a:p>
            <a:r>
              <a:rPr lang="en-US" altLang="zh-CN" dirty="0" smtClean="0"/>
              <a:t>Condition (</a:t>
            </a:r>
            <a:r>
              <a:rPr lang="en-US" altLang="zh-CN" dirty="0" err="1" smtClean="0"/>
              <a:t>Object.wait</a:t>
            </a:r>
            <a:r>
              <a:rPr lang="en-US" altLang="zh-CN" dirty="0" smtClean="0"/>
              <a:t> and notify in explicit lock)</a:t>
            </a:r>
            <a:endParaRPr lang="zh-CN" altLang="en-US" dirty="0"/>
          </a:p>
        </p:txBody>
      </p:sp>
      <p:sp>
        <p:nvSpPr>
          <p:cNvPr id="4" name="矩形 3"/>
          <p:cNvSpPr/>
          <p:nvPr/>
        </p:nvSpPr>
        <p:spPr>
          <a:xfrm>
            <a:off x="467544" y="1620083"/>
            <a:ext cx="6912768" cy="4401205"/>
          </a:xfrm>
          <a:prstGeom prst="rect">
            <a:avLst/>
          </a:prstGeom>
        </p:spPr>
        <p:txBody>
          <a:bodyPr wrap="square">
            <a:spAutoFit/>
          </a:bodyPr>
          <a:lstStyle/>
          <a:p>
            <a:r>
              <a:rPr lang="en-US" altLang="zh-CN" sz="1400" b="1" dirty="0" smtClean="0">
                <a:solidFill>
                  <a:srgbClr val="7F0055"/>
                </a:solidFill>
                <a:latin typeface="Courier New"/>
              </a:rPr>
              <a:t>private</a:t>
            </a:r>
            <a:r>
              <a:rPr lang="en-US" altLang="zh-CN" sz="1400" b="1" dirty="0" smtClean="0">
                <a:solidFill>
                  <a:srgbClr val="000000"/>
                </a:solidFill>
                <a:latin typeface="Courier New"/>
              </a:rPr>
              <a:t> </a:t>
            </a:r>
            <a:r>
              <a:rPr lang="en-US" altLang="zh-CN" sz="1400" b="1" dirty="0" smtClean="0">
                <a:solidFill>
                  <a:srgbClr val="7F0055"/>
                </a:solidFill>
                <a:latin typeface="Courier New"/>
              </a:rPr>
              <a:t>final</a:t>
            </a:r>
            <a:r>
              <a:rPr lang="en-US" altLang="zh-CN" sz="1400" b="1" dirty="0" smtClean="0">
                <a:solidFill>
                  <a:srgbClr val="000000"/>
                </a:solidFill>
                <a:latin typeface="Courier New"/>
              </a:rPr>
              <a:t> </a:t>
            </a:r>
            <a:r>
              <a:rPr lang="en-US" altLang="zh-CN" sz="1400" dirty="0" smtClean="0">
                <a:solidFill>
                  <a:srgbClr val="000000"/>
                </a:solidFill>
                <a:latin typeface="Courier New"/>
              </a:rPr>
              <a:t>Lock</a:t>
            </a:r>
            <a:r>
              <a:rPr lang="en-US" altLang="zh-CN" sz="1400" b="1" dirty="0" smtClean="0">
                <a:solidFill>
                  <a:srgbClr val="000000"/>
                </a:solidFill>
                <a:latin typeface="Courier New"/>
              </a:rPr>
              <a:t> </a:t>
            </a:r>
            <a:r>
              <a:rPr lang="en-US" altLang="zh-CN" sz="1400" dirty="0" err="1" smtClean="0">
                <a:solidFill>
                  <a:srgbClr val="0000C0"/>
                </a:solidFill>
                <a:latin typeface="Courier New"/>
              </a:rPr>
              <a:t>lock</a:t>
            </a:r>
            <a:r>
              <a:rPr lang="en-US" altLang="zh-CN" sz="1400" b="1" dirty="0" smtClean="0">
                <a:solidFill>
                  <a:srgbClr val="000000"/>
                </a:solidFill>
                <a:latin typeface="Courier New"/>
              </a:rPr>
              <a:t> </a:t>
            </a:r>
            <a:r>
              <a:rPr lang="en-US" altLang="zh-CN" sz="1400" dirty="0" smtClean="0">
                <a:solidFill>
                  <a:srgbClr val="000000"/>
                </a:solidFill>
                <a:latin typeface="Courier New"/>
              </a:rPr>
              <a:t>=</a:t>
            </a:r>
            <a:r>
              <a:rPr lang="en-US" altLang="zh-CN" sz="1400" b="1" dirty="0" smtClean="0">
                <a:solidFill>
                  <a:srgbClr val="000000"/>
                </a:solidFill>
                <a:latin typeface="Courier New"/>
              </a:rPr>
              <a:t> </a:t>
            </a:r>
            <a:r>
              <a:rPr lang="en-US" altLang="zh-CN" sz="1400" b="1" dirty="0" smtClean="0">
                <a:solidFill>
                  <a:srgbClr val="7F0055"/>
                </a:solidFill>
                <a:latin typeface="Courier New"/>
              </a:rPr>
              <a:t>new</a:t>
            </a:r>
            <a:r>
              <a:rPr lang="en-US" altLang="zh-CN" sz="1400" b="1" dirty="0" smtClean="0">
                <a:solidFill>
                  <a:srgbClr val="000000"/>
                </a:solidFill>
                <a:latin typeface="Courier New"/>
              </a:rPr>
              <a:t> </a:t>
            </a:r>
            <a:r>
              <a:rPr lang="en-US" altLang="zh-CN" sz="1400" dirty="0" err="1" smtClean="0">
                <a:solidFill>
                  <a:srgbClr val="000000"/>
                </a:solidFill>
                <a:latin typeface="Courier New"/>
              </a:rPr>
              <a:t>ReentrantLock</a:t>
            </a:r>
            <a:r>
              <a:rPr lang="en-US" altLang="zh-CN" sz="1400" dirty="0" smtClean="0">
                <a:solidFill>
                  <a:srgbClr val="000000"/>
                </a:solidFill>
                <a:latin typeface="Courier New"/>
              </a:rPr>
              <a:t>()</a:t>
            </a:r>
            <a:r>
              <a:rPr lang="en-US" altLang="zh-CN" sz="1400" b="1" dirty="0" smtClean="0">
                <a:solidFill>
                  <a:srgbClr val="000000"/>
                </a:solidFill>
                <a:latin typeface="Courier New"/>
              </a:rPr>
              <a:t>; </a:t>
            </a:r>
          </a:p>
          <a:p>
            <a:r>
              <a:rPr lang="en-US" altLang="zh-CN" sz="1400" b="1" dirty="0" smtClean="0">
                <a:solidFill>
                  <a:srgbClr val="7F0055"/>
                </a:solidFill>
                <a:latin typeface="Courier New"/>
              </a:rPr>
              <a:t>private</a:t>
            </a:r>
            <a:r>
              <a:rPr lang="en-US" altLang="zh-CN" sz="1400" b="1" dirty="0" smtClean="0">
                <a:solidFill>
                  <a:srgbClr val="000000"/>
                </a:solidFill>
                <a:latin typeface="Courier New"/>
              </a:rPr>
              <a:t> </a:t>
            </a:r>
            <a:r>
              <a:rPr lang="en-US" altLang="zh-CN" sz="1400" b="1" dirty="0" smtClean="0">
                <a:solidFill>
                  <a:srgbClr val="7F0055"/>
                </a:solidFill>
                <a:latin typeface="Courier New"/>
              </a:rPr>
              <a:t>final</a:t>
            </a:r>
            <a:r>
              <a:rPr lang="en-US" altLang="zh-CN" sz="1400" b="1" dirty="0" smtClean="0">
                <a:solidFill>
                  <a:srgbClr val="000000"/>
                </a:solidFill>
                <a:latin typeface="Courier New"/>
              </a:rPr>
              <a:t> </a:t>
            </a:r>
            <a:r>
              <a:rPr lang="en-US" altLang="zh-CN" sz="1400" dirty="0" smtClean="0">
                <a:solidFill>
                  <a:srgbClr val="000000"/>
                </a:solidFill>
                <a:latin typeface="Courier New"/>
              </a:rPr>
              <a:t>Condition</a:t>
            </a:r>
            <a:r>
              <a:rPr lang="en-US" altLang="zh-CN" sz="1400" b="1" dirty="0" smtClean="0">
                <a:solidFill>
                  <a:srgbClr val="000000"/>
                </a:solidFill>
                <a:latin typeface="Courier New"/>
              </a:rPr>
              <a:t> </a:t>
            </a:r>
            <a:r>
              <a:rPr lang="en-US" altLang="zh-CN" sz="1400" dirty="0" err="1" smtClean="0">
                <a:solidFill>
                  <a:srgbClr val="0000C0"/>
                </a:solidFill>
                <a:latin typeface="Courier New"/>
              </a:rPr>
              <a:t>condition</a:t>
            </a:r>
            <a:r>
              <a:rPr lang="en-US" altLang="zh-CN" sz="1400" b="1" dirty="0" smtClean="0">
                <a:solidFill>
                  <a:srgbClr val="000000"/>
                </a:solidFill>
                <a:latin typeface="Courier New"/>
              </a:rPr>
              <a:t> </a:t>
            </a:r>
            <a:r>
              <a:rPr lang="en-US" altLang="zh-CN" sz="1400" dirty="0" smtClean="0">
                <a:solidFill>
                  <a:srgbClr val="000000"/>
                </a:solidFill>
                <a:latin typeface="Courier New"/>
              </a:rPr>
              <a:t>= </a:t>
            </a:r>
            <a:r>
              <a:rPr lang="en-US" altLang="zh-CN" sz="1400" dirty="0" err="1" smtClean="0">
                <a:solidFill>
                  <a:srgbClr val="0000C0"/>
                </a:solidFill>
                <a:latin typeface="Courier New"/>
              </a:rPr>
              <a:t>lock</a:t>
            </a:r>
            <a:r>
              <a:rPr lang="en-US" altLang="zh-CN" sz="1400" dirty="0" err="1" smtClean="0">
                <a:solidFill>
                  <a:srgbClr val="000000"/>
                </a:solidFill>
                <a:latin typeface="Courier New"/>
              </a:rPr>
              <a:t>.newCondition</a:t>
            </a:r>
            <a:r>
              <a:rPr lang="en-US" altLang="zh-CN" sz="1400" dirty="0" smtClean="0">
                <a:solidFill>
                  <a:srgbClr val="000000"/>
                </a:solidFill>
                <a:latin typeface="Courier New"/>
              </a:rPr>
              <a:t>()</a:t>
            </a:r>
            <a:r>
              <a:rPr lang="en-US" altLang="zh-CN" sz="1400" b="1" dirty="0" smtClean="0">
                <a:solidFill>
                  <a:srgbClr val="000000"/>
                </a:solidFill>
                <a:latin typeface="Courier New"/>
              </a:rPr>
              <a:t>;</a:t>
            </a:r>
          </a:p>
          <a:p>
            <a:r>
              <a:rPr lang="zh-CN" altLang="en-US" sz="1400" dirty="0" smtClean="0">
                <a:solidFill>
                  <a:srgbClr val="000000"/>
                </a:solidFill>
                <a:latin typeface="Courier New"/>
              </a:rPr>
              <a:t> </a:t>
            </a:r>
          </a:p>
          <a:p>
            <a:r>
              <a:rPr lang="en-US" altLang="zh-CN" sz="1400" b="1" dirty="0" smtClean="0">
                <a:solidFill>
                  <a:srgbClr val="7F0055"/>
                </a:solidFill>
                <a:latin typeface="Courier New"/>
              </a:rPr>
              <a:t>public</a:t>
            </a:r>
            <a:r>
              <a:rPr lang="en-US" altLang="zh-CN" sz="1400" b="1" dirty="0" smtClean="0">
                <a:solidFill>
                  <a:srgbClr val="000000"/>
                </a:solidFill>
                <a:latin typeface="Courier New"/>
              </a:rPr>
              <a:t> </a:t>
            </a:r>
            <a:r>
              <a:rPr lang="en-US" altLang="zh-CN" sz="1400" b="1" dirty="0" smtClean="0">
                <a:solidFill>
                  <a:srgbClr val="7F0055"/>
                </a:solidFill>
                <a:latin typeface="Courier New"/>
              </a:rPr>
              <a:t>void</a:t>
            </a:r>
            <a:r>
              <a:rPr lang="en-US" altLang="zh-CN" sz="1400" b="1" dirty="0" smtClean="0">
                <a:solidFill>
                  <a:srgbClr val="000000"/>
                </a:solidFill>
                <a:latin typeface="Courier New"/>
              </a:rPr>
              <a:t> </a:t>
            </a:r>
            <a:r>
              <a:rPr lang="en-US" altLang="zh-CN" sz="1400" dirty="0" err="1" smtClean="0">
                <a:solidFill>
                  <a:srgbClr val="000000"/>
                </a:solidFill>
                <a:latin typeface="Courier New"/>
              </a:rPr>
              <a:t>waitTillChange</a:t>
            </a:r>
            <a:r>
              <a:rPr lang="en-US" altLang="zh-CN" sz="1400" dirty="0" smtClean="0">
                <a:solidFill>
                  <a:srgbClr val="000000"/>
                </a:solidFill>
                <a:latin typeface="Courier New"/>
              </a:rPr>
              <a:t>()</a:t>
            </a:r>
            <a:r>
              <a:rPr lang="en-US" altLang="zh-CN" sz="1400" b="1" dirty="0" smtClean="0">
                <a:solidFill>
                  <a:srgbClr val="000000"/>
                </a:solidFill>
                <a:latin typeface="Courier New"/>
              </a:rPr>
              <a:t> </a:t>
            </a:r>
            <a:r>
              <a:rPr lang="en-US" altLang="zh-CN" sz="1400" dirty="0" smtClean="0">
                <a:solidFill>
                  <a:srgbClr val="000000"/>
                </a:solidFill>
                <a:latin typeface="Courier New"/>
              </a:rPr>
              <a:t>{</a:t>
            </a:r>
            <a:r>
              <a:rPr lang="en-US" altLang="zh-CN" sz="1400" b="1" dirty="0" smtClean="0">
                <a:solidFill>
                  <a:srgbClr val="000000"/>
                </a:solidFill>
                <a:latin typeface="Courier New"/>
              </a:rPr>
              <a:t> </a:t>
            </a:r>
          </a:p>
          <a:p>
            <a:r>
              <a:rPr lang="en-US" altLang="zh-CN" sz="1400" dirty="0" smtClean="0">
                <a:solidFill>
                  <a:srgbClr val="000000"/>
                </a:solidFill>
                <a:latin typeface="Courier New"/>
              </a:rPr>
              <a:t>    </a:t>
            </a:r>
            <a:r>
              <a:rPr lang="en-US" altLang="zh-CN" sz="1400" dirty="0" err="1" smtClean="0">
                <a:solidFill>
                  <a:srgbClr val="0000C0"/>
                </a:solidFill>
                <a:latin typeface="Courier New"/>
              </a:rPr>
              <a:t>lock</a:t>
            </a:r>
            <a:r>
              <a:rPr lang="en-US" altLang="zh-CN" sz="1400" dirty="0" err="1" smtClean="0">
                <a:solidFill>
                  <a:srgbClr val="000000"/>
                </a:solidFill>
                <a:latin typeface="Courier New"/>
              </a:rPr>
              <a:t>.lock</a:t>
            </a:r>
            <a:r>
              <a:rPr lang="en-US" altLang="zh-CN" sz="1400" dirty="0" smtClean="0">
                <a:solidFill>
                  <a:srgbClr val="000000"/>
                </a:solidFill>
                <a:latin typeface="Courier New"/>
              </a:rPr>
              <a:t>(); </a:t>
            </a:r>
          </a:p>
          <a:p>
            <a:r>
              <a:rPr lang="en-US" altLang="zh-CN" sz="1400" dirty="0" smtClean="0">
                <a:solidFill>
                  <a:srgbClr val="000000"/>
                </a:solidFill>
                <a:latin typeface="Courier New"/>
              </a:rPr>
              <a:t>    </a:t>
            </a:r>
            <a:r>
              <a:rPr lang="en-US" altLang="zh-CN" sz="1400" b="1" dirty="0" smtClean="0">
                <a:solidFill>
                  <a:srgbClr val="7F0055"/>
                </a:solidFill>
                <a:latin typeface="Courier New"/>
              </a:rPr>
              <a:t>try</a:t>
            </a:r>
            <a:r>
              <a:rPr lang="en-US" altLang="zh-CN" sz="1400" b="1" dirty="0" smtClean="0">
                <a:solidFill>
                  <a:srgbClr val="000000"/>
                </a:solidFill>
                <a:latin typeface="Courier New"/>
              </a:rPr>
              <a:t> </a:t>
            </a:r>
            <a:r>
              <a:rPr lang="en-US" altLang="zh-CN" sz="1400" dirty="0" smtClean="0">
                <a:solidFill>
                  <a:srgbClr val="000000"/>
                </a:solidFill>
                <a:latin typeface="Courier New"/>
              </a:rPr>
              <a:t>{ </a:t>
            </a:r>
          </a:p>
          <a:p>
            <a:r>
              <a:rPr lang="en-US" altLang="zh-CN" sz="1400" dirty="0" smtClean="0">
                <a:solidFill>
                  <a:srgbClr val="000000"/>
                </a:solidFill>
                <a:latin typeface="Courier New"/>
              </a:rPr>
              <a:t>        </a:t>
            </a:r>
            <a:r>
              <a:rPr lang="en-US" altLang="zh-CN" sz="1400" b="1" dirty="0" smtClean="0">
                <a:solidFill>
                  <a:srgbClr val="7F0055"/>
                </a:solidFill>
                <a:latin typeface="Courier New"/>
              </a:rPr>
              <a:t>while</a:t>
            </a:r>
            <a:r>
              <a:rPr lang="en-US" altLang="zh-CN" sz="1400" dirty="0" smtClean="0">
                <a:solidFill>
                  <a:srgbClr val="000000"/>
                </a:solidFill>
                <a:latin typeface="Courier New"/>
              </a:rPr>
              <a:t>(! </a:t>
            </a:r>
            <a:r>
              <a:rPr lang="en-US" altLang="zh-CN" sz="1400" dirty="0" err="1" smtClean="0">
                <a:solidFill>
                  <a:srgbClr val="000000"/>
                </a:solidFill>
                <a:latin typeface="Courier New"/>
              </a:rPr>
              <a:t>someCondition</a:t>
            </a:r>
            <a:r>
              <a:rPr lang="en-US" altLang="zh-CN" sz="1400" dirty="0" smtClean="0">
                <a:solidFill>
                  <a:srgbClr val="000000"/>
                </a:solidFill>
                <a:latin typeface="Courier New"/>
              </a:rPr>
              <a:t>()) </a:t>
            </a:r>
            <a:r>
              <a:rPr lang="en-US" altLang="zh-CN" sz="1400" dirty="0" err="1" smtClean="0">
                <a:solidFill>
                  <a:srgbClr val="0000C0"/>
                </a:solidFill>
                <a:latin typeface="Courier New"/>
              </a:rPr>
              <a:t>condition</a:t>
            </a:r>
            <a:r>
              <a:rPr lang="en-US" altLang="zh-CN" sz="1400" dirty="0" err="1" smtClean="0">
                <a:solidFill>
                  <a:srgbClr val="000000"/>
                </a:solidFill>
                <a:latin typeface="Courier New"/>
              </a:rPr>
              <a:t>.await</a:t>
            </a:r>
            <a:r>
              <a:rPr lang="en-US" altLang="zh-CN" sz="1400" dirty="0" smtClean="0">
                <a:solidFill>
                  <a:srgbClr val="000000"/>
                </a:solidFill>
                <a:latin typeface="Courier New"/>
              </a:rPr>
              <a:t>(); </a:t>
            </a:r>
          </a:p>
          <a:p>
            <a:r>
              <a:rPr lang="en-US" altLang="zh-CN" sz="1400" dirty="0" smtClean="0">
                <a:solidFill>
                  <a:srgbClr val="000000"/>
                </a:solidFill>
                <a:latin typeface="Courier New"/>
              </a:rPr>
              <a:t>    } </a:t>
            </a:r>
            <a:r>
              <a:rPr lang="en-US" altLang="zh-CN" sz="1400" b="1" dirty="0" smtClean="0">
                <a:solidFill>
                  <a:srgbClr val="7F0055"/>
                </a:solidFill>
                <a:latin typeface="Courier New"/>
              </a:rPr>
              <a:t>finally</a:t>
            </a:r>
            <a:r>
              <a:rPr lang="en-US" altLang="zh-CN" sz="1400" b="1" dirty="0" smtClean="0">
                <a:solidFill>
                  <a:srgbClr val="000000"/>
                </a:solidFill>
                <a:latin typeface="Courier New"/>
              </a:rPr>
              <a:t> </a:t>
            </a:r>
            <a:r>
              <a:rPr lang="en-US" altLang="zh-CN" sz="1400" dirty="0" smtClean="0">
                <a:solidFill>
                  <a:srgbClr val="000000"/>
                </a:solidFill>
                <a:latin typeface="Courier New"/>
              </a:rPr>
              <a:t>{ </a:t>
            </a:r>
          </a:p>
          <a:p>
            <a:r>
              <a:rPr lang="en-US" altLang="zh-CN" sz="1400" dirty="0" smtClean="0">
                <a:solidFill>
                  <a:srgbClr val="000000"/>
                </a:solidFill>
                <a:latin typeface="Courier New"/>
              </a:rPr>
              <a:t>       </a:t>
            </a:r>
            <a:r>
              <a:rPr lang="en-US" altLang="zh-CN" sz="1400" dirty="0" err="1" smtClean="0">
                <a:solidFill>
                  <a:srgbClr val="0000C0"/>
                </a:solidFill>
                <a:latin typeface="Courier New"/>
              </a:rPr>
              <a:t>lock</a:t>
            </a:r>
            <a:r>
              <a:rPr lang="en-US" altLang="zh-CN" sz="1400" dirty="0" err="1" smtClean="0">
                <a:solidFill>
                  <a:srgbClr val="000000"/>
                </a:solidFill>
                <a:latin typeface="Courier New"/>
              </a:rPr>
              <a:t>.unlock</a:t>
            </a:r>
            <a:r>
              <a:rPr lang="en-US" altLang="zh-CN" sz="1400" dirty="0" smtClean="0">
                <a:solidFill>
                  <a:srgbClr val="000000"/>
                </a:solidFill>
                <a:latin typeface="Courier New"/>
              </a:rPr>
              <a:t>(); </a:t>
            </a:r>
          </a:p>
          <a:p>
            <a:r>
              <a:rPr lang="zh-CN" altLang="en-US" sz="1400" dirty="0" smtClean="0">
                <a:solidFill>
                  <a:srgbClr val="000000"/>
                </a:solidFill>
                <a:latin typeface="Courier New"/>
              </a:rPr>
              <a:t>    </a:t>
            </a:r>
            <a:r>
              <a:rPr lang="en-US" altLang="zh-CN" sz="1400" dirty="0" smtClean="0">
                <a:solidFill>
                  <a:srgbClr val="000000"/>
                </a:solidFill>
                <a:latin typeface="Courier New"/>
              </a:rPr>
              <a:t>}</a:t>
            </a:r>
          </a:p>
          <a:p>
            <a:r>
              <a:rPr lang="en-US" altLang="zh-CN" sz="1400" dirty="0" smtClean="0">
                <a:solidFill>
                  <a:srgbClr val="000000"/>
                </a:solidFill>
                <a:latin typeface="Courier New"/>
              </a:rPr>
              <a:t>} </a:t>
            </a:r>
          </a:p>
          <a:p>
            <a:r>
              <a:rPr lang="en-US" altLang="zh-CN" sz="1400" b="1" dirty="0" smtClean="0">
                <a:solidFill>
                  <a:srgbClr val="7F0055"/>
                </a:solidFill>
                <a:latin typeface="Courier New"/>
              </a:rPr>
              <a:t>public</a:t>
            </a:r>
            <a:r>
              <a:rPr lang="en-US" altLang="zh-CN" sz="1400" b="1" dirty="0" smtClean="0">
                <a:solidFill>
                  <a:srgbClr val="000000"/>
                </a:solidFill>
                <a:latin typeface="Courier New"/>
              </a:rPr>
              <a:t> </a:t>
            </a:r>
            <a:r>
              <a:rPr lang="en-US" altLang="zh-CN" sz="1400" b="1" dirty="0" smtClean="0">
                <a:solidFill>
                  <a:srgbClr val="7F0055"/>
                </a:solidFill>
                <a:latin typeface="Courier New"/>
              </a:rPr>
              <a:t>void</a:t>
            </a:r>
            <a:r>
              <a:rPr lang="en-US" altLang="zh-CN" sz="1400" b="1" dirty="0" smtClean="0">
                <a:solidFill>
                  <a:srgbClr val="000000"/>
                </a:solidFill>
                <a:latin typeface="Courier New"/>
              </a:rPr>
              <a:t> </a:t>
            </a:r>
            <a:r>
              <a:rPr lang="en-US" altLang="zh-CN" sz="1400" dirty="0" smtClean="0">
                <a:solidFill>
                  <a:srgbClr val="000000"/>
                </a:solidFill>
                <a:latin typeface="Courier New"/>
              </a:rPr>
              <a:t>change() { </a:t>
            </a:r>
          </a:p>
          <a:p>
            <a:r>
              <a:rPr lang="en-US" altLang="zh-CN" sz="1400" dirty="0" smtClean="0">
                <a:solidFill>
                  <a:srgbClr val="000000"/>
                </a:solidFill>
                <a:latin typeface="Courier New"/>
              </a:rPr>
              <a:t>    </a:t>
            </a:r>
            <a:r>
              <a:rPr lang="en-US" altLang="zh-CN" sz="1400" dirty="0" err="1" smtClean="0">
                <a:solidFill>
                  <a:srgbClr val="0000C0"/>
                </a:solidFill>
                <a:latin typeface="Courier New"/>
              </a:rPr>
              <a:t>lock</a:t>
            </a:r>
            <a:r>
              <a:rPr lang="en-US" altLang="zh-CN" sz="1400" dirty="0" err="1" smtClean="0">
                <a:solidFill>
                  <a:srgbClr val="000000"/>
                </a:solidFill>
                <a:latin typeface="Courier New"/>
              </a:rPr>
              <a:t>.lock</a:t>
            </a:r>
            <a:r>
              <a:rPr lang="en-US" altLang="zh-CN" sz="1400" dirty="0" smtClean="0">
                <a:solidFill>
                  <a:srgbClr val="000000"/>
                </a:solidFill>
                <a:latin typeface="Courier New"/>
              </a:rPr>
              <a:t>(); </a:t>
            </a:r>
          </a:p>
          <a:p>
            <a:r>
              <a:rPr lang="en-US" altLang="zh-CN" sz="1400" dirty="0" smtClean="0">
                <a:solidFill>
                  <a:srgbClr val="000000"/>
                </a:solidFill>
                <a:latin typeface="Courier New"/>
              </a:rPr>
              <a:t>    </a:t>
            </a:r>
            <a:r>
              <a:rPr lang="en-US" altLang="zh-CN" sz="1400" b="1" dirty="0" smtClean="0">
                <a:solidFill>
                  <a:srgbClr val="7F0055"/>
                </a:solidFill>
                <a:latin typeface="Courier New"/>
              </a:rPr>
              <a:t>try</a:t>
            </a:r>
            <a:r>
              <a:rPr lang="en-US" altLang="zh-CN" sz="1400" b="1" dirty="0" smtClean="0">
                <a:solidFill>
                  <a:srgbClr val="000000"/>
                </a:solidFill>
                <a:latin typeface="Courier New"/>
              </a:rPr>
              <a:t> </a:t>
            </a:r>
            <a:r>
              <a:rPr lang="en-US" altLang="zh-CN" sz="1400" dirty="0" smtClean="0">
                <a:solidFill>
                  <a:srgbClr val="000000"/>
                </a:solidFill>
                <a:latin typeface="Courier New"/>
              </a:rPr>
              <a:t>{ </a:t>
            </a:r>
          </a:p>
          <a:p>
            <a:r>
              <a:rPr lang="en-US" altLang="zh-CN" sz="1400" dirty="0" smtClean="0">
                <a:solidFill>
                  <a:srgbClr val="000000"/>
                </a:solidFill>
                <a:latin typeface="Courier New"/>
              </a:rPr>
              <a:t>       </a:t>
            </a:r>
            <a:r>
              <a:rPr lang="en-US" altLang="zh-CN" sz="1400" dirty="0" err="1" smtClean="0">
                <a:solidFill>
                  <a:srgbClr val="000000"/>
                </a:solidFill>
                <a:latin typeface="Courier New"/>
              </a:rPr>
              <a:t>satisfyCondition</a:t>
            </a:r>
            <a:r>
              <a:rPr lang="en-US" altLang="zh-CN" sz="1400" dirty="0" smtClean="0">
                <a:solidFill>
                  <a:srgbClr val="000000"/>
                </a:solidFill>
                <a:latin typeface="Courier New"/>
              </a:rPr>
              <a:t>(); </a:t>
            </a:r>
          </a:p>
          <a:p>
            <a:r>
              <a:rPr lang="en-US" altLang="zh-CN" sz="1400" dirty="0" smtClean="0">
                <a:solidFill>
                  <a:srgbClr val="000000"/>
                </a:solidFill>
                <a:latin typeface="Courier New"/>
              </a:rPr>
              <a:t>       </a:t>
            </a:r>
            <a:r>
              <a:rPr lang="en-US" altLang="zh-CN" sz="1400" dirty="0" err="1" smtClean="0">
                <a:solidFill>
                  <a:srgbClr val="0000C0"/>
                </a:solidFill>
                <a:latin typeface="Courier New"/>
              </a:rPr>
              <a:t>condition</a:t>
            </a:r>
            <a:r>
              <a:rPr lang="en-US" altLang="zh-CN" sz="1400" dirty="0" err="1" smtClean="0">
                <a:solidFill>
                  <a:srgbClr val="000000"/>
                </a:solidFill>
                <a:latin typeface="Courier New"/>
              </a:rPr>
              <a:t>.signalAll</a:t>
            </a:r>
            <a:r>
              <a:rPr lang="en-US" altLang="zh-CN" sz="1400" dirty="0" smtClean="0">
                <a:solidFill>
                  <a:srgbClr val="000000"/>
                </a:solidFill>
                <a:latin typeface="Courier New"/>
              </a:rPr>
              <a:t>(); </a:t>
            </a:r>
          </a:p>
          <a:p>
            <a:r>
              <a:rPr lang="en-US" altLang="zh-CN" sz="1400" dirty="0" smtClean="0">
                <a:solidFill>
                  <a:srgbClr val="000000"/>
                </a:solidFill>
                <a:latin typeface="Courier New"/>
              </a:rPr>
              <a:t>    } </a:t>
            </a:r>
            <a:r>
              <a:rPr lang="en-US" altLang="zh-CN" sz="1400" b="1" dirty="0" smtClean="0">
                <a:solidFill>
                  <a:srgbClr val="7F0055"/>
                </a:solidFill>
                <a:latin typeface="Courier New"/>
              </a:rPr>
              <a:t>finally</a:t>
            </a:r>
            <a:r>
              <a:rPr lang="en-US" altLang="zh-CN" sz="1400" b="1" dirty="0" smtClean="0">
                <a:solidFill>
                  <a:srgbClr val="000000"/>
                </a:solidFill>
                <a:latin typeface="Courier New"/>
              </a:rPr>
              <a:t> </a:t>
            </a:r>
            <a:r>
              <a:rPr lang="en-US" altLang="zh-CN" sz="1400" dirty="0" smtClean="0">
                <a:solidFill>
                  <a:srgbClr val="000000"/>
                </a:solidFill>
                <a:latin typeface="Courier New"/>
              </a:rPr>
              <a:t>{ </a:t>
            </a:r>
          </a:p>
          <a:p>
            <a:r>
              <a:rPr lang="en-US" altLang="zh-CN" sz="1400" dirty="0" smtClean="0">
                <a:solidFill>
                  <a:srgbClr val="000000"/>
                </a:solidFill>
                <a:latin typeface="Courier New"/>
              </a:rPr>
              <a:t>     </a:t>
            </a:r>
            <a:r>
              <a:rPr lang="en-US" altLang="zh-CN" sz="1400" dirty="0" err="1" smtClean="0">
                <a:solidFill>
                  <a:srgbClr val="0000C0"/>
                </a:solidFill>
                <a:latin typeface="Courier New"/>
              </a:rPr>
              <a:t>lock</a:t>
            </a:r>
            <a:r>
              <a:rPr lang="en-US" altLang="zh-CN" sz="1400" dirty="0" err="1" smtClean="0">
                <a:solidFill>
                  <a:srgbClr val="000000"/>
                </a:solidFill>
                <a:latin typeface="Courier New"/>
              </a:rPr>
              <a:t>.unlock</a:t>
            </a:r>
            <a:r>
              <a:rPr lang="en-US" altLang="zh-CN" sz="1400" dirty="0" smtClean="0">
                <a:solidFill>
                  <a:srgbClr val="000000"/>
                </a:solidFill>
                <a:latin typeface="Courier New"/>
              </a:rPr>
              <a:t>(); </a:t>
            </a:r>
          </a:p>
          <a:p>
            <a:r>
              <a:rPr lang="zh-CN" altLang="en-US" sz="1400" dirty="0" smtClean="0">
                <a:solidFill>
                  <a:srgbClr val="000000"/>
                </a:solidFill>
                <a:latin typeface="Courier New"/>
              </a:rPr>
              <a:t>    </a:t>
            </a:r>
            <a:r>
              <a:rPr lang="en-US" altLang="zh-CN" sz="1400" dirty="0" smtClean="0">
                <a:solidFill>
                  <a:srgbClr val="000000"/>
                </a:solidFill>
                <a:latin typeface="Courier New"/>
              </a:rPr>
              <a:t>} </a:t>
            </a:r>
          </a:p>
          <a:p>
            <a:r>
              <a:rPr lang="en-US" altLang="zh-CN" sz="1400" dirty="0" smtClean="0">
                <a:solidFill>
                  <a:srgbClr val="000000"/>
                </a:solidFill>
                <a:latin typeface="Courier New"/>
              </a:rPr>
              <a:t>}</a:t>
            </a:r>
            <a:endParaRPr lang="zh-CN" altLang="en-US" sz="1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scope of the topic</a:t>
            </a:r>
            <a:endParaRPr lang="zh-CN" altLang="en-US" dirty="0"/>
          </a:p>
        </p:txBody>
      </p:sp>
      <p:sp>
        <p:nvSpPr>
          <p:cNvPr id="3" name="内容占位符 2"/>
          <p:cNvSpPr>
            <a:spLocks noGrp="1"/>
          </p:cNvSpPr>
          <p:nvPr>
            <p:ph idx="1"/>
          </p:nvPr>
        </p:nvSpPr>
        <p:spPr/>
        <p:txBody>
          <a:bodyPr/>
          <a:lstStyle/>
          <a:p>
            <a:endParaRPr lang="zh-CN" altLang="en-US" dirty="0"/>
          </a:p>
        </p:txBody>
      </p:sp>
      <p:grpSp>
        <p:nvGrpSpPr>
          <p:cNvPr id="4" name="组合 3"/>
          <p:cNvGrpSpPr/>
          <p:nvPr/>
        </p:nvGrpSpPr>
        <p:grpSpPr>
          <a:xfrm>
            <a:off x="2843808" y="1772816"/>
            <a:ext cx="3518029" cy="3229996"/>
            <a:chOff x="2757011" y="56574"/>
            <a:chExt cx="2715577" cy="2715577"/>
          </a:xfrm>
        </p:grpSpPr>
        <p:sp>
          <p:nvSpPr>
            <p:cNvPr id="5" name="椭圆 4"/>
            <p:cNvSpPr/>
            <p:nvPr/>
          </p:nvSpPr>
          <p:spPr>
            <a:xfrm>
              <a:off x="2757011" y="56574"/>
              <a:ext cx="2715577" cy="2715577"/>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6" name="椭圆 4"/>
            <p:cNvSpPr/>
            <p:nvPr/>
          </p:nvSpPr>
          <p:spPr>
            <a:xfrm>
              <a:off x="3119088" y="531800"/>
              <a:ext cx="1991423" cy="122201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en-US" altLang="zh-CN" sz="2600" b="1" kern="1200" dirty="0" smtClean="0">
                  <a:solidFill>
                    <a:srgbClr val="FF0000"/>
                  </a:solidFill>
                </a:rPr>
                <a:t>Concurrency</a:t>
              </a:r>
              <a:endParaRPr lang="zh-CN" altLang="en-US" sz="2600" b="1" kern="1200" dirty="0">
                <a:solidFill>
                  <a:srgbClr val="FF0000"/>
                </a:solidFill>
              </a:endParaRPr>
            </a:p>
          </p:txBody>
        </p:sp>
      </p:grpSp>
      <p:grpSp>
        <p:nvGrpSpPr>
          <p:cNvPr id="7" name="组合 6"/>
          <p:cNvGrpSpPr/>
          <p:nvPr/>
        </p:nvGrpSpPr>
        <p:grpSpPr>
          <a:xfrm>
            <a:off x="3635896" y="3356992"/>
            <a:ext cx="1008112" cy="864096"/>
            <a:chOff x="2757011" y="56574"/>
            <a:chExt cx="2715577" cy="2715577"/>
          </a:xfrm>
        </p:grpSpPr>
        <p:sp>
          <p:nvSpPr>
            <p:cNvPr id="8" name="椭圆 7"/>
            <p:cNvSpPr/>
            <p:nvPr/>
          </p:nvSpPr>
          <p:spPr>
            <a:xfrm>
              <a:off x="2757011" y="56574"/>
              <a:ext cx="2715577" cy="2715577"/>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椭圆 4"/>
            <p:cNvSpPr/>
            <p:nvPr/>
          </p:nvSpPr>
          <p:spPr>
            <a:xfrm>
              <a:off x="3119088" y="531800"/>
              <a:ext cx="1991423" cy="122201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en-US" altLang="zh-CN" sz="2600" b="1" kern="1200" dirty="0" smtClean="0">
                  <a:solidFill>
                    <a:srgbClr val="FF0000"/>
                  </a:solidFill>
                </a:rPr>
                <a:t>java</a:t>
              </a:r>
              <a:endParaRPr lang="zh-CN" altLang="en-US" sz="2600" b="1" kern="1200" dirty="0">
                <a:solidFill>
                  <a:srgbClr val="FF0000"/>
                </a:solidFill>
              </a:endParaRPr>
            </a:p>
          </p:txBody>
        </p:sp>
      </p:grpSp>
      <p:grpSp>
        <p:nvGrpSpPr>
          <p:cNvPr id="10" name="组合 9"/>
          <p:cNvGrpSpPr/>
          <p:nvPr/>
        </p:nvGrpSpPr>
        <p:grpSpPr>
          <a:xfrm>
            <a:off x="4644008" y="3933056"/>
            <a:ext cx="936104" cy="576064"/>
            <a:chOff x="2757011" y="56574"/>
            <a:chExt cx="2715577" cy="2715577"/>
          </a:xfrm>
        </p:grpSpPr>
        <p:sp>
          <p:nvSpPr>
            <p:cNvPr id="11" name="椭圆 10"/>
            <p:cNvSpPr/>
            <p:nvPr/>
          </p:nvSpPr>
          <p:spPr>
            <a:xfrm>
              <a:off x="2757011" y="56574"/>
              <a:ext cx="2715577" cy="2715577"/>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2" name="椭圆 4"/>
            <p:cNvSpPr/>
            <p:nvPr/>
          </p:nvSpPr>
          <p:spPr>
            <a:xfrm>
              <a:off x="3119088" y="531800"/>
              <a:ext cx="1991423" cy="122201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en-US" altLang="zh-CN" sz="1600" kern="1200" dirty="0" smtClean="0"/>
                <a:t>CSP</a:t>
              </a:r>
              <a:endParaRPr lang="zh-CN" altLang="en-US" sz="1600" kern="1200" dirty="0"/>
            </a:p>
          </p:txBody>
        </p:sp>
      </p:grpSp>
      <p:grpSp>
        <p:nvGrpSpPr>
          <p:cNvPr id="16" name="组合 15"/>
          <p:cNvGrpSpPr/>
          <p:nvPr/>
        </p:nvGrpSpPr>
        <p:grpSpPr>
          <a:xfrm>
            <a:off x="5076056" y="3212976"/>
            <a:ext cx="1008112" cy="576064"/>
            <a:chOff x="2757011" y="56574"/>
            <a:chExt cx="2715577" cy="2715577"/>
          </a:xfrm>
        </p:grpSpPr>
        <p:sp>
          <p:nvSpPr>
            <p:cNvPr id="17" name="椭圆 16"/>
            <p:cNvSpPr/>
            <p:nvPr/>
          </p:nvSpPr>
          <p:spPr>
            <a:xfrm>
              <a:off x="2757011" y="56574"/>
              <a:ext cx="2715577" cy="2715577"/>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8" name="椭圆 4"/>
            <p:cNvSpPr/>
            <p:nvPr/>
          </p:nvSpPr>
          <p:spPr>
            <a:xfrm>
              <a:off x="3119088" y="531800"/>
              <a:ext cx="1991423" cy="122201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en-US" altLang="zh-CN" sz="1600" dirty="0" err="1" smtClean="0"/>
                <a:t>Erlang</a:t>
              </a:r>
              <a:endParaRPr lang="zh-CN" altLang="en-US" sz="1600" kern="1200" dirty="0"/>
            </a:p>
          </p:txBody>
        </p:sp>
      </p:grpSp>
      <p:grpSp>
        <p:nvGrpSpPr>
          <p:cNvPr id="19" name="组合 18"/>
          <p:cNvGrpSpPr/>
          <p:nvPr/>
        </p:nvGrpSpPr>
        <p:grpSpPr>
          <a:xfrm>
            <a:off x="4572000" y="2348880"/>
            <a:ext cx="720080" cy="504056"/>
            <a:chOff x="2757011" y="56574"/>
            <a:chExt cx="2715577" cy="2715577"/>
          </a:xfrm>
        </p:grpSpPr>
        <p:sp>
          <p:nvSpPr>
            <p:cNvPr id="20" name="椭圆 19"/>
            <p:cNvSpPr/>
            <p:nvPr/>
          </p:nvSpPr>
          <p:spPr>
            <a:xfrm>
              <a:off x="2757011" y="56574"/>
              <a:ext cx="2715577" cy="2715577"/>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21" name="椭圆 4"/>
            <p:cNvSpPr/>
            <p:nvPr/>
          </p:nvSpPr>
          <p:spPr>
            <a:xfrm>
              <a:off x="3119088" y="531800"/>
              <a:ext cx="1991423" cy="122201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en-US" altLang="zh-CN" sz="1600" dirty="0" err="1" smtClean="0"/>
                <a:t>Scala</a:t>
              </a:r>
              <a:endParaRPr lang="zh-CN" altLang="en-US" sz="1600" kern="1200" dirty="0"/>
            </a:p>
          </p:txBody>
        </p:sp>
      </p:grpSp>
      <p:grpSp>
        <p:nvGrpSpPr>
          <p:cNvPr id="22" name="组合 21"/>
          <p:cNvGrpSpPr/>
          <p:nvPr/>
        </p:nvGrpSpPr>
        <p:grpSpPr>
          <a:xfrm>
            <a:off x="3851920" y="2492896"/>
            <a:ext cx="576064" cy="432048"/>
            <a:chOff x="2757011" y="56574"/>
            <a:chExt cx="2715577" cy="2715577"/>
          </a:xfrm>
        </p:grpSpPr>
        <p:sp>
          <p:nvSpPr>
            <p:cNvPr id="23" name="椭圆 22"/>
            <p:cNvSpPr/>
            <p:nvPr/>
          </p:nvSpPr>
          <p:spPr>
            <a:xfrm>
              <a:off x="2757011" y="56574"/>
              <a:ext cx="2715577" cy="2715577"/>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24" name="椭圆 4"/>
            <p:cNvSpPr/>
            <p:nvPr/>
          </p:nvSpPr>
          <p:spPr>
            <a:xfrm>
              <a:off x="3119088" y="531800"/>
              <a:ext cx="1991423" cy="122201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en-US" altLang="zh-CN" sz="1600" dirty="0" smtClean="0"/>
                <a:t>….</a:t>
              </a:r>
              <a:endParaRPr lang="zh-CN" altLang="en-US" sz="1600" kern="1200" dirty="0"/>
            </a:p>
          </p:txBody>
        </p:sp>
      </p:grpSp>
      <p:sp>
        <p:nvSpPr>
          <p:cNvPr id="25" name="TextBox 24"/>
          <p:cNvSpPr txBox="1"/>
          <p:nvPr/>
        </p:nvSpPr>
        <p:spPr>
          <a:xfrm>
            <a:off x="2771800" y="5229200"/>
            <a:ext cx="3954929" cy="369332"/>
          </a:xfrm>
          <a:prstGeom prst="rect">
            <a:avLst/>
          </a:prstGeom>
          <a:noFill/>
        </p:spPr>
        <p:txBody>
          <a:bodyPr wrap="none" rtlCol="0">
            <a:spAutoFit/>
          </a:bodyPr>
          <a:lstStyle/>
          <a:p>
            <a:r>
              <a:rPr lang="en-US" altLang="zh-CN" dirty="0" smtClean="0"/>
              <a:t>Multiply-Thread Programming in java</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Horizontal)">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JDK5 Concurrency</a:t>
            </a:r>
            <a:endParaRPr lang="zh-CN" altLang="en-US" dirty="0"/>
          </a:p>
        </p:txBody>
      </p:sp>
      <p:sp>
        <p:nvSpPr>
          <p:cNvPr id="3" name="内容占位符 2"/>
          <p:cNvSpPr>
            <a:spLocks noGrp="1"/>
          </p:cNvSpPr>
          <p:nvPr>
            <p:ph idx="1"/>
          </p:nvPr>
        </p:nvSpPr>
        <p:spPr/>
        <p:txBody>
          <a:bodyPr>
            <a:normAutofit/>
          </a:bodyPr>
          <a:lstStyle/>
          <a:p>
            <a:pPr marL="342900" lvl="1" indent="-342900">
              <a:buFont typeface="Arial" pitchFamily="34" charset="0"/>
              <a:buChar char="•"/>
            </a:pPr>
            <a:r>
              <a:rPr lang="en-US" altLang="zh-CN" dirty="0" smtClean="0"/>
              <a:t>Synchronizers (Higher-level concurrency utilities to </a:t>
            </a:r>
            <a:r>
              <a:rPr lang="en-US" altLang="zh-CN" dirty="0" err="1" smtClean="0"/>
              <a:t>Object.wait</a:t>
            </a:r>
            <a:r>
              <a:rPr lang="en-US" altLang="zh-CN" dirty="0" smtClean="0"/>
              <a:t> and notify) </a:t>
            </a:r>
          </a:p>
          <a:p>
            <a:pPr marL="742950" lvl="2" indent="-342900"/>
            <a:r>
              <a:rPr lang="en-US" altLang="zh-CN" dirty="0" smtClean="0"/>
              <a:t>Semaphore</a:t>
            </a:r>
          </a:p>
          <a:p>
            <a:pPr marL="742950" lvl="2" indent="-342900"/>
            <a:r>
              <a:rPr lang="en-US" altLang="zh-CN" dirty="0" err="1" smtClean="0"/>
              <a:t>CountDownLatch</a:t>
            </a:r>
            <a:endParaRPr lang="en-US" altLang="zh-CN" dirty="0" smtClean="0"/>
          </a:p>
          <a:p>
            <a:pPr marL="1200150" lvl="3" indent="-342900"/>
            <a:r>
              <a:rPr lang="en-US" altLang="zh-CN" dirty="0" smtClean="0"/>
              <a:t>Spawn sub-worker and wait for sub-worker</a:t>
            </a:r>
          </a:p>
          <a:p>
            <a:pPr marL="1200150" lvl="3" indent="-342900">
              <a:buNone/>
            </a:pPr>
            <a:r>
              <a:rPr lang="en-US" altLang="zh-CN" dirty="0" smtClean="0"/>
              <a:t>      </a:t>
            </a:r>
            <a:r>
              <a:rPr lang="en-US" altLang="zh-CN" dirty="0" err="1" smtClean="0"/>
              <a:t>E.g</a:t>
            </a:r>
            <a:r>
              <a:rPr lang="en-US" altLang="zh-CN" dirty="0" smtClean="0"/>
              <a:t> </a:t>
            </a:r>
            <a:r>
              <a:rPr lang="en-US" altLang="zh-CN" dirty="0" err="1" smtClean="0"/>
              <a:t>getAds</a:t>
            </a:r>
            <a:r>
              <a:rPr lang="en-US" altLang="zh-CN" dirty="0" smtClean="0"/>
              <a:t>, spawn 3 worker to get ads from different vendor</a:t>
            </a:r>
          </a:p>
          <a:p>
            <a:pPr marL="1200150" lvl="3" indent="-342900">
              <a:buNone/>
            </a:pPr>
            <a:r>
              <a:rPr lang="en-US" altLang="zh-CN" dirty="0" smtClean="0"/>
              <a:t>	          </a:t>
            </a:r>
            <a:r>
              <a:rPr lang="en-US" altLang="zh-CN" dirty="0" err="1" smtClean="0"/>
              <a:t>getAdsFromCitySearch</a:t>
            </a:r>
            <a:endParaRPr lang="en-US" altLang="zh-CN" dirty="0" smtClean="0"/>
          </a:p>
          <a:p>
            <a:pPr marL="1200150" lvl="3" indent="-342900">
              <a:buNone/>
            </a:pPr>
            <a:r>
              <a:rPr lang="en-US" altLang="zh-CN" dirty="0" smtClean="0"/>
              <a:t>                 </a:t>
            </a:r>
            <a:r>
              <a:rPr lang="en-US" altLang="zh-CN" dirty="0" err="1" smtClean="0"/>
              <a:t>getAdsFromGoogle</a:t>
            </a:r>
            <a:endParaRPr lang="en-US" altLang="zh-CN" dirty="0" smtClean="0"/>
          </a:p>
          <a:p>
            <a:pPr marL="1200150" lvl="3" indent="-342900">
              <a:buNone/>
            </a:pPr>
            <a:r>
              <a:rPr lang="en-US" altLang="zh-CN" dirty="0" smtClean="0"/>
              <a:t>                 </a:t>
            </a:r>
            <a:r>
              <a:rPr lang="en-US" altLang="zh-CN" dirty="0" err="1" smtClean="0"/>
              <a:t>getAdsFromTeleNav</a:t>
            </a:r>
            <a:endParaRPr lang="en-US" altLang="zh-CN" dirty="0" smtClean="0"/>
          </a:p>
          <a:p>
            <a:pPr marL="742950" lvl="2" indent="-342900"/>
            <a:r>
              <a:rPr lang="en-US" altLang="zh-CN" dirty="0" err="1" smtClean="0"/>
              <a:t>CyclicBarrier</a:t>
            </a:r>
            <a:r>
              <a:rPr lang="en-US" altLang="zh-CN" dirty="0" smtClean="0"/>
              <a:t> </a:t>
            </a:r>
          </a:p>
          <a:p>
            <a:pPr marL="742950" lvl="2" indent="-342900"/>
            <a:r>
              <a:rPr lang="en-US" altLang="zh-CN" dirty="0" smtClean="0"/>
              <a:t>Exchanger </a:t>
            </a:r>
            <a:endParaRPr lang="en-US" altLang="zh-CN" dirty="0" smtClean="0"/>
          </a:p>
          <a:p>
            <a:pPr marL="742950" lvl="2" indent="-342900"/>
            <a:r>
              <a:rPr lang="en-US" altLang="zh-CN" dirty="0" err="1" smtClean="0"/>
              <a:t>Phaser</a:t>
            </a:r>
            <a:r>
              <a:rPr lang="en-US" altLang="zh-CN" dirty="0" smtClean="0"/>
              <a:t> (</a:t>
            </a:r>
            <a:r>
              <a:rPr lang="en-US" altLang="zh-CN" dirty="0" smtClean="0"/>
              <a:t>1.7)</a:t>
            </a:r>
          </a:p>
          <a:p>
            <a:pPr marL="742950" lvl="2" indent="-342900"/>
            <a:r>
              <a:rPr lang="en-US" altLang="zh-CN" dirty="0" err="1" smtClean="0"/>
              <a:t>ForkJoinPool</a:t>
            </a:r>
            <a:r>
              <a:rPr lang="en-US" altLang="zh-CN" dirty="0" smtClean="0"/>
              <a:t> (1.7)</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JDK5 Concurrency</a:t>
            </a:r>
            <a:endParaRPr lang="zh-CN" altLang="en-US" dirty="0"/>
          </a:p>
        </p:txBody>
      </p:sp>
      <p:sp>
        <p:nvSpPr>
          <p:cNvPr id="3" name="内容占位符 2"/>
          <p:cNvSpPr>
            <a:spLocks noGrp="1"/>
          </p:cNvSpPr>
          <p:nvPr>
            <p:ph idx="1"/>
          </p:nvPr>
        </p:nvSpPr>
        <p:spPr/>
        <p:txBody>
          <a:bodyPr/>
          <a:lstStyle/>
          <a:p>
            <a:pPr marL="342900" lvl="1" indent="-342900">
              <a:buFont typeface="Arial" pitchFamily="34" charset="0"/>
              <a:buChar char="•"/>
            </a:pPr>
            <a:r>
              <a:rPr lang="en-US" altLang="zh-CN" dirty="0" smtClean="0"/>
              <a:t>Executor/Concurrent Collections/ Atomic</a:t>
            </a:r>
          </a:p>
          <a:p>
            <a:pPr marL="342900" lvl="1" indent="-342900">
              <a:buFont typeface="Arial" pitchFamily="34" charset="0"/>
              <a:buChar char="•"/>
            </a:pPr>
            <a:endParaRPr lang="en-US" altLang="zh-CN" dirty="0" smtClean="0"/>
          </a:p>
          <a:p>
            <a:pPr marL="742950" lvl="2" indent="-342900">
              <a:buFont typeface="Arial" pitchFamily="34" charset="0"/>
              <a:buChar char="•"/>
            </a:pPr>
            <a:r>
              <a:rPr lang="en-US" altLang="zh-CN" dirty="0" err="1" smtClean="0"/>
              <a:t>BlockingQueue</a:t>
            </a:r>
            <a:r>
              <a:rPr lang="en-US" altLang="zh-CN" dirty="0" smtClean="0"/>
              <a:t> (producer-consumer queues)</a:t>
            </a:r>
          </a:p>
          <a:p>
            <a:endParaRPr lang="zh-CN" altLang="en-US" dirty="0"/>
          </a:p>
        </p:txBody>
      </p:sp>
      <p:sp>
        <p:nvSpPr>
          <p:cNvPr id="4" name="TextBox 3"/>
          <p:cNvSpPr txBox="1"/>
          <p:nvPr/>
        </p:nvSpPr>
        <p:spPr>
          <a:xfrm>
            <a:off x="1763688" y="5373216"/>
            <a:ext cx="6797630" cy="646331"/>
          </a:xfrm>
          <a:prstGeom prst="rect">
            <a:avLst/>
          </a:prstGeom>
          <a:noFill/>
        </p:spPr>
        <p:txBody>
          <a:bodyPr wrap="none" rtlCol="0">
            <a:spAutoFit/>
          </a:bodyPr>
          <a:lstStyle/>
          <a:p>
            <a:pPr marL="0" lvl="2"/>
            <a:r>
              <a:rPr lang="en-US" altLang="zh-CN" dirty="0" smtClean="0"/>
              <a:t>A lot of things are not covered today, worth to explore and use …</a:t>
            </a:r>
          </a:p>
          <a:p>
            <a:endParaRPr lang="zh-CN" altLang="en-US" dirty="0"/>
          </a:p>
        </p:txBody>
      </p:sp>
      <p:sp>
        <p:nvSpPr>
          <p:cNvPr id="7169"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graphicFrame>
        <p:nvGraphicFramePr>
          <p:cNvPr id="7" name="表格 6"/>
          <p:cNvGraphicFramePr>
            <a:graphicFrameLocks noGrp="1"/>
          </p:cNvGraphicFramePr>
          <p:nvPr/>
        </p:nvGraphicFramePr>
        <p:xfrm>
          <a:off x="899592" y="2276872"/>
          <a:ext cx="7416825" cy="2148840"/>
        </p:xfrm>
        <a:graphic>
          <a:graphicData uri="http://schemas.openxmlformats.org/drawingml/2006/table">
            <a:tbl>
              <a:tblPr/>
              <a:tblGrid>
                <a:gridCol w="1483365"/>
                <a:gridCol w="1483365"/>
                <a:gridCol w="1483365"/>
                <a:gridCol w="1483365"/>
                <a:gridCol w="1483365"/>
              </a:tblGrid>
              <a:tr h="0">
                <a:tc>
                  <a:txBody>
                    <a:bodyPr/>
                    <a:lstStyle/>
                    <a:p>
                      <a:endParaRPr lang="zh-CN" altLang="en-US" dirty="0"/>
                    </a:p>
                  </a:txBody>
                  <a:tcPr marL="28575" marR="28575" marT="28575" marB="28575" anchor="ctr">
                    <a:lnL>
                      <a:noFill/>
                    </a:lnL>
                    <a:lnR>
                      <a:noFill/>
                    </a:lnR>
                    <a:lnT>
                      <a:noFill/>
                    </a:lnT>
                    <a:lnB>
                      <a:noFill/>
                    </a:lnB>
                  </a:tcPr>
                </a:tc>
                <a:tc>
                  <a:txBody>
                    <a:bodyPr/>
                    <a:lstStyle/>
                    <a:p>
                      <a:pPr algn="ctr"/>
                      <a:r>
                        <a:rPr lang="en-US" i="1"/>
                        <a:t>Throws exception</a:t>
                      </a:r>
                      <a:endParaRPr lang="en-US"/>
                    </a:p>
                  </a:txBody>
                  <a:tcPr marL="28575" marR="28575" marT="28575" marB="28575" anchor="ctr">
                    <a:lnL>
                      <a:noFill/>
                    </a:lnL>
                    <a:lnR>
                      <a:noFill/>
                    </a:lnR>
                    <a:lnT>
                      <a:noFill/>
                    </a:lnT>
                    <a:lnB>
                      <a:noFill/>
                    </a:lnB>
                  </a:tcPr>
                </a:tc>
                <a:tc>
                  <a:txBody>
                    <a:bodyPr/>
                    <a:lstStyle/>
                    <a:p>
                      <a:pPr algn="ctr"/>
                      <a:r>
                        <a:rPr lang="en-US" i="1"/>
                        <a:t>Special value</a:t>
                      </a:r>
                      <a:endParaRPr lang="en-US"/>
                    </a:p>
                  </a:txBody>
                  <a:tcPr marL="28575" marR="28575" marT="28575" marB="28575" anchor="ctr">
                    <a:lnL>
                      <a:noFill/>
                    </a:lnL>
                    <a:lnR>
                      <a:noFill/>
                    </a:lnR>
                    <a:lnT>
                      <a:noFill/>
                    </a:lnT>
                    <a:lnB>
                      <a:noFill/>
                    </a:lnB>
                  </a:tcPr>
                </a:tc>
                <a:tc>
                  <a:txBody>
                    <a:bodyPr/>
                    <a:lstStyle/>
                    <a:p>
                      <a:pPr algn="ctr"/>
                      <a:r>
                        <a:rPr lang="en-US" i="1"/>
                        <a:t>Blocks</a:t>
                      </a:r>
                      <a:endParaRPr lang="en-US"/>
                    </a:p>
                  </a:txBody>
                  <a:tcPr marL="28575" marR="28575" marT="28575" marB="28575" anchor="ctr">
                    <a:lnL>
                      <a:noFill/>
                    </a:lnL>
                    <a:lnR>
                      <a:noFill/>
                    </a:lnR>
                    <a:lnT>
                      <a:noFill/>
                    </a:lnT>
                    <a:lnB>
                      <a:noFill/>
                    </a:lnB>
                  </a:tcPr>
                </a:tc>
                <a:tc>
                  <a:txBody>
                    <a:bodyPr/>
                    <a:lstStyle/>
                    <a:p>
                      <a:pPr algn="ctr"/>
                      <a:r>
                        <a:rPr lang="en-US" i="1" dirty="0"/>
                        <a:t>Times out</a:t>
                      </a:r>
                      <a:endParaRPr lang="en-US" dirty="0"/>
                    </a:p>
                  </a:txBody>
                  <a:tcPr marL="28575" marR="28575" marT="28575" marB="28575" anchor="ctr">
                    <a:lnL>
                      <a:noFill/>
                    </a:lnL>
                    <a:lnR>
                      <a:noFill/>
                    </a:lnR>
                    <a:lnT>
                      <a:noFill/>
                    </a:lnT>
                    <a:lnB>
                      <a:noFill/>
                    </a:lnB>
                  </a:tcPr>
                </a:tc>
              </a:tr>
              <a:tr h="0">
                <a:tc>
                  <a:txBody>
                    <a:bodyPr/>
                    <a:lstStyle/>
                    <a:p>
                      <a:r>
                        <a:rPr lang="en-US" b="0" dirty="0"/>
                        <a:t>Insert</a:t>
                      </a:r>
                    </a:p>
                  </a:txBody>
                  <a:tcPr marL="28575" marR="28575" marT="28575" marB="28575" anchor="ctr">
                    <a:lnL>
                      <a:noFill/>
                    </a:lnL>
                    <a:lnR>
                      <a:noFill/>
                    </a:lnR>
                    <a:lnT>
                      <a:noFill/>
                    </a:lnT>
                    <a:lnB>
                      <a:noFill/>
                    </a:lnB>
                  </a:tcPr>
                </a:tc>
                <a:tc>
                  <a:txBody>
                    <a:bodyPr/>
                    <a:lstStyle/>
                    <a:p>
                      <a:r>
                        <a:rPr lang="en-US">
                          <a:hlinkClick r:id="rId2"/>
                        </a:rPr>
                        <a:t>add(e)</a:t>
                      </a:r>
                      <a:endParaRPr lang="en-US"/>
                    </a:p>
                  </a:txBody>
                  <a:tcPr marL="28575" marR="28575" marT="28575" marB="28575" anchor="ctr">
                    <a:lnL>
                      <a:noFill/>
                    </a:lnL>
                    <a:lnR>
                      <a:noFill/>
                    </a:lnR>
                    <a:lnT>
                      <a:noFill/>
                    </a:lnT>
                    <a:lnB>
                      <a:noFill/>
                    </a:lnB>
                  </a:tcPr>
                </a:tc>
                <a:tc>
                  <a:txBody>
                    <a:bodyPr/>
                    <a:lstStyle/>
                    <a:p>
                      <a:r>
                        <a:rPr lang="en-US">
                          <a:hlinkClick r:id="rId3"/>
                        </a:rPr>
                        <a:t>offer(e)</a:t>
                      </a:r>
                      <a:endParaRPr lang="en-US"/>
                    </a:p>
                  </a:txBody>
                  <a:tcPr marL="28575" marR="28575" marT="28575" marB="28575" anchor="ctr">
                    <a:lnL>
                      <a:noFill/>
                    </a:lnL>
                    <a:lnR>
                      <a:noFill/>
                    </a:lnR>
                    <a:lnT>
                      <a:noFill/>
                    </a:lnT>
                    <a:lnB>
                      <a:noFill/>
                    </a:lnB>
                  </a:tcPr>
                </a:tc>
                <a:tc>
                  <a:txBody>
                    <a:bodyPr/>
                    <a:lstStyle/>
                    <a:p>
                      <a:r>
                        <a:rPr lang="en-US">
                          <a:hlinkClick r:id="rId4"/>
                        </a:rPr>
                        <a:t>put(e)</a:t>
                      </a:r>
                      <a:endParaRPr lang="en-US"/>
                    </a:p>
                  </a:txBody>
                  <a:tcPr marL="28575" marR="28575" marT="28575" marB="28575" anchor="ctr">
                    <a:lnL>
                      <a:noFill/>
                    </a:lnL>
                    <a:lnR>
                      <a:noFill/>
                    </a:lnR>
                    <a:lnT>
                      <a:noFill/>
                    </a:lnT>
                    <a:lnB>
                      <a:noFill/>
                    </a:lnB>
                  </a:tcPr>
                </a:tc>
                <a:tc>
                  <a:txBody>
                    <a:bodyPr/>
                    <a:lstStyle/>
                    <a:p>
                      <a:r>
                        <a:rPr lang="en-US">
                          <a:hlinkClick r:id="rId5"/>
                        </a:rPr>
                        <a:t>offer(e, time, unit)</a:t>
                      </a:r>
                      <a:endParaRPr lang="en-US"/>
                    </a:p>
                  </a:txBody>
                  <a:tcPr marL="28575" marR="28575" marT="28575" marB="28575" anchor="ctr">
                    <a:lnL>
                      <a:noFill/>
                    </a:lnL>
                    <a:lnR>
                      <a:noFill/>
                    </a:lnR>
                    <a:lnT>
                      <a:noFill/>
                    </a:lnT>
                    <a:lnB>
                      <a:noFill/>
                    </a:lnB>
                  </a:tcPr>
                </a:tc>
              </a:tr>
              <a:tr h="0">
                <a:tc>
                  <a:txBody>
                    <a:bodyPr/>
                    <a:lstStyle/>
                    <a:p>
                      <a:r>
                        <a:rPr lang="en-US" b="0" dirty="0"/>
                        <a:t>Remove</a:t>
                      </a:r>
                    </a:p>
                  </a:txBody>
                  <a:tcPr marL="28575" marR="28575" marT="28575" marB="28575" anchor="ctr">
                    <a:lnL>
                      <a:noFill/>
                    </a:lnL>
                    <a:lnR>
                      <a:noFill/>
                    </a:lnR>
                    <a:lnT>
                      <a:noFill/>
                    </a:lnT>
                    <a:lnB>
                      <a:noFill/>
                    </a:lnB>
                  </a:tcPr>
                </a:tc>
                <a:tc>
                  <a:txBody>
                    <a:bodyPr/>
                    <a:lstStyle/>
                    <a:p>
                      <a:r>
                        <a:rPr lang="en-US" dirty="0">
                          <a:hlinkClick r:id="rId6"/>
                        </a:rPr>
                        <a:t>remove()</a:t>
                      </a:r>
                      <a:endParaRPr lang="en-US" dirty="0"/>
                    </a:p>
                  </a:txBody>
                  <a:tcPr marL="28575" marR="28575" marT="28575" marB="28575" anchor="ctr">
                    <a:lnL>
                      <a:noFill/>
                    </a:lnL>
                    <a:lnR>
                      <a:noFill/>
                    </a:lnR>
                    <a:lnT>
                      <a:noFill/>
                    </a:lnT>
                    <a:lnB>
                      <a:noFill/>
                    </a:lnB>
                  </a:tcPr>
                </a:tc>
                <a:tc>
                  <a:txBody>
                    <a:bodyPr/>
                    <a:lstStyle/>
                    <a:p>
                      <a:r>
                        <a:rPr lang="en-US">
                          <a:hlinkClick r:id="rId7"/>
                        </a:rPr>
                        <a:t>poll()</a:t>
                      </a:r>
                      <a:endParaRPr lang="en-US"/>
                    </a:p>
                  </a:txBody>
                  <a:tcPr marL="28575" marR="28575" marT="28575" marB="28575" anchor="ctr">
                    <a:lnL>
                      <a:noFill/>
                    </a:lnL>
                    <a:lnR>
                      <a:noFill/>
                    </a:lnR>
                    <a:lnT>
                      <a:noFill/>
                    </a:lnT>
                    <a:lnB>
                      <a:noFill/>
                    </a:lnB>
                  </a:tcPr>
                </a:tc>
                <a:tc>
                  <a:txBody>
                    <a:bodyPr/>
                    <a:lstStyle/>
                    <a:p>
                      <a:r>
                        <a:rPr lang="en-US">
                          <a:hlinkClick r:id="rId8"/>
                        </a:rPr>
                        <a:t>take()</a:t>
                      </a:r>
                      <a:endParaRPr lang="en-US"/>
                    </a:p>
                  </a:txBody>
                  <a:tcPr marL="28575" marR="28575" marT="28575" marB="28575" anchor="ctr">
                    <a:lnL>
                      <a:noFill/>
                    </a:lnL>
                    <a:lnR>
                      <a:noFill/>
                    </a:lnR>
                    <a:lnT>
                      <a:noFill/>
                    </a:lnT>
                    <a:lnB>
                      <a:noFill/>
                    </a:lnB>
                  </a:tcPr>
                </a:tc>
                <a:tc>
                  <a:txBody>
                    <a:bodyPr/>
                    <a:lstStyle/>
                    <a:p>
                      <a:r>
                        <a:rPr lang="en-US">
                          <a:hlinkClick r:id="rId7"/>
                        </a:rPr>
                        <a:t>poll(time, unit)</a:t>
                      </a:r>
                      <a:endParaRPr lang="en-US"/>
                    </a:p>
                  </a:txBody>
                  <a:tcPr marL="28575" marR="28575" marT="28575" marB="28575" anchor="ctr">
                    <a:lnL>
                      <a:noFill/>
                    </a:lnL>
                    <a:lnR>
                      <a:noFill/>
                    </a:lnR>
                    <a:lnT>
                      <a:noFill/>
                    </a:lnT>
                    <a:lnB>
                      <a:noFill/>
                    </a:lnB>
                  </a:tcPr>
                </a:tc>
              </a:tr>
              <a:tr h="0">
                <a:tc>
                  <a:txBody>
                    <a:bodyPr/>
                    <a:lstStyle/>
                    <a:p>
                      <a:r>
                        <a:rPr lang="en-US" b="0" dirty="0"/>
                        <a:t>Examine</a:t>
                      </a:r>
                    </a:p>
                  </a:txBody>
                  <a:tcPr marL="28575" marR="28575" marT="28575" marB="28575" anchor="ctr">
                    <a:lnL>
                      <a:noFill/>
                    </a:lnL>
                    <a:lnR>
                      <a:noFill/>
                    </a:lnR>
                    <a:lnT>
                      <a:noFill/>
                    </a:lnT>
                    <a:lnB>
                      <a:noFill/>
                    </a:lnB>
                  </a:tcPr>
                </a:tc>
                <a:tc>
                  <a:txBody>
                    <a:bodyPr/>
                    <a:lstStyle/>
                    <a:p>
                      <a:r>
                        <a:rPr lang="en-US">
                          <a:hlinkClick r:id="rId9"/>
                        </a:rPr>
                        <a:t>element()</a:t>
                      </a:r>
                      <a:endParaRPr lang="en-US"/>
                    </a:p>
                  </a:txBody>
                  <a:tcPr marL="28575" marR="28575" marT="28575" marB="28575" anchor="ctr">
                    <a:lnL>
                      <a:noFill/>
                    </a:lnL>
                    <a:lnR>
                      <a:noFill/>
                    </a:lnR>
                    <a:lnT>
                      <a:noFill/>
                    </a:lnT>
                    <a:lnB>
                      <a:noFill/>
                    </a:lnB>
                  </a:tcPr>
                </a:tc>
                <a:tc>
                  <a:txBody>
                    <a:bodyPr/>
                    <a:lstStyle/>
                    <a:p>
                      <a:r>
                        <a:rPr lang="en-US" dirty="0">
                          <a:hlinkClick r:id="rId10"/>
                        </a:rPr>
                        <a:t>peek()</a:t>
                      </a:r>
                      <a:endParaRPr lang="en-US" dirty="0"/>
                    </a:p>
                  </a:txBody>
                  <a:tcPr marL="28575" marR="28575" marT="28575" marB="28575" anchor="ctr">
                    <a:lnL>
                      <a:noFill/>
                    </a:lnL>
                    <a:lnR>
                      <a:noFill/>
                    </a:lnR>
                    <a:lnT>
                      <a:noFill/>
                    </a:lnT>
                    <a:lnB>
                      <a:noFill/>
                    </a:lnB>
                  </a:tcPr>
                </a:tc>
                <a:tc>
                  <a:txBody>
                    <a:bodyPr/>
                    <a:lstStyle/>
                    <a:p>
                      <a:r>
                        <a:rPr lang="en-US" i="1"/>
                        <a:t>not applicable</a:t>
                      </a:r>
                      <a:endParaRPr lang="en-US"/>
                    </a:p>
                  </a:txBody>
                  <a:tcPr marL="28575" marR="28575" marT="28575" marB="28575" anchor="ctr">
                    <a:lnL>
                      <a:noFill/>
                    </a:lnL>
                    <a:lnR>
                      <a:noFill/>
                    </a:lnR>
                    <a:lnT>
                      <a:noFill/>
                    </a:lnT>
                    <a:lnB>
                      <a:noFill/>
                    </a:lnB>
                  </a:tcPr>
                </a:tc>
                <a:tc>
                  <a:txBody>
                    <a:bodyPr/>
                    <a:lstStyle/>
                    <a:p>
                      <a:r>
                        <a:rPr lang="en-US" i="1" dirty="0"/>
                        <a:t>not applicable</a:t>
                      </a:r>
                      <a:endParaRPr lang="en-US" dirty="0"/>
                    </a:p>
                  </a:txBody>
                  <a:tcPr marL="28575" marR="28575" marT="28575" marB="28575" anchor="ctr">
                    <a:lnL>
                      <a:noFill/>
                    </a:lnL>
                    <a:lnR>
                      <a:noFill/>
                    </a:lnR>
                    <a:lnT>
                      <a:noFill/>
                    </a:lnT>
                    <a:lnB>
                      <a:noFill/>
                    </a:lnB>
                  </a:tcPr>
                </a:tc>
              </a:tr>
            </a:tbl>
          </a:graphicData>
        </a:graphic>
      </p:graphicFrame>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rPr>
              <a:t/>
            </a:r>
            <a:br>
              <a:rPr kumimoji="0" lang="zh-CN" altLang="zh-CN" sz="1800" b="0" i="0" u="none" strike="noStrike" cap="none" normalizeH="0" baseline="0" smtClean="0">
                <a:ln>
                  <a:noFill/>
                </a:ln>
                <a:solidFill>
                  <a:schemeClr val="tx1"/>
                </a:solidFill>
                <a:effectLst/>
                <a:latin typeface="Arial" pitchFamily="34" charset="0"/>
                <a:ea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it’s hard</a:t>
            </a:r>
            <a:endParaRPr lang="zh-CN" altLang="en-US" dirty="0"/>
          </a:p>
        </p:txBody>
      </p:sp>
      <p:sp>
        <p:nvSpPr>
          <p:cNvPr id="3" name="内容占位符 2"/>
          <p:cNvSpPr>
            <a:spLocks noGrp="1"/>
          </p:cNvSpPr>
          <p:nvPr>
            <p:ph idx="1"/>
          </p:nvPr>
        </p:nvSpPr>
        <p:spPr/>
        <p:txBody>
          <a:bodyPr/>
          <a:lstStyle/>
          <a:p>
            <a:r>
              <a:rPr lang="en-US" altLang="zh-CN" dirty="0" smtClean="0"/>
              <a:t>The “evil”</a:t>
            </a:r>
          </a:p>
          <a:p>
            <a:pPr lvl="1"/>
            <a:r>
              <a:rPr lang="en-US" altLang="zh-CN" dirty="0" smtClean="0">
                <a:hlinkClick r:id="rId3"/>
              </a:rPr>
              <a:t>Cache Coherency</a:t>
            </a:r>
            <a:endParaRPr lang="en-US" altLang="zh-CN" dirty="0" smtClean="0"/>
          </a:p>
          <a:p>
            <a:pPr lvl="2"/>
            <a:r>
              <a:rPr lang="en-US" altLang="zh-CN" dirty="0" smtClean="0"/>
              <a:t>Processor /Memory </a:t>
            </a:r>
          </a:p>
          <a:p>
            <a:pPr lvl="3"/>
            <a:r>
              <a:rPr lang="en-US" altLang="zh-CN" dirty="0" smtClean="0"/>
              <a:t>A CPU does not always fetch memory values from RAM</a:t>
            </a:r>
          </a:p>
          <a:p>
            <a:pPr lvl="2"/>
            <a:r>
              <a:rPr lang="en-US" altLang="zh-CN" dirty="0" smtClean="0"/>
              <a:t>Processor/Processor</a:t>
            </a:r>
          </a:p>
          <a:p>
            <a:pPr lvl="2"/>
            <a:endParaRPr lang="en-US" altLang="zh-CN" dirty="0" smtClean="0"/>
          </a:p>
          <a:p>
            <a:pPr lvl="2"/>
            <a:endParaRPr lang="en-US" altLang="zh-CN" dirty="0" smtClean="0"/>
          </a:p>
          <a:p>
            <a:pPr lvl="2"/>
            <a:endParaRPr lang="en-US" altLang="zh-CN" dirty="0" smtClean="0"/>
          </a:p>
          <a:p>
            <a:pPr lvl="2"/>
            <a:endParaRPr lang="en-US" altLang="zh-CN" dirty="0" smtClean="0"/>
          </a:p>
          <a:p>
            <a:pPr lvl="2"/>
            <a:endParaRPr lang="en-US" altLang="zh-CN" dirty="0" smtClean="0"/>
          </a:p>
          <a:p>
            <a:pPr lvl="2"/>
            <a:endParaRPr lang="en-US" altLang="zh-CN" dirty="0" smtClean="0"/>
          </a:p>
          <a:p>
            <a:pPr lvl="2"/>
            <a:endParaRPr lang="en-US" altLang="zh-CN" dirty="0" smtClean="0"/>
          </a:p>
          <a:p>
            <a:pPr lvl="2"/>
            <a:endParaRPr lang="en-US" altLang="zh-CN" dirty="0" smtClean="0"/>
          </a:p>
          <a:p>
            <a:pPr lvl="2"/>
            <a:endParaRPr lang="en-US" altLang="zh-CN" dirty="0" smtClean="0"/>
          </a:p>
          <a:p>
            <a:pPr lvl="1"/>
            <a:r>
              <a:rPr lang="en-US" altLang="zh-CN" dirty="0" smtClean="0"/>
              <a:t>Reordering</a:t>
            </a:r>
          </a:p>
          <a:p>
            <a:pPr lvl="2"/>
            <a:r>
              <a:rPr lang="en-US" altLang="zh-CN" dirty="0" smtClean="0"/>
              <a:t>Processor : rearrange the execution order of machine instructions </a:t>
            </a:r>
            <a:endParaRPr lang="en-US" altLang="zh-CN" dirty="0" smtClean="0"/>
          </a:p>
          <a:p>
            <a:pPr lvl="2"/>
            <a:r>
              <a:rPr lang="en-US" altLang="zh-CN" dirty="0" smtClean="0"/>
              <a:t>Compiler </a:t>
            </a:r>
            <a:r>
              <a:rPr lang="en-US" altLang="zh-CN" dirty="0" smtClean="0"/>
              <a:t>Optimizations : </a:t>
            </a:r>
            <a:r>
              <a:rPr lang="en-US" altLang="zh-CN" dirty="0" smtClean="0"/>
              <a:t>rearrange </a:t>
            </a:r>
            <a:r>
              <a:rPr lang="en-US" altLang="zh-CN" dirty="0" smtClean="0"/>
              <a:t>the order of the </a:t>
            </a:r>
            <a:r>
              <a:rPr lang="en-US" altLang="zh-CN" dirty="0" smtClean="0"/>
              <a:t>statement</a:t>
            </a:r>
          </a:p>
          <a:p>
            <a:pPr lvl="2"/>
            <a:r>
              <a:rPr lang="en-US" altLang="zh-CN" dirty="0" smtClean="0"/>
              <a:t>Memory : rearrange the order in which writes are committed to memory cells </a:t>
            </a:r>
          </a:p>
          <a:p>
            <a:pPr lvl="2"/>
            <a:endParaRPr lang="zh-CN" altLang="en-US" dirty="0" smtClean="0"/>
          </a:p>
          <a:p>
            <a:pPr lvl="2">
              <a:buNone/>
            </a:pPr>
            <a:endParaRPr lang="en-US" altLang="zh-CN" dirty="0" smtClean="0"/>
          </a:p>
          <a:p>
            <a:pPr lvl="2"/>
            <a:endParaRPr lang="en-US" altLang="zh-CN" dirty="0" smtClean="0"/>
          </a:p>
          <a:p>
            <a:pPr lvl="2"/>
            <a:endParaRPr lang="en-US" altLang="zh-CN" dirty="0" smtClean="0"/>
          </a:p>
          <a:p>
            <a:pPr lvl="2"/>
            <a:endParaRPr lang="en-US" altLang="zh-CN" dirty="0" smtClean="0"/>
          </a:p>
        </p:txBody>
      </p:sp>
      <p:pic>
        <p:nvPicPr>
          <p:cNvPr id="33796" name="Picture 4" descr="http://www.codeproject.com/KB/threads/volatile_look_inside/AMDCPUArch.JPG">
            <a:hlinkClick r:id="rId3"/>
          </p:cNvPr>
          <p:cNvPicPr>
            <a:picLocks noChangeAspect="1" noChangeArrowheads="1"/>
          </p:cNvPicPr>
          <p:nvPr/>
        </p:nvPicPr>
        <p:blipFill>
          <a:blip r:embed="rId4" cstate="print"/>
          <a:srcRect/>
          <a:stretch>
            <a:fillRect/>
          </a:stretch>
        </p:blipFill>
        <p:spPr bwMode="auto">
          <a:xfrm>
            <a:off x="1115616" y="2852936"/>
            <a:ext cx="2016224" cy="2269693"/>
          </a:xfrm>
          <a:prstGeom prst="rect">
            <a:avLst/>
          </a:prstGeom>
          <a:noFill/>
        </p:spPr>
      </p:pic>
      <p:pic>
        <p:nvPicPr>
          <p:cNvPr id="33798" name="Picture 6" descr="http://www.codeproject.com/KB/threads/volatile_look_inside/ItaniumCPUArch.JPG">
            <a:hlinkClick r:id="rId3"/>
          </p:cNvPr>
          <p:cNvPicPr>
            <a:picLocks noChangeAspect="1" noChangeArrowheads="1"/>
          </p:cNvPicPr>
          <p:nvPr/>
        </p:nvPicPr>
        <p:blipFill>
          <a:blip r:embed="rId5" cstate="print"/>
          <a:srcRect/>
          <a:stretch>
            <a:fillRect/>
          </a:stretch>
        </p:blipFill>
        <p:spPr bwMode="auto">
          <a:xfrm>
            <a:off x="3779912" y="2708920"/>
            <a:ext cx="3056080" cy="2402057"/>
          </a:xfrm>
          <a:prstGeom prst="rect">
            <a:avLst/>
          </a:prstGeom>
          <a:noFill/>
        </p:spPr>
      </p:pic>
      <p:sp>
        <p:nvSpPr>
          <p:cNvPr id="6" name="TextBox 5"/>
          <p:cNvSpPr txBox="1"/>
          <p:nvPr/>
        </p:nvSpPr>
        <p:spPr>
          <a:xfrm rot="2451890">
            <a:off x="771290" y="3836685"/>
            <a:ext cx="2044149" cy="369332"/>
          </a:xfrm>
          <a:prstGeom prst="rect">
            <a:avLst/>
          </a:prstGeom>
          <a:noFill/>
          <a:ln>
            <a:solidFill>
              <a:srgbClr val="FF0000"/>
            </a:solidFill>
          </a:ln>
        </p:spPr>
        <p:txBody>
          <a:bodyPr wrap="none" rtlCol="0">
            <a:spAutoFit/>
          </a:bodyPr>
          <a:lstStyle/>
          <a:p>
            <a:r>
              <a:rPr lang="en-US" altLang="zh-CN" dirty="0" smtClean="0"/>
              <a:t>Cache-Coherency</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it’s hard</a:t>
            </a:r>
            <a:endParaRPr lang="zh-CN" altLang="en-US" dirty="0"/>
          </a:p>
        </p:txBody>
      </p:sp>
      <p:sp>
        <p:nvSpPr>
          <p:cNvPr id="3" name="内容占位符 2"/>
          <p:cNvSpPr>
            <a:spLocks noGrp="1"/>
          </p:cNvSpPr>
          <p:nvPr>
            <p:ph idx="1"/>
          </p:nvPr>
        </p:nvSpPr>
        <p:spPr/>
        <p:txBody>
          <a:bodyPr/>
          <a:lstStyle/>
          <a:p>
            <a:r>
              <a:rPr lang="en-US" altLang="zh-CN" dirty="0" smtClean="0">
                <a:hlinkClick r:id="rId3"/>
              </a:rPr>
              <a:t>Ordering</a:t>
            </a:r>
            <a:endParaRPr lang="en-US" altLang="zh-CN" dirty="0" smtClean="0"/>
          </a:p>
          <a:p>
            <a:pPr lvl="1">
              <a:buNone/>
            </a:pPr>
            <a:endParaRPr lang="en-US" altLang="zh-CN" dirty="0" smtClean="0"/>
          </a:p>
          <a:p>
            <a:pPr lvl="1"/>
            <a:endParaRPr lang="en-US" altLang="zh-CN" dirty="0" smtClean="0"/>
          </a:p>
          <a:p>
            <a:endParaRPr lang="zh-CN" altLang="en-US" dirty="0"/>
          </a:p>
        </p:txBody>
      </p:sp>
      <p:sp>
        <p:nvSpPr>
          <p:cNvPr id="4" name="矩形 3"/>
          <p:cNvSpPr/>
          <p:nvPr/>
        </p:nvSpPr>
        <p:spPr>
          <a:xfrm>
            <a:off x="755576" y="1988840"/>
            <a:ext cx="7488832" cy="1415772"/>
          </a:xfrm>
          <a:prstGeom prst="rect">
            <a:avLst/>
          </a:prstGeom>
        </p:spPr>
        <p:txBody>
          <a:bodyPr wrap="square">
            <a:spAutoFit/>
          </a:bodyPr>
          <a:lstStyle/>
          <a:p>
            <a:pPr lvl="1"/>
            <a:r>
              <a:rPr lang="en-US" altLang="zh-CN" sz="1400" i="1" dirty="0" smtClean="0"/>
              <a:t>within-thread</a:t>
            </a:r>
            <a:endParaRPr lang="en-US" altLang="zh-CN" sz="1400" i="1" dirty="0" smtClean="0"/>
          </a:p>
          <a:p>
            <a:pPr lvl="1"/>
            <a:r>
              <a:rPr lang="en-US" altLang="zh-CN" dirty="0" smtClean="0"/>
              <a:t>From </a:t>
            </a:r>
            <a:r>
              <a:rPr lang="en-US" altLang="zh-CN" dirty="0" smtClean="0"/>
              <a:t>the point of view of the thread performing the actions in a method, instructions proceed in the normal </a:t>
            </a:r>
            <a:r>
              <a:rPr lang="en-US" altLang="zh-CN" b="1" i="1" dirty="0" smtClean="0"/>
              <a:t>as-if-serial</a:t>
            </a:r>
            <a:r>
              <a:rPr lang="en-US" altLang="zh-CN" dirty="0" smtClean="0"/>
              <a:t> manner that applies in sequential programming languages. </a:t>
            </a:r>
          </a:p>
          <a:p>
            <a:endParaRPr lang="en-US" altLang="zh-CN" dirty="0" smtClean="0"/>
          </a:p>
        </p:txBody>
      </p:sp>
      <p:sp>
        <p:nvSpPr>
          <p:cNvPr id="5" name="矩形 4"/>
          <p:cNvSpPr/>
          <p:nvPr/>
        </p:nvSpPr>
        <p:spPr>
          <a:xfrm>
            <a:off x="755576" y="3330858"/>
            <a:ext cx="7488832" cy="1754326"/>
          </a:xfrm>
          <a:prstGeom prst="rect">
            <a:avLst/>
          </a:prstGeom>
        </p:spPr>
        <p:txBody>
          <a:bodyPr wrap="square">
            <a:spAutoFit/>
          </a:bodyPr>
          <a:lstStyle/>
          <a:p>
            <a:pPr lvl="1"/>
            <a:r>
              <a:rPr lang="en-US" altLang="zh-CN" i="1" dirty="0" smtClean="0"/>
              <a:t> </a:t>
            </a:r>
            <a:r>
              <a:rPr lang="en-US" altLang="zh-CN" sz="1400" i="1" dirty="0" smtClean="0"/>
              <a:t>between-thread</a:t>
            </a:r>
            <a:endParaRPr lang="en-US" altLang="zh-CN" sz="1400" i="1" dirty="0" smtClean="0"/>
          </a:p>
          <a:p>
            <a:pPr lvl="1"/>
            <a:r>
              <a:rPr lang="en-US" altLang="zh-CN" dirty="0" smtClean="0"/>
              <a:t>From </a:t>
            </a:r>
            <a:r>
              <a:rPr lang="en-US" altLang="zh-CN" dirty="0" smtClean="0"/>
              <a:t>the point of view of other threads that might be "spying" on this thread by concurrently running unsynchronized methods, almost anything can happen. The only useful constraint is that the relative orderings of synchronized methods and blocks, as well as operations on volatile fields, are always preserved</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To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To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it’s hard</a:t>
            </a:r>
            <a:endParaRPr lang="zh-CN" altLang="en-US" dirty="0"/>
          </a:p>
        </p:txBody>
      </p:sp>
      <p:sp>
        <p:nvSpPr>
          <p:cNvPr id="3" name="内容占位符 2"/>
          <p:cNvSpPr>
            <a:spLocks noGrp="1"/>
          </p:cNvSpPr>
          <p:nvPr>
            <p:ph idx="1"/>
          </p:nvPr>
        </p:nvSpPr>
        <p:spPr/>
        <p:txBody>
          <a:bodyPr/>
          <a:lstStyle/>
          <a:p>
            <a:r>
              <a:rPr lang="en-US" altLang="zh-CN" dirty="0" smtClean="0"/>
              <a:t>Java Memory </a:t>
            </a:r>
            <a:r>
              <a:rPr lang="en-US" altLang="zh-CN" dirty="0" smtClean="0"/>
              <a:t>Model</a:t>
            </a:r>
          </a:p>
          <a:p>
            <a:pPr lvl="1"/>
            <a:r>
              <a:rPr lang="en-US" altLang="zh-CN" dirty="0" smtClean="0"/>
              <a:t>address three intertwined </a:t>
            </a:r>
            <a:r>
              <a:rPr lang="en-US" altLang="zh-CN" dirty="0" smtClean="0"/>
              <a:t>issues</a:t>
            </a:r>
          </a:p>
          <a:p>
            <a:pPr lvl="2"/>
            <a:r>
              <a:rPr lang="en-US" altLang="zh-CN" dirty="0" smtClean="0"/>
              <a:t>Atomicity</a:t>
            </a:r>
          </a:p>
          <a:p>
            <a:pPr lvl="2"/>
            <a:r>
              <a:rPr lang="en-US" altLang="zh-CN" dirty="0" smtClean="0"/>
              <a:t>Visibility</a:t>
            </a:r>
          </a:p>
          <a:p>
            <a:pPr lvl="2"/>
            <a:r>
              <a:rPr lang="en-US" altLang="zh-CN" dirty="0" smtClean="0"/>
              <a:t>Ordering</a:t>
            </a:r>
          </a:p>
          <a:p>
            <a:pPr lvl="1"/>
            <a:r>
              <a:rPr lang="en-US" altLang="zh-CN" dirty="0" smtClean="0"/>
              <a:t>Notation</a:t>
            </a:r>
            <a:endParaRPr lang="en-US" altLang="zh-CN" dirty="0" smtClean="0"/>
          </a:p>
          <a:p>
            <a:pPr lvl="2"/>
            <a:r>
              <a:rPr lang="en-US" altLang="zh-CN" dirty="0" smtClean="0"/>
              <a:t>Program orders (Intra-Thread)</a:t>
            </a:r>
          </a:p>
          <a:p>
            <a:pPr lvl="2"/>
            <a:r>
              <a:rPr lang="en-US" altLang="zh-CN" dirty="0" smtClean="0"/>
              <a:t>Synchronize-with</a:t>
            </a:r>
          </a:p>
          <a:p>
            <a:pPr lvl="2"/>
            <a:r>
              <a:rPr lang="en-US" altLang="zh-CN" dirty="0" smtClean="0"/>
              <a:t>Happen-Before (HB)</a:t>
            </a:r>
          </a:p>
          <a:p>
            <a:pPr lvl="3"/>
            <a:r>
              <a:rPr lang="en-US" altLang="zh-CN" dirty="0" smtClean="0">
                <a:solidFill>
                  <a:srgbClr val="FF0000"/>
                </a:solidFill>
              </a:rPr>
              <a:t>synchronized</a:t>
            </a:r>
          </a:p>
          <a:p>
            <a:pPr lvl="3"/>
            <a:r>
              <a:rPr lang="en-US" altLang="zh-CN" dirty="0" smtClean="0">
                <a:solidFill>
                  <a:srgbClr val="FF0000"/>
                </a:solidFill>
              </a:rPr>
              <a:t>volatile</a:t>
            </a:r>
          </a:p>
          <a:p>
            <a:pPr lvl="3"/>
            <a:r>
              <a:rPr lang="en-US" altLang="zh-CN" dirty="0" smtClean="0">
                <a:solidFill>
                  <a:srgbClr val="FF0000"/>
                </a:solidFill>
              </a:rPr>
              <a:t>final</a:t>
            </a:r>
            <a:endParaRPr lang="zh-CN" altLang="en-US" dirty="0">
              <a:solidFill>
                <a:srgbClr val="FF0000"/>
              </a:solidFill>
            </a:endParaRPr>
          </a:p>
        </p:txBody>
      </p:sp>
      <p:pic>
        <p:nvPicPr>
          <p:cNvPr id="4" name="Picture 2"/>
          <p:cNvPicPr>
            <a:picLocks noChangeAspect="1" noChangeArrowheads="1"/>
          </p:cNvPicPr>
          <p:nvPr/>
        </p:nvPicPr>
        <p:blipFill>
          <a:blip r:embed="rId3" cstate="print"/>
          <a:srcRect/>
          <a:stretch>
            <a:fillRect/>
          </a:stretch>
        </p:blipFill>
        <p:spPr bwMode="auto">
          <a:xfrm>
            <a:off x="6156176" y="1268760"/>
            <a:ext cx="2663949" cy="2373713"/>
          </a:xfrm>
          <a:prstGeom prst="rect">
            <a:avLst/>
          </a:prstGeom>
          <a:noFill/>
          <a:ln w="9525">
            <a:noFill/>
            <a:miter lim="800000"/>
            <a:headEnd/>
            <a:tailEnd/>
          </a:ln>
        </p:spPr>
      </p:pic>
      <p:pic>
        <p:nvPicPr>
          <p:cNvPr id="7169" name="Picture 1">
            <a:hlinkClick r:id="rId4"/>
          </p:cNvPr>
          <p:cNvPicPr>
            <a:picLocks noChangeAspect="1" noChangeArrowheads="1"/>
          </p:cNvPicPr>
          <p:nvPr/>
        </p:nvPicPr>
        <p:blipFill>
          <a:blip r:embed="rId5" cstate="print"/>
          <a:srcRect/>
          <a:stretch>
            <a:fillRect/>
          </a:stretch>
        </p:blipFill>
        <p:spPr bwMode="auto">
          <a:xfrm>
            <a:off x="3667100" y="4221088"/>
            <a:ext cx="5153025" cy="2038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endParaRPr lang="zh-CN" altLang="en-US" dirty="0"/>
          </a:p>
        </p:txBody>
      </p:sp>
      <p:sp>
        <p:nvSpPr>
          <p:cNvPr id="39938" name="AutoShape 2" descr="data:image/jpg;base64,/9j/4AAQSkZJRgABAQAAAQABAAD/2wCEAAkGBhQSEBUSEhQQFREWFRUWGBQWFBIUGBUXFRUVFRUVFhQXGyYeFxkkGRUUHy8gIycpLCwsFR4xNTAqNSYrLCkBCQoKDgwOGg8PGiwkHiQqKSkuKSwpKSwqLCktLDIxLywpLykpKSwvLCwtNSwpKjY1KSwtLC8sKiwsLCkpKSopLP/AABEIAOEA4QMBIgACEQEDEQH/xAAbAAEAAQUBAAAAAAAAAAAAAAAABQECAwQGB//EAEUQAAEDAQQHBQQHBQYHAAAAAAEAAgMRBBIhMQUGQVFhcYETIpGhsQcycsEUI0JSstHwFWKCouEkMzSS4vEWF0Njc8LS/8QAGgEBAAMBAQEAAAAAAAAAAAAAAAECBQQDBv/EACsRAQACAgECAwcFAQAAAAAAAAABAgMRBBIhMUFRBRMjYXGRsSIzgcHwQv/aAAwDAQACEQMRAD8A9ty5eiyIseXL0QZEREBERAREQEREBERARFjmtAaKnw3oMioXUzUZJbycsB5+KxX1XadJU2hu8IJ27wosOVwcm06SoKqoxkpGRW5Bab2Bz9VMSjTOiIpQIiICIiAsZNcBlvQmuAy3q8BBb2Q3Ir0QEREGPLl6LIix5cvRBkREQEREBERAREQY55gxpcdn6ooOWcuNT+uC2tMTYhu7Hxy/XFR4KrK0Mocj5g0FziA0ZkkADmSsMswa0ucaNaCSdwAqSvJNYdYpLVISSRGD3GVwaNhO928qEvUv+KbLWn0iGvxCnjkpOKYOAc0gtORBBB5EZrwahU7qrrG+zSipJice+zZT7wGxw88k0h6/eVQ5YmvqKjEHEHeN6uqoSl7NNebXbtWVRlglo6m9SavCsiIilAsZNcBlvQmuAy3q8BAAVURAREQEREBERBjy5eiyIseXL0QZEREBERAREQQOkj9a7p6BawW1pNtJTxofKnyWqqSs0dO2V8tmkjjFXvAYB8Tmg9KEqT1d1Hs9lYO42SWneke0E123QfdHLrVLPJde07iF0SmES1rVo6ORt2SON7Tsc1pHmvJdfdTxZJGyRV7B5NBncdndrtBGI5HcvY1B66aOE1hmbTFrb7ebO96AjqplCC1OtnaWOOubasP8OX8papsLkPZ1J9TK3dID4t/0rrlVdkidRwPEKbUCFOhTCJVWMmuAy3oTXAZb1eArKgCqiICIiAiIgIiICIiAiIgx5cvRZEWMm78Pp/RBkRc/a9cY2kiNrn021ujocz4LXZrr96E04Pr5EBdUcTNMb6fw5J5uCJ11fl1CKP0ZpyKetw94ZsODhxptHEKQXPas1nVo7umtotG6zuEPpkd9vEHyP+oLQUhrMC2ESj/puDnfAe6/wBvfwqNa8EAg1BxB3g5FecvSFynrBaLzBvGB6KAWWz2ksNR4bCoiSW3pe1/WCMbG33dTdb+F/gtYWg3S2pukEEZihFCuS1u1dtFrtX0iKcRUY1gAdICLtScW54kqT0FYZ4mUtFo7c7DcDafxVq7qkjLoHQbbK17Wuc4OcHYgVAAoBhntxwzUpVYryqHKEtmFtXAbyFMk1wGW9QdnnumtKqWh0gw4VpwKtCstkBVRFZAiIgIiICIiAiIgIiICIiAub150gY4GsBoZHUPwgVPndXSLjPaU03IXbA9w8Wgj8JXTxYic1dublTMYbaRVjIeKn3vX+q2QwKCsVsoFJx2y98Xr/Vblo+z53W/qwW+0GB7ZY8HtNRx3g8CMOq9LstoD2NeMnNDhycAR6ryXTFqqKL0zVoH6HZ659jH+EUWf7QrGqz5tT2dMx1VSMkYcCCAQQQQdoOBC89fMbDMbPNXsCaxSHY0/ZcdwOHDkcPRFo6Y0NHaYzHKKjMEe80/eadhWU10G1wIqKEHIjGvVFzdr0BbrCT2NZoM6AXqc482ni3BardfruEsJDttHU/lcKjxVdLbddVUquRk9o0WyKUndeYPzW9obTFptPe7Ftnhrm8ue9/wso0AfvGvAFRodBeUTadcLLHKInzMDztzaOBcMB6KRfC0jvAO+IAjmRkrZLIx4o5kbgdha0g9CEGxHMHAOaQWnIggg8iM1uaPZekbwx8P60XB6T1blge1+j+0bfdR0LCSKnJwacLu+uA4Bd7qvo60Rx3rU6MykZMbS6OLq0J5ADmkQSnURFdUREQEREBERAREQEREBERAURrTof6TZnRj3/eZ8Tch1FR1UutS26VihFZHtbwJxPJoxKvTqi0TXxUydM1mLeDxIzujcWuBDgSCCKEEZgjesg0lxXYa022w2rG5P2uQlja1pO69fIvDmK8QuJGhZCcKU/Wxb2O17R3jTAyUpWe07SFljNskbE3CUmhOwt+047iBj0Xs0EIa0Nb7rQAOQFB5Lh9S5LNZIyHhzZnYPkc0uaRXANc2t1uWBpj0XYWXSEb/7uSNw/dc0kdAVmcubzbWp1DU4kUiu4mNy3FaXjeFYangPVIQKZBcLuXiQbwrJbM13vNa7mAfVXSAUyC15yWxucDk1x5YFBxtv1+iiMoggAum42UXAL5N0OugVuVrjXGmWKkTxJJ3nEniV5vFZXU7MNL5iRdbmCQC69xyNAux1d0620RDH61oAe3bhhe5FdHKx1xzEV9HNxclskTNvVi1t1aNqsz5BM5phY5/ZYXHhovEu21oCBsHVR3s5En0ZxeTcL/q67gO9ThXzBXUSxhzS1wBa4EEHIg4EFUhhaxoa0ANaAABkAMgFyOtJaHZWUcASfCnzXQKBdpmy2OIOmmjaXY51c6mxrB3jTktqDWOJ7GvbfLXAOGFMCKjAnBWjshKItax20SVoCKb6bVsqUCIiAiIgIiICIiAiIgKjnUFTgBtVVyWvuky1jIWmnaVLvhbSg6k+S9cWOcl4rDyzZIx0m0tHWP2gBpLIDQZGTafhGwcVx40uHuqSS45kmpPU5rQ0nZzVdLojVpsOjpLTKB2swY2MH7LS9pBHE0ryA3lbVYrg1WseM6+csS3Vn3a0+Eb+UNSI1WyxqtssGC2xGu1xbVjfRZTIwNL3AVyBoKqy4tG12SSYxwQ++9zszQCmJJOwALxyTERuXrjrNp7Nyz6ydkaNllA3Xrw/yuqFP2HXAht57Q9taVZ3Xcy0mleRC5y0+yy0AVZNC933SHs8Dj8lG/Q7RZW0tDAwAmhcSQf4m1auK1sGXyj+3dSufD5z/T02yawwTEXXgb2v7hrszwPRSFpjvRub95rh4gheUs001zSAI3GmIbUkjqq6M025xu2X6Xe+7FecOo90dVzzxK+Nba+rojl2jtau/ox6tTASQyPOMMgvfAQW1PKvkpq26Hs89s+kwBzGscauY4tbM8HFwAyaMQSPeNeZhrVqfaIoJZpbsYcKBt68+pOBN3ujbtK6uyWYRxsjbkxoaOgovHmXpa36Ze/Dpetf1QpabS2Npe9waxoqScgFWGZrmhzS1zTkQQQeRC3rBYopr0czGPa5vuuAIONfHJcnrhq5Ho5hnstofC85Wc/WCQ8AcaDe6vNcOnbtOWmyMkbdka17dzgCPPJZYYg1oa0Ua0AAbgBQDwUTqzb55oQ+0RtjcfdpeBcPvFh93x8FLhEpjQszWtILgHE5HDZ/upcFchVdNo+z3IwNuZ5lTCstlERWQIiICIiAiIgIiIC4v2iWM/VTDIEsdwvULT4gjqF2i1tI2Fs0Ton+64UPDcRxBoei9cOT3d4s8c+P3lJq8k+g9tPDGcnvY08i4A+VV12vVrF6KBuDWi+QMh9lg6AO8QuWts5sjyH/AN9DILu4kGoPIih6q1mknzu7WQ1e6h2ZUoBhwot3o68tb77RH5YXX0YrU13mUlZ24LZDVrwlbLSvezkhUtwW5qSQbRLXNrcOF8iv4VqPdgtrUMVntHwx/ieuTlfs2dnD/eh20p89qo9oDcqjdv5q29hQ+KuY6o5LBfRNKPQlnJvdhBe39lHXxotuBgbVoADRuAHkFVrqNVA6goMSpmZlERENHWHRxtEEkTTRxbgf3hi2vhTqub0fai9tHAtlZ3ZGHAtcN43HMHau2Y2gXB261vtNrluuDGR91r2sjLsDSl9zSaEhxplkqytDerTELWfYI3Sdq5jXSn7bu87oXVp0V8cbgKF947y1o9MFY6F9aiUjh2cRH8zSqrNyCzueaNBPoOZUo/VeKSO7MC/EHBz20IyoWkFYtD6RfeEby0g4Ahobjybh5KeUwrKMsmrsUZF3tTTIOkkeMPiJUmiKyBERAREQEREBERAREQEREHmntDuuncQ0FzImg4VqcXZcA4KCshoByCmtdpXQW1ziO7I0EVyIuhh8CPMLn7MaNC+j48x7quvR83yN+8tv1S8U62o51zk9uurNZNI1Xt1RPZ4dMp6ebuqX9n9mNZ3HCvZim2nfPnVc8+W62p97YN3Erp/ZwKwzPOZl9GN/NcXMt8KdO3hV+LG3XXcKbFic27iMsisyoRVYbeYYxWm4eqzBqNbRVQaOlbSYoXvGYabvxHBo8SFx2g7Ndiqa1cS4+g9K9VK682kkRQNze68eQwHmSf4VRrcKDYKeCrKYYiFSiyKiqstY4ggjMEHwXWxSXmhwyIB8VyintCzVju7WnyOI+amESkERFdUREQEREBERAREQEREBERBBa6WJsljlLmtJY280kAlpBBJB2YArzWBlV65pWG/BKz70bx4tIXktjdktj2fO6zHzY3tGNWifk0dJWWpDfvEN8SB81JaWsDLNa5mgAUf9WwZNaQCCfHAcFfamhhY4irrzaN3d4YlTPtL0XdljtDRg4dm74m1LD1F4fwhe+S+stY8p28cdN4rT5xpAsJdicyuv9nEuE7Ngcx3VwcD+ELjrK/Bdj7OGf4g/vRjwDj81HM17mf4/Jwt++j+fw7RERYLfERamlLX2UL5NrWmnPJvmQg5G0zdtbpH5tj7g6Vb63yt1R+hILsdTm4k18h8z1UhVecrQo5+BO7HnTFRGq2kDNZmvdW+HPa6udQ4mngQug0fFekAOWJPILldWH3JrTZne/HIcfvAEsrzoGoOhW7oea7JTY4U65j9cVpKrH0IIzBr4IOsRWRSXmgjIgHxV69FRERAREQEREBERAREQEREFCF5DHH2RN73gSA3dQkVK9cdU4bF49pE0tEw/7sn43LS9n+No+jM9oeFZ+paCXObtJe3zcAvTda9G9vY5WfaulzfiZ3m+lOq810RHftcDN8rD0abx8gV7AQrc6/TeuvJHAp1UtvzeJWGXBeg+zpn1Mrt8tPBjPzXndkbQkbiR4Fej+zr/AAz/APzO/BGujmz8H7OfhR8b7uqREWG3Bc1rpau7HCM3uqeQwHmf5V0q4jSFo7W2Pd9mPujph+IuUSM7GgAAZAU8FWqx1VbyoumNAx4uduAHjifQLkdORdhpoOybPGPGl38TB4qP0xrBaGTOZC+RrBQUbkXUqT506LmtMaTtEksckjpHuiIc2tTShDqeQVvJD1CteatqsUct4BwyIBHI4hXl1eaql0GhJ6x3drT5HEfNSK5zQtouy02OFOuY/XFdGrwrIiIpQIiICIiAiIgskdsGZ/VVYxuNRXbUnbyCPOLjub61/osrW0FEGGm3Gt4jM5YqsryDmcsMK1OP9FQf+5+aTN97g38/yQZgvHNJ960TOb7plkI5F5IXomtOm+zZ2bD9aRjT7IOFTxxw8VyVlszduPNa3BxzSJvPmx+fli0xSPJo6qt/t8PC+eojfTzXqFqlETHv2Njc4/wiq8xhtDYbSyRv2Ht8C4A+RK7LXe2FlidT7buz6F1T5NI6qvMxzbNWPXs9OHkiuG0+nd57o2AkLtvZ3PQTxHMOa8DgRdP4R4rntC0otyG2mCYSM5OA2tOY55EcQF28ik5KTSI7uDj5Ix5ItL0RsuOWGOPJVkOQG302rWs1pZJG1zKOacsct9eKzMbQgHc71C+fmNPoonbVttqEcT5BgWioqferg3zXHaMZRlTm41/Xmeql9brUQyKIZvIJ5Ny8yPBaDRQAbAqytDJVKq2qvZGXZAnkCfRVSpVKrJ9Ef9x/+V35J9Ef9x/+V35IljqlVZI8B9wkB9K3SaOpvunGiqiF7JCCCMwQR0xXYxShzQ4ZEA+K4uqn9CT3ow0/ZcRTgQSPmphEphUBWvQY4DCp55j5K5uw0ANaGnX+ishnREQEREBERBgkHvcgfX8lmBVjxjUdRvCtjzwvU4jLdRBT/wCz81H6xaT7CJzh7zrrBwLi7HoAVIbaUPvVy2c1raYsDZo3RuBIcBQjY4GrSDsIKvSYi0TbwUvEzWYr4uCs9Hklzqk4kk1JNcyVZbrU1lADv9FJH2evaaC0GhwxjxG3Y7gtmyaix3gZHPlIFMe63d7ozPUrXvzMfjH2Y1ODk8/93choixutUrGgG52jb79jWtxOO85UXae0CAmxhzcQySrqA4Atd86eKmYbA1nda2gwAAFAB0wC27bHUEUJqQcty4MnJm+SL+jRx8atMc09XkWjrZgMftfkpuzNEm0LpNIaoQSGtwtOYczumvGmB2ZhR3/L8g9y0PA3FjT5ghaFOdSfHszsvAv/AM92LRFvMFoa0GrZHtYW8XG6HDiMOi70+8OR+S5bRWqjYpRK58j5AcAQKA0IBApxzquoeDgdo/RWdyclclt1aXFx2x01ZyWn4q2lh2CIHreeP1yWvVdNadEMkdeN/KlcsKk0AI4lYjq8yoFX7do2U4LkmHXDnqqX0LNcBNKlxp0H+/ktlmgIyK9/xG/kt2w2FrW4DfnwJURBMrf2gfu+ar+0K5BXwRHCowoa864K90QDhgMa+WSsh57rXL/bmTfcaA74SDXwBUhVTWk9CskkLnNwOGHKngskWrrLv28qCpGwbcFEwmJQNVIaDnuzAbHYdaGn64rf/YEZy7SvGmG/Zisn7BY0ggyYGuYOWWxRo23djuR/E9XDZ8Z+atumhwOIPq7PdmFc3YKH3icue3qrIZ0REBERAVl6pwyVCa4DLerwEFUREBUIVUQYZGZHOh+VEjjoP1vWZFO0aY7iueFciJYrircWRE2jSxrVeiKEitcwHNXIgoG0WMOumhyJqDzzCyqhCAXLG01Ndgy48VcIG7h4K+iDCWLMqUVUBERAREQWOdTl6K9Fjy5eiDIipeHBEFsWQV6IgIiICIiAiIgIiICIiAiIgIiICIiAiIgIiICIiAiIgKjskRBpoiIP/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9939" name="Picture 3"/>
          <p:cNvPicPr>
            <a:picLocks noChangeAspect="1" noChangeArrowheads="1"/>
          </p:cNvPicPr>
          <p:nvPr/>
        </p:nvPicPr>
        <p:blipFill>
          <a:blip r:embed="rId2" cstate="print"/>
          <a:srcRect/>
          <a:stretch>
            <a:fillRect/>
          </a:stretch>
        </p:blipFill>
        <p:spPr bwMode="auto">
          <a:xfrm>
            <a:off x="3059832" y="2132856"/>
            <a:ext cx="2447925" cy="1866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References</a:t>
            </a:r>
            <a:endParaRPr lang="zh-CN" altLang="en-US" dirty="0"/>
          </a:p>
        </p:txBody>
      </p:sp>
      <p:sp>
        <p:nvSpPr>
          <p:cNvPr id="3" name="内容占位符 2"/>
          <p:cNvSpPr>
            <a:spLocks noGrp="1"/>
          </p:cNvSpPr>
          <p:nvPr>
            <p:ph idx="1"/>
          </p:nvPr>
        </p:nvSpPr>
        <p:spPr/>
        <p:txBody>
          <a:bodyPr>
            <a:normAutofit/>
          </a:bodyPr>
          <a:lstStyle/>
          <a:p>
            <a:r>
              <a:rPr lang="en-US" altLang="zh-CN" dirty="0" smtClean="0">
                <a:hlinkClick r:id="rId2"/>
              </a:rPr>
              <a:t>http</a:t>
            </a:r>
            <a:r>
              <a:rPr lang="en-US" altLang="zh-CN" dirty="0" smtClean="0">
                <a:hlinkClick r:id="rId2"/>
              </a:rPr>
              <a:t>://www.slideshare.net/sjlee0/robust-and-scalable-concurrent-programming-lesson-from-the-trenches</a:t>
            </a:r>
            <a:endParaRPr lang="en-US" altLang="zh-CN" dirty="0" smtClean="0"/>
          </a:p>
          <a:p>
            <a:r>
              <a:rPr lang="en-US" altLang="zh-CN" dirty="0" smtClean="0">
                <a:hlinkClick r:id="rId3"/>
              </a:rPr>
              <a:t>http://www.slideshare.net/caroljmcdonald/java-concurrency-memory-model-and-trends-4961797</a:t>
            </a:r>
            <a:endParaRPr lang="en-US" altLang="zh-CN" dirty="0" smtClean="0"/>
          </a:p>
          <a:p>
            <a:r>
              <a:rPr lang="en-US" altLang="zh-CN" dirty="0" smtClean="0">
                <a:hlinkClick r:id="rId4"/>
              </a:rPr>
              <a:t>http://www.slideshare.net/alexmiller/java-concurrency-gotchas-3666977</a:t>
            </a:r>
            <a:endParaRPr lang="en-US" altLang="zh-CN" dirty="0" smtClean="0"/>
          </a:p>
          <a:p>
            <a:r>
              <a:rPr lang="en-US" altLang="zh-CN" dirty="0" smtClean="0"/>
              <a:t>Effective Java</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normAutofit/>
          </a:bodyPr>
          <a:lstStyle/>
          <a:p>
            <a:r>
              <a:rPr lang="en-US" altLang="zh-CN" dirty="0" smtClean="0"/>
              <a:t>Warm-up</a:t>
            </a:r>
          </a:p>
          <a:p>
            <a:pPr lvl="1"/>
            <a:r>
              <a:rPr lang="en-US" altLang="zh-CN" dirty="0" smtClean="0"/>
              <a:t>Counter</a:t>
            </a:r>
          </a:p>
          <a:p>
            <a:r>
              <a:rPr lang="en-US" altLang="zh-CN" dirty="0" smtClean="0"/>
              <a:t>What’s </a:t>
            </a:r>
            <a:r>
              <a:rPr lang="en-US" altLang="zh-CN" dirty="0" smtClean="0"/>
              <a:t>concurrency programming</a:t>
            </a:r>
          </a:p>
          <a:p>
            <a:pPr lvl="1"/>
            <a:r>
              <a:rPr lang="en-US" altLang="zh-CN" dirty="0" smtClean="0"/>
              <a:t>Shared Data/Coordination : safe(correctness)</a:t>
            </a:r>
          </a:p>
          <a:p>
            <a:pPr lvl="1"/>
            <a:r>
              <a:rPr lang="en-US" altLang="zh-CN" dirty="0" smtClean="0"/>
              <a:t>Performance : scalability </a:t>
            </a:r>
          </a:p>
          <a:p>
            <a:r>
              <a:rPr lang="en-US" altLang="zh-CN" dirty="0" smtClean="0"/>
              <a:t>After JDK5 concurrency</a:t>
            </a:r>
          </a:p>
          <a:p>
            <a:pPr lvl="1"/>
            <a:r>
              <a:rPr lang="en-US" altLang="zh-CN" dirty="0" smtClean="0"/>
              <a:t>Lock</a:t>
            </a:r>
          </a:p>
          <a:p>
            <a:pPr lvl="1"/>
            <a:r>
              <a:rPr lang="en-US" altLang="zh-CN" dirty="0" smtClean="0"/>
              <a:t>Synchronizers </a:t>
            </a:r>
          </a:p>
          <a:p>
            <a:pPr lvl="1"/>
            <a:r>
              <a:rPr lang="en-US" altLang="zh-CN" dirty="0" smtClean="0"/>
              <a:t>Executor/Concurrent Collections/ Atomic</a:t>
            </a:r>
          </a:p>
          <a:p>
            <a:r>
              <a:rPr lang="en-US" altLang="zh-CN" dirty="0" smtClean="0"/>
              <a:t>Why it’s hard</a:t>
            </a:r>
          </a:p>
          <a:p>
            <a:pPr lvl="1"/>
            <a:r>
              <a:rPr lang="en-US" altLang="zh-CN" dirty="0" smtClean="0"/>
              <a:t>Java Memory Model</a:t>
            </a:r>
          </a:p>
          <a:p>
            <a:pPr lvl="1"/>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Warm-up</a:t>
            </a:r>
            <a:endParaRPr lang="zh-CN" altLang="en-US" dirty="0"/>
          </a:p>
        </p:txBody>
      </p:sp>
      <p:sp>
        <p:nvSpPr>
          <p:cNvPr id="3" name="内容占位符 2"/>
          <p:cNvSpPr>
            <a:spLocks noGrp="1"/>
          </p:cNvSpPr>
          <p:nvPr>
            <p:ph idx="1"/>
          </p:nvPr>
        </p:nvSpPr>
        <p:spPr/>
        <p:txBody>
          <a:bodyPr/>
          <a:lstStyle/>
          <a:p>
            <a:r>
              <a:rPr lang="en-US" altLang="zh-CN" dirty="0" smtClean="0">
                <a:hlinkClick r:id="rId3"/>
              </a:rPr>
              <a:t>Counter</a:t>
            </a:r>
            <a:endParaRPr lang="zh-CN" altLang="en-US" dirty="0"/>
          </a:p>
        </p:txBody>
      </p:sp>
      <p:sp>
        <p:nvSpPr>
          <p:cNvPr id="5" name="矩形 4"/>
          <p:cNvSpPr/>
          <p:nvPr/>
        </p:nvSpPr>
        <p:spPr>
          <a:xfrm>
            <a:off x="108520" y="1628800"/>
            <a:ext cx="9144000" cy="3046988"/>
          </a:xfrm>
          <a:prstGeom prst="rect">
            <a:avLst/>
          </a:prstGeom>
        </p:spPr>
        <p:txBody>
          <a:bodyPr wrap="square">
            <a:spAutoFit/>
          </a:bodyPr>
          <a:lstStyle/>
          <a:p>
            <a:pPr fontAlgn="base">
              <a:spcBef>
                <a:spcPct val="0"/>
              </a:spcBef>
              <a:spcAft>
                <a:spcPct val="0"/>
              </a:spcAft>
            </a:pPr>
            <a:r>
              <a:rPr lang="en-US" altLang="zh-CN" sz="1600" dirty="0" smtClean="0">
                <a:solidFill>
                  <a:srgbClr val="646464"/>
                </a:solidFill>
                <a:latin typeface="Courier New" pitchFamily="49" charset="0"/>
                <a:ea typeface="宋体" pitchFamily="2" charset="-122"/>
                <a:cs typeface="Courier New" pitchFamily="49" charset="0"/>
              </a:rPr>
              <a:t>@</a:t>
            </a:r>
            <a:r>
              <a:rPr lang="en-US" altLang="zh-CN" sz="1600" dirty="0" err="1" smtClean="0">
                <a:solidFill>
                  <a:srgbClr val="000000"/>
                </a:solidFill>
                <a:latin typeface="Courier New" pitchFamily="49" charset="0"/>
                <a:ea typeface="宋体" pitchFamily="2" charset="-122"/>
                <a:cs typeface="Courier New" pitchFamily="49" charset="0"/>
              </a:rPr>
              <a:t>NotThreadSafe</a:t>
            </a:r>
            <a:endParaRPr lang="en-US" altLang="zh-CN" sz="1600" b="1" dirty="0" smtClean="0">
              <a:solidFill>
                <a:srgbClr val="7F0055"/>
              </a:solidFill>
              <a:latin typeface="Courier New" pitchFamily="49" charset="0"/>
              <a:ea typeface="宋体" pitchFamily="2" charset="-122"/>
              <a:cs typeface="Courier New" pitchFamily="49" charset="0"/>
            </a:endParaRPr>
          </a:p>
          <a:p>
            <a:pPr lvl="0" fontAlgn="base">
              <a:spcBef>
                <a:spcPct val="0"/>
              </a:spcBef>
              <a:spcAft>
                <a:spcPct val="0"/>
              </a:spcAft>
            </a:pPr>
            <a:r>
              <a:rPr lang="en-US" altLang="zh-CN" sz="1600" b="1" dirty="0" smtClean="0">
                <a:solidFill>
                  <a:srgbClr val="7F0055"/>
                </a:solidFill>
                <a:latin typeface="Courier New" pitchFamily="49" charset="0"/>
                <a:ea typeface="宋体" pitchFamily="2" charset="-122"/>
                <a:cs typeface="Courier New" pitchFamily="49" charset="0"/>
              </a:rPr>
              <a:t>public</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b="1" dirty="0" smtClean="0">
                <a:solidFill>
                  <a:srgbClr val="7F0055"/>
                </a:solidFill>
                <a:latin typeface="Courier New" pitchFamily="49" charset="0"/>
                <a:ea typeface="宋体" pitchFamily="2" charset="-122"/>
                <a:cs typeface="Courier New" pitchFamily="49" charset="0"/>
              </a:rPr>
              <a:t>class</a:t>
            </a:r>
            <a:r>
              <a:rPr lang="en-US" altLang="zh-CN" sz="1600" dirty="0" smtClean="0">
                <a:solidFill>
                  <a:srgbClr val="000000"/>
                </a:solidFill>
                <a:latin typeface="Courier New" pitchFamily="49" charset="0"/>
                <a:ea typeface="宋体" pitchFamily="2" charset="-122"/>
                <a:cs typeface="Courier New" pitchFamily="49" charset="0"/>
              </a:rPr>
              <a:t> Counter {</a:t>
            </a:r>
            <a:endParaRPr lang="en-US" altLang="zh-CN" sz="1600" dirty="0" smtClean="0">
              <a:latin typeface="Arial" pitchFamily="34" charset="0"/>
              <a:ea typeface="宋体" pitchFamily="2" charset="-122"/>
            </a:endParaRPr>
          </a:p>
          <a:p>
            <a:pPr lvl="0" eaLnBrk="0" fontAlgn="base" hangingPunct="0">
              <a:spcBef>
                <a:spcPct val="0"/>
              </a:spcBef>
              <a:spcAft>
                <a:spcPct val="0"/>
              </a:spcAft>
            </a:pP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b="1" dirty="0" smtClean="0">
                <a:solidFill>
                  <a:srgbClr val="7F0055"/>
                </a:solidFill>
                <a:latin typeface="Courier New" pitchFamily="49" charset="0"/>
                <a:ea typeface="宋体" pitchFamily="2" charset="-122"/>
                <a:cs typeface="Courier New" pitchFamily="49" charset="0"/>
              </a:rPr>
              <a:t>private</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b="1" dirty="0" err="1" smtClean="0">
                <a:solidFill>
                  <a:srgbClr val="7F0055"/>
                </a:solidFill>
                <a:latin typeface="Courier New" pitchFamily="49" charset="0"/>
                <a:ea typeface="宋体" pitchFamily="2" charset="-122"/>
                <a:cs typeface="Courier New" pitchFamily="49" charset="0"/>
              </a:rPr>
              <a:t>int</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dirty="0" smtClean="0">
                <a:solidFill>
                  <a:srgbClr val="0000C0"/>
                </a:solidFill>
                <a:latin typeface="Courier New" pitchFamily="49" charset="0"/>
                <a:ea typeface="宋体" pitchFamily="2" charset="-122"/>
                <a:cs typeface="Courier New" pitchFamily="49" charset="0"/>
              </a:rPr>
              <a:t>count</a:t>
            </a:r>
            <a:r>
              <a:rPr lang="en-US" altLang="zh-CN" sz="1600" dirty="0" smtClean="0">
                <a:solidFill>
                  <a:srgbClr val="000000"/>
                </a:solidFill>
                <a:latin typeface="Courier New" pitchFamily="49" charset="0"/>
                <a:ea typeface="宋体" pitchFamily="2" charset="-122"/>
                <a:cs typeface="Courier New" pitchFamily="49" charset="0"/>
              </a:rPr>
              <a:t> = 0; </a:t>
            </a:r>
            <a:r>
              <a:rPr lang="en-US" altLang="zh-CN" sz="1600" dirty="0" smtClean="0">
                <a:solidFill>
                  <a:srgbClr val="3F7F5F"/>
                </a:solidFill>
                <a:latin typeface="Courier New" pitchFamily="49" charset="0"/>
                <a:ea typeface="宋体" pitchFamily="2" charset="-122"/>
                <a:cs typeface="Courier New" pitchFamily="49" charset="0"/>
              </a:rPr>
              <a:t>//shared </a:t>
            </a:r>
            <a:r>
              <a:rPr lang="en-US" altLang="zh-CN" sz="1600" dirty="0" smtClean="0">
                <a:solidFill>
                  <a:srgbClr val="3F7F5F"/>
                </a:solidFill>
                <a:latin typeface="Courier New" pitchFamily="49" charset="0"/>
                <a:ea typeface="宋体" pitchFamily="2" charset="-122"/>
                <a:cs typeface="Courier New" pitchFamily="49" charset="0"/>
              </a:rPr>
              <a:t>data</a:t>
            </a:r>
            <a:endParaRPr lang="en-US" altLang="zh-CN" sz="1600" dirty="0" smtClean="0">
              <a:latin typeface="Arial" pitchFamily="34" charset="0"/>
              <a:ea typeface="宋体" pitchFamily="2" charset="-122"/>
            </a:endParaRPr>
          </a:p>
          <a:p>
            <a:pPr lvl="0" eaLnBrk="0" fontAlgn="base" hangingPunct="0">
              <a:spcBef>
                <a:spcPct val="0"/>
              </a:spcBef>
              <a:spcAft>
                <a:spcPct val="0"/>
              </a:spcAft>
            </a:pPr>
            <a:r>
              <a:rPr lang="en-US" altLang="zh-CN" sz="1600" dirty="0" smtClean="0">
                <a:solidFill>
                  <a:srgbClr val="000000"/>
                </a:solidFill>
                <a:latin typeface="Courier New" pitchFamily="49" charset="0"/>
                <a:ea typeface="宋体" pitchFamily="2" charset="-122"/>
                <a:cs typeface="Courier New" pitchFamily="49" charset="0"/>
              </a:rPr>
              <a:t>	</a:t>
            </a:r>
            <a:endParaRPr lang="en-US" altLang="zh-CN" sz="1600" dirty="0" smtClean="0">
              <a:solidFill>
                <a:srgbClr val="000000"/>
              </a:solidFill>
              <a:latin typeface="Courier New" pitchFamily="49" charset="0"/>
              <a:ea typeface="宋体" pitchFamily="2" charset="-122"/>
              <a:cs typeface="Courier New" pitchFamily="49" charset="0"/>
            </a:endParaRPr>
          </a:p>
          <a:p>
            <a:pPr lvl="0" eaLnBrk="0" fontAlgn="base" hangingPunct="0">
              <a:spcBef>
                <a:spcPct val="0"/>
              </a:spcBef>
              <a:spcAft>
                <a:spcPct val="0"/>
              </a:spcAft>
            </a:pPr>
            <a:r>
              <a:rPr lang="en-US" altLang="zh-CN" sz="1600" b="1" dirty="0" smtClean="0">
                <a:solidFill>
                  <a:srgbClr val="000000"/>
                </a:solidFill>
                <a:latin typeface="Courier New" pitchFamily="49" charset="0"/>
                <a:ea typeface="宋体" pitchFamily="2" charset="-122"/>
                <a:cs typeface="Courier New" pitchFamily="49" charset="0"/>
              </a:rPr>
              <a:t>	</a:t>
            </a:r>
            <a:r>
              <a:rPr lang="en-US" altLang="zh-CN" sz="1600" b="1" dirty="0" smtClean="0">
                <a:solidFill>
                  <a:srgbClr val="7F0055"/>
                </a:solidFill>
                <a:latin typeface="Courier New" pitchFamily="49" charset="0"/>
                <a:ea typeface="宋体" pitchFamily="2" charset="-122"/>
                <a:cs typeface="Courier New" pitchFamily="49" charset="0"/>
              </a:rPr>
              <a:t>public</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b="1" dirty="0" smtClean="0">
                <a:solidFill>
                  <a:srgbClr val="7F0055"/>
                </a:solidFill>
                <a:latin typeface="Courier New" pitchFamily="49" charset="0"/>
                <a:ea typeface="宋体" pitchFamily="2" charset="-122"/>
                <a:cs typeface="Courier New" pitchFamily="49" charset="0"/>
              </a:rPr>
              <a:t>void</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dirty="0" smtClean="0">
                <a:solidFill>
                  <a:srgbClr val="000000"/>
                </a:solidFill>
                <a:latin typeface="Courier New" pitchFamily="49" charset="0"/>
                <a:ea typeface="宋体" pitchFamily="2" charset="-122"/>
                <a:cs typeface="Courier New" pitchFamily="49" charset="0"/>
              </a:rPr>
              <a:t>increment() {</a:t>
            </a:r>
            <a:endParaRPr lang="en-US" altLang="zh-CN" sz="1600" dirty="0" smtClean="0">
              <a:latin typeface="Arial" pitchFamily="34" charset="0"/>
              <a:ea typeface="宋体" pitchFamily="2" charset="-122"/>
            </a:endParaRPr>
          </a:p>
          <a:p>
            <a:pPr lvl="0" eaLnBrk="0" fontAlgn="base" hangingPunct="0">
              <a:spcBef>
                <a:spcPct val="0"/>
              </a:spcBef>
              <a:spcAft>
                <a:spcPct val="0"/>
              </a:spcAft>
            </a:pP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dirty="0" smtClean="0">
                <a:solidFill>
                  <a:srgbClr val="0000C0"/>
                </a:solidFill>
                <a:latin typeface="Courier New" pitchFamily="49" charset="0"/>
                <a:ea typeface="宋体" pitchFamily="2" charset="-122"/>
                <a:cs typeface="Courier New" pitchFamily="49" charset="0"/>
              </a:rPr>
              <a:t>count</a:t>
            </a:r>
            <a:r>
              <a:rPr lang="en-US" altLang="zh-CN" sz="1600" dirty="0" smtClean="0">
                <a:solidFill>
                  <a:srgbClr val="000000"/>
                </a:solidFill>
                <a:latin typeface="Courier New" pitchFamily="49" charset="0"/>
                <a:ea typeface="宋体" pitchFamily="2" charset="-122"/>
                <a:cs typeface="Courier New" pitchFamily="49" charset="0"/>
              </a:rPr>
              <a:t>++;</a:t>
            </a:r>
            <a:endParaRPr lang="en-US" altLang="zh-CN" sz="1600" dirty="0" smtClean="0">
              <a:latin typeface="Arial" pitchFamily="34" charset="0"/>
              <a:ea typeface="宋体" pitchFamily="2" charset="-122"/>
            </a:endParaRPr>
          </a:p>
          <a:p>
            <a:pPr lvl="0" eaLnBrk="0" fontAlgn="base" hangingPunct="0">
              <a:spcBef>
                <a:spcPct val="0"/>
              </a:spcBef>
              <a:spcAft>
                <a:spcPct val="0"/>
              </a:spcAft>
            </a:pP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dirty="0" smtClean="0">
                <a:solidFill>
                  <a:srgbClr val="000000"/>
                </a:solidFill>
                <a:latin typeface="Courier New" pitchFamily="49" charset="0"/>
                <a:ea typeface="宋体" pitchFamily="2" charset="-122"/>
                <a:cs typeface="Courier New" pitchFamily="49" charset="0"/>
              </a:rPr>
              <a:t>}</a:t>
            </a:r>
          </a:p>
          <a:p>
            <a:pPr lvl="0" eaLnBrk="0" fontAlgn="base" hangingPunct="0">
              <a:spcBef>
                <a:spcPct val="0"/>
              </a:spcBef>
              <a:spcAft>
                <a:spcPct val="0"/>
              </a:spcAft>
            </a:pPr>
            <a:endParaRPr lang="en-US" altLang="zh-CN" sz="1600" dirty="0" smtClean="0">
              <a:latin typeface="Arial" pitchFamily="34" charset="0"/>
              <a:ea typeface="宋体" pitchFamily="2" charset="-122"/>
            </a:endParaRPr>
          </a:p>
          <a:p>
            <a:pPr lvl="0" eaLnBrk="0" fontAlgn="base" hangingPunct="0">
              <a:spcBef>
                <a:spcPct val="0"/>
              </a:spcBef>
              <a:spcAft>
                <a:spcPct val="0"/>
              </a:spcAft>
            </a:pP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b="1" dirty="0" smtClean="0">
                <a:solidFill>
                  <a:srgbClr val="7F0055"/>
                </a:solidFill>
                <a:latin typeface="Courier New" pitchFamily="49" charset="0"/>
                <a:ea typeface="宋体" pitchFamily="2" charset="-122"/>
                <a:cs typeface="Courier New" pitchFamily="49" charset="0"/>
              </a:rPr>
              <a:t>public</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b="1" dirty="0" err="1" smtClean="0">
                <a:solidFill>
                  <a:srgbClr val="7F0055"/>
                </a:solidFill>
                <a:latin typeface="Courier New" pitchFamily="49" charset="0"/>
                <a:ea typeface="宋体" pitchFamily="2" charset="-122"/>
                <a:cs typeface="Courier New" pitchFamily="49" charset="0"/>
              </a:rPr>
              <a:t>int</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dirty="0" err="1" smtClean="0">
                <a:solidFill>
                  <a:srgbClr val="000000"/>
                </a:solidFill>
                <a:latin typeface="Courier New" pitchFamily="49" charset="0"/>
                <a:ea typeface="宋体" pitchFamily="2" charset="-122"/>
                <a:cs typeface="Courier New" pitchFamily="49" charset="0"/>
              </a:rPr>
              <a:t>getCount</a:t>
            </a:r>
            <a:r>
              <a:rPr lang="en-US" altLang="zh-CN" sz="1600" dirty="0" smtClean="0">
                <a:solidFill>
                  <a:srgbClr val="000000"/>
                </a:solidFill>
                <a:latin typeface="Courier New" pitchFamily="49" charset="0"/>
                <a:ea typeface="宋体" pitchFamily="2" charset="-122"/>
                <a:cs typeface="Courier New" pitchFamily="49" charset="0"/>
              </a:rPr>
              <a:t>() {</a:t>
            </a:r>
            <a:endParaRPr lang="en-US" altLang="zh-CN" sz="1600" dirty="0" smtClean="0">
              <a:latin typeface="Arial" pitchFamily="34" charset="0"/>
              <a:ea typeface="宋体" pitchFamily="2" charset="-122"/>
            </a:endParaRPr>
          </a:p>
          <a:p>
            <a:pPr lvl="0" eaLnBrk="0" fontAlgn="base" hangingPunct="0">
              <a:spcBef>
                <a:spcPct val="0"/>
              </a:spcBef>
              <a:spcAft>
                <a:spcPct val="0"/>
              </a:spcAft>
            </a:pP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b="1" dirty="0" smtClean="0">
                <a:solidFill>
                  <a:srgbClr val="7F0055"/>
                </a:solidFill>
                <a:latin typeface="Courier New" pitchFamily="49" charset="0"/>
                <a:ea typeface="宋体" pitchFamily="2" charset="-122"/>
                <a:cs typeface="Courier New" pitchFamily="49" charset="0"/>
              </a:rPr>
              <a:t>return</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dirty="0" smtClean="0">
                <a:solidFill>
                  <a:srgbClr val="0000C0"/>
                </a:solidFill>
                <a:latin typeface="Courier New" pitchFamily="49" charset="0"/>
                <a:ea typeface="宋体" pitchFamily="2" charset="-122"/>
                <a:cs typeface="Courier New" pitchFamily="49" charset="0"/>
              </a:rPr>
              <a:t>count</a:t>
            </a:r>
            <a:r>
              <a:rPr lang="en-US" altLang="zh-CN" sz="1600" dirty="0" smtClean="0">
                <a:solidFill>
                  <a:srgbClr val="000000"/>
                </a:solidFill>
                <a:latin typeface="Courier New" pitchFamily="49" charset="0"/>
                <a:ea typeface="宋体" pitchFamily="2" charset="-122"/>
                <a:cs typeface="Courier New" pitchFamily="49" charset="0"/>
              </a:rPr>
              <a:t>;</a:t>
            </a:r>
            <a:endParaRPr lang="en-US" altLang="zh-CN" sz="1600" dirty="0" smtClean="0">
              <a:latin typeface="Arial" pitchFamily="34" charset="0"/>
              <a:ea typeface="宋体" pitchFamily="2" charset="-122"/>
            </a:endParaRPr>
          </a:p>
          <a:p>
            <a:pPr lvl="0" eaLnBrk="0" fontAlgn="base" hangingPunct="0">
              <a:spcBef>
                <a:spcPct val="0"/>
              </a:spcBef>
              <a:spcAft>
                <a:spcPct val="0"/>
              </a:spcAft>
            </a:pPr>
            <a:r>
              <a:rPr lang="en-US" altLang="zh-CN" sz="1600" dirty="0" smtClean="0">
                <a:solidFill>
                  <a:srgbClr val="000000"/>
                </a:solidFill>
                <a:latin typeface="Courier New" pitchFamily="49" charset="0"/>
                <a:ea typeface="宋体" pitchFamily="2" charset="-122"/>
                <a:cs typeface="Courier New" pitchFamily="49" charset="0"/>
              </a:rPr>
              <a:t>	}</a:t>
            </a:r>
            <a:endParaRPr lang="en-US" altLang="zh-CN" sz="1600" dirty="0" smtClean="0">
              <a:latin typeface="Arial" pitchFamily="34" charset="0"/>
              <a:ea typeface="宋体" pitchFamily="2" charset="-122"/>
            </a:endParaRPr>
          </a:p>
          <a:p>
            <a:pPr lvl="0" eaLnBrk="0" fontAlgn="base" hangingPunct="0">
              <a:spcBef>
                <a:spcPct val="0"/>
              </a:spcBef>
              <a:spcAft>
                <a:spcPct val="0"/>
              </a:spcAft>
            </a:pPr>
            <a:r>
              <a:rPr lang="en-US" altLang="zh-CN" sz="1600" dirty="0" smtClean="0">
                <a:solidFill>
                  <a:srgbClr val="000000"/>
                </a:solidFill>
                <a:latin typeface="Courier New" pitchFamily="49" charset="0"/>
                <a:ea typeface="宋体" pitchFamily="2" charset="-122"/>
                <a:cs typeface="Courier New" pitchFamily="49" charset="0"/>
              </a:rPr>
              <a:t>}</a:t>
            </a:r>
            <a:endParaRPr lang="en-US" altLang="zh-CN" sz="1600" dirty="0" smtClean="0">
              <a:latin typeface="Arial" pitchFamily="34" charset="0"/>
              <a:ea typeface="宋体" pitchFamily="2" charset="-122"/>
            </a:endParaRPr>
          </a:p>
        </p:txBody>
      </p:sp>
      <p:sp>
        <p:nvSpPr>
          <p:cNvPr id="6" name="矩形 5"/>
          <p:cNvSpPr/>
          <p:nvPr/>
        </p:nvSpPr>
        <p:spPr>
          <a:xfrm>
            <a:off x="2555776" y="4509120"/>
            <a:ext cx="6120680" cy="1754326"/>
          </a:xfrm>
          <a:prstGeom prst="rect">
            <a:avLst/>
          </a:prstGeom>
        </p:spPr>
        <p:txBody>
          <a:bodyPr wrap="square">
            <a:spAutoFit/>
          </a:bodyPr>
          <a:lstStyle/>
          <a:p>
            <a:r>
              <a:rPr lang="en-US" altLang="zh-CN" dirty="0" smtClean="0"/>
              <a:t>Thread A: Retrieve </a:t>
            </a:r>
            <a:r>
              <a:rPr lang="en-US" altLang="zh-CN" dirty="0" smtClean="0"/>
              <a:t>c =0 .</a:t>
            </a:r>
            <a:endParaRPr lang="en-US" altLang="zh-CN" dirty="0" smtClean="0"/>
          </a:p>
          <a:p>
            <a:r>
              <a:rPr lang="en-US" altLang="zh-CN" dirty="0" smtClean="0"/>
              <a:t>Thread B: Retrieve </a:t>
            </a:r>
            <a:r>
              <a:rPr lang="en-US" altLang="zh-CN" dirty="0" smtClean="0"/>
              <a:t>c</a:t>
            </a:r>
            <a:r>
              <a:rPr lang="en-US" altLang="zh-CN" dirty="0" smtClean="0"/>
              <a:t> </a:t>
            </a:r>
            <a:r>
              <a:rPr lang="en-US" altLang="zh-CN" dirty="0" smtClean="0"/>
              <a:t>= 0 .</a:t>
            </a:r>
            <a:endParaRPr lang="en-US" altLang="zh-CN" dirty="0" smtClean="0"/>
          </a:p>
          <a:p>
            <a:r>
              <a:rPr lang="en-US" altLang="zh-CN" dirty="0" smtClean="0"/>
              <a:t>Thread A: Increment retrieved value; result is 1.</a:t>
            </a:r>
          </a:p>
          <a:p>
            <a:r>
              <a:rPr lang="en-US" altLang="zh-CN" dirty="0" smtClean="0"/>
              <a:t>Thread B: Increment </a:t>
            </a:r>
            <a:r>
              <a:rPr lang="en-US" altLang="zh-CN" dirty="0" smtClean="0"/>
              <a:t>retrieved </a:t>
            </a:r>
            <a:r>
              <a:rPr lang="en-US" altLang="zh-CN" dirty="0" smtClean="0"/>
              <a:t>value; result is 1</a:t>
            </a:r>
            <a:r>
              <a:rPr lang="en-US" altLang="zh-CN" dirty="0" smtClean="0"/>
              <a:t>.</a:t>
            </a:r>
            <a:endParaRPr lang="en-US" altLang="zh-CN" dirty="0" smtClean="0"/>
          </a:p>
          <a:p>
            <a:r>
              <a:rPr lang="en-US" altLang="zh-CN" dirty="0" smtClean="0"/>
              <a:t>Thread A: Store result in c; c is now 1.</a:t>
            </a:r>
          </a:p>
          <a:p>
            <a:r>
              <a:rPr lang="en-US" altLang="zh-CN" dirty="0" smtClean="0"/>
              <a:t>Thread B: Store result in c; c is now </a:t>
            </a:r>
            <a:r>
              <a:rPr lang="en-US" altLang="zh-CN" dirty="0" smtClean="0"/>
              <a:t>1</a:t>
            </a:r>
            <a:r>
              <a:rPr lang="en-US" altLang="zh-CN" dirty="0" smtClean="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Warm-up</a:t>
            </a:r>
            <a:endParaRPr lang="zh-CN" altLang="en-US" dirty="0"/>
          </a:p>
        </p:txBody>
      </p:sp>
      <p:sp>
        <p:nvSpPr>
          <p:cNvPr id="3" name="内容占位符 2"/>
          <p:cNvSpPr>
            <a:spLocks noGrp="1"/>
          </p:cNvSpPr>
          <p:nvPr>
            <p:ph idx="1"/>
          </p:nvPr>
        </p:nvSpPr>
        <p:spPr/>
        <p:txBody>
          <a:bodyPr/>
          <a:lstStyle/>
          <a:p>
            <a:r>
              <a:rPr lang="en-US" altLang="zh-CN" dirty="0" smtClean="0">
                <a:hlinkClick r:id="rId2"/>
              </a:rPr>
              <a:t>Counter</a:t>
            </a:r>
            <a:endParaRPr lang="zh-CN" altLang="en-US" dirty="0" smtClean="0"/>
          </a:p>
          <a:p>
            <a:endParaRPr lang="zh-CN" altLang="en-US" dirty="0"/>
          </a:p>
        </p:txBody>
      </p:sp>
      <p:sp>
        <p:nvSpPr>
          <p:cNvPr id="64513" name="Rectangle 1"/>
          <p:cNvSpPr>
            <a:spLocks noChangeArrowheads="1"/>
          </p:cNvSpPr>
          <p:nvPr/>
        </p:nvSpPr>
        <p:spPr bwMode="auto">
          <a:xfrm>
            <a:off x="0" y="105489"/>
            <a:ext cx="1107996" cy="2462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 name="矩形 7"/>
          <p:cNvSpPr/>
          <p:nvPr/>
        </p:nvSpPr>
        <p:spPr>
          <a:xfrm>
            <a:off x="108520" y="1628800"/>
            <a:ext cx="9144000" cy="3046988"/>
          </a:xfrm>
          <a:prstGeom prst="rect">
            <a:avLst/>
          </a:prstGeom>
        </p:spPr>
        <p:txBody>
          <a:bodyPr wrap="square">
            <a:spAutoFit/>
          </a:bodyPr>
          <a:lstStyle/>
          <a:p>
            <a:pPr fontAlgn="base">
              <a:spcBef>
                <a:spcPct val="0"/>
              </a:spcBef>
              <a:spcAft>
                <a:spcPct val="0"/>
              </a:spcAft>
            </a:pPr>
            <a:r>
              <a:rPr lang="en-US" altLang="zh-CN" sz="1600" dirty="0" smtClean="0">
                <a:solidFill>
                  <a:srgbClr val="646464"/>
                </a:solidFill>
                <a:latin typeface="Courier New" pitchFamily="49" charset="0"/>
                <a:ea typeface="宋体" pitchFamily="2" charset="-122"/>
                <a:cs typeface="Courier New" pitchFamily="49" charset="0"/>
              </a:rPr>
              <a:t>@</a:t>
            </a:r>
            <a:r>
              <a:rPr lang="en-US" altLang="zh-CN" sz="1600" dirty="0" err="1" smtClean="0">
                <a:solidFill>
                  <a:srgbClr val="000000"/>
                </a:solidFill>
                <a:latin typeface="Courier New" pitchFamily="49" charset="0"/>
                <a:ea typeface="宋体" pitchFamily="2" charset="-122"/>
                <a:cs typeface="Courier New" pitchFamily="49" charset="0"/>
              </a:rPr>
              <a:t>NotThreadSafe</a:t>
            </a:r>
            <a:endParaRPr lang="en-US" altLang="zh-CN" sz="1600" b="1" dirty="0" smtClean="0">
              <a:solidFill>
                <a:srgbClr val="7F0055"/>
              </a:solidFill>
              <a:latin typeface="Courier New" pitchFamily="49" charset="0"/>
              <a:ea typeface="宋体" pitchFamily="2" charset="-122"/>
              <a:cs typeface="Courier New" pitchFamily="49" charset="0"/>
            </a:endParaRPr>
          </a:p>
          <a:p>
            <a:pPr lvl="0" fontAlgn="base">
              <a:spcBef>
                <a:spcPct val="0"/>
              </a:spcBef>
              <a:spcAft>
                <a:spcPct val="0"/>
              </a:spcAft>
            </a:pPr>
            <a:r>
              <a:rPr lang="en-US" altLang="zh-CN" sz="1600" b="1" dirty="0" smtClean="0">
                <a:solidFill>
                  <a:srgbClr val="7F0055"/>
                </a:solidFill>
                <a:latin typeface="Courier New" pitchFamily="49" charset="0"/>
                <a:ea typeface="宋体" pitchFamily="2" charset="-122"/>
                <a:cs typeface="Courier New" pitchFamily="49" charset="0"/>
              </a:rPr>
              <a:t>public</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b="1" dirty="0" smtClean="0">
                <a:solidFill>
                  <a:srgbClr val="7F0055"/>
                </a:solidFill>
                <a:latin typeface="Courier New" pitchFamily="49" charset="0"/>
                <a:ea typeface="宋体" pitchFamily="2" charset="-122"/>
                <a:cs typeface="Courier New" pitchFamily="49" charset="0"/>
              </a:rPr>
              <a:t>class</a:t>
            </a:r>
            <a:r>
              <a:rPr lang="en-US" altLang="zh-CN" sz="1600" dirty="0" smtClean="0">
                <a:solidFill>
                  <a:srgbClr val="000000"/>
                </a:solidFill>
                <a:latin typeface="Courier New" pitchFamily="49" charset="0"/>
                <a:ea typeface="宋体" pitchFamily="2" charset="-122"/>
                <a:cs typeface="Courier New" pitchFamily="49" charset="0"/>
              </a:rPr>
              <a:t> Counter {</a:t>
            </a:r>
            <a:endParaRPr lang="en-US" altLang="zh-CN" sz="1600" dirty="0" smtClean="0">
              <a:latin typeface="Arial" pitchFamily="34" charset="0"/>
              <a:ea typeface="宋体" pitchFamily="2" charset="-122"/>
            </a:endParaRPr>
          </a:p>
          <a:p>
            <a:pPr lvl="0" eaLnBrk="0" fontAlgn="base" hangingPunct="0">
              <a:spcBef>
                <a:spcPct val="0"/>
              </a:spcBef>
              <a:spcAft>
                <a:spcPct val="0"/>
              </a:spcAft>
            </a:pP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b="1" dirty="0" smtClean="0">
                <a:solidFill>
                  <a:srgbClr val="7F0055"/>
                </a:solidFill>
                <a:latin typeface="Courier New" pitchFamily="49" charset="0"/>
                <a:ea typeface="宋体" pitchFamily="2" charset="-122"/>
                <a:cs typeface="Courier New" pitchFamily="49" charset="0"/>
              </a:rPr>
              <a:t>private</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b="1" dirty="0" err="1" smtClean="0">
                <a:solidFill>
                  <a:srgbClr val="7F0055"/>
                </a:solidFill>
                <a:latin typeface="Courier New" pitchFamily="49" charset="0"/>
                <a:ea typeface="宋体" pitchFamily="2" charset="-122"/>
                <a:cs typeface="Courier New" pitchFamily="49" charset="0"/>
              </a:rPr>
              <a:t>int</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dirty="0" smtClean="0">
                <a:solidFill>
                  <a:srgbClr val="0000C0"/>
                </a:solidFill>
                <a:latin typeface="Courier New" pitchFamily="49" charset="0"/>
                <a:ea typeface="宋体" pitchFamily="2" charset="-122"/>
                <a:cs typeface="Courier New" pitchFamily="49" charset="0"/>
              </a:rPr>
              <a:t>count</a:t>
            </a:r>
            <a:r>
              <a:rPr lang="en-US" altLang="zh-CN" sz="1600" dirty="0" smtClean="0">
                <a:solidFill>
                  <a:srgbClr val="000000"/>
                </a:solidFill>
                <a:latin typeface="Courier New" pitchFamily="49" charset="0"/>
                <a:ea typeface="宋体" pitchFamily="2" charset="-122"/>
                <a:cs typeface="Courier New" pitchFamily="49" charset="0"/>
              </a:rPr>
              <a:t> = 0; </a:t>
            </a:r>
            <a:r>
              <a:rPr lang="en-US" altLang="zh-CN" sz="1600" dirty="0" smtClean="0">
                <a:solidFill>
                  <a:srgbClr val="3F7F5F"/>
                </a:solidFill>
                <a:latin typeface="Courier New" pitchFamily="49" charset="0"/>
                <a:ea typeface="宋体" pitchFamily="2" charset="-122"/>
                <a:cs typeface="Courier New" pitchFamily="49" charset="0"/>
              </a:rPr>
              <a:t>//shared </a:t>
            </a:r>
            <a:r>
              <a:rPr lang="en-US" altLang="zh-CN" sz="1600" dirty="0" smtClean="0">
                <a:solidFill>
                  <a:srgbClr val="3F7F5F"/>
                </a:solidFill>
                <a:latin typeface="Courier New" pitchFamily="49" charset="0"/>
                <a:ea typeface="宋体" pitchFamily="2" charset="-122"/>
                <a:cs typeface="Courier New" pitchFamily="49" charset="0"/>
              </a:rPr>
              <a:t>data</a:t>
            </a:r>
            <a:endParaRPr lang="en-US" altLang="zh-CN" sz="1600" dirty="0" smtClean="0">
              <a:latin typeface="Arial" pitchFamily="34" charset="0"/>
              <a:ea typeface="宋体" pitchFamily="2" charset="-122"/>
            </a:endParaRPr>
          </a:p>
          <a:p>
            <a:pPr lvl="0" eaLnBrk="0" fontAlgn="base" hangingPunct="0">
              <a:spcBef>
                <a:spcPct val="0"/>
              </a:spcBef>
              <a:spcAft>
                <a:spcPct val="0"/>
              </a:spcAft>
            </a:pPr>
            <a:r>
              <a:rPr lang="en-US" altLang="zh-CN" sz="1600" dirty="0" smtClean="0">
                <a:solidFill>
                  <a:srgbClr val="000000"/>
                </a:solidFill>
                <a:latin typeface="Courier New" pitchFamily="49" charset="0"/>
                <a:ea typeface="宋体" pitchFamily="2" charset="-122"/>
                <a:cs typeface="Courier New" pitchFamily="49" charset="0"/>
              </a:rPr>
              <a:t>	</a:t>
            </a:r>
            <a:endParaRPr lang="en-US" altLang="zh-CN" sz="1600" dirty="0" smtClean="0">
              <a:solidFill>
                <a:srgbClr val="000000"/>
              </a:solidFill>
              <a:latin typeface="Courier New" pitchFamily="49" charset="0"/>
              <a:ea typeface="宋体" pitchFamily="2" charset="-122"/>
              <a:cs typeface="Courier New" pitchFamily="49" charset="0"/>
            </a:endParaRPr>
          </a:p>
          <a:p>
            <a:pPr lvl="0" eaLnBrk="0" fontAlgn="base" hangingPunct="0">
              <a:spcBef>
                <a:spcPct val="0"/>
              </a:spcBef>
              <a:spcAft>
                <a:spcPct val="0"/>
              </a:spcAft>
            </a:pPr>
            <a:r>
              <a:rPr lang="en-US" altLang="zh-CN" sz="1600" b="1" dirty="0" smtClean="0">
                <a:solidFill>
                  <a:srgbClr val="000000"/>
                </a:solidFill>
                <a:latin typeface="Courier New" pitchFamily="49" charset="0"/>
                <a:ea typeface="宋体" pitchFamily="2" charset="-122"/>
                <a:cs typeface="Courier New" pitchFamily="49" charset="0"/>
              </a:rPr>
              <a:t>	</a:t>
            </a:r>
            <a:r>
              <a:rPr lang="en-US" altLang="zh-CN" sz="1600" b="1" dirty="0" smtClean="0">
                <a:solidFill>
                  <a:srgbClr val="7F0055"/>
                </a:solidFill>
                <a:latin typeface="Courier New" pitchFamily="49" charset="0"/>
                <a:ea typeface="宋体" pitchFamily="2" charset="-122"/>
                <a:cs typeface="Courier New" pitchFamily="49" charset="0"/>
              </a:rPr>
              <a:t>public</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b="1" dirty="0" smtClean="0">
                <a:solidFill>
                  <a:srgbClr val="7F0055"/>
                </a:solidFill>
                <a:latin typeface="Courier New" pitchFamily="49" charset="0"/>
                <a:ea typeface="宋体" pitchFamily="2" charset="-122"/>
                <a:cs typeface="Courier New" pitchFamily="49" charset="0"/>
              </a:rPr>
              <a:t>synchronized</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b="1" dirty="0" smtClean="0">
                <a:solidFill>
                  <a:srgbClr val="7F0055"/>
                </a:solidFill>
                <a:latin typeface="Courier New" pitchFamily="49" charset="0"/>
                <a:ea typeface="宋体" pitchFamily="2" charset="-122"/>
                <a:cs typeface="Courier New" pitchFamily="49" charset="0"/>
              </a:rPr>
              <a:t>void</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dirty="0" smtClean="0">
                <a:solidFill>
                  <a:srgbClr val="000000"/>
                </a:solidFill>
                <a:latin typeface="Courier New" pitchFamily="49" charset="0"/>
                <a:ea typeface="宋体" pitchFamily="2" charset="-122"/>
                <a:cs typeface="Courier New" pitchFamily="49" charset="0"/>
              </a:rPr>
              <a:t>increment() </a:t>
            </a:r>
            <a:r>
              <a:rPr lang="en-US" altLang="zh-CN" sz="1600" dirty="0" smtClean="0">
                <a:solidFill>
                  <a:srgbClr val="000000"/>
                </a:solidFill>
                <a:latin typeface="Courier New" pitchFamily="49" charset="0"/>
                <a:ea typeface="宋体" pitchFamily="2" charset="-122"/>
                <a:cs typeface="Courier New" pitchFamily="49" charset="0"/>
              </a:rPr>
              <a:t>{</a:t>
            </a:r>
            <a:r>
              <a:rPr lang="en-US" altLang="zh-CN" sz="1600" dirty="0" smtClean="0">
                <a:solidFill>
                  <a:srgbClr val="3F7F5F"/>
                </a:solidFill>
                <a:latin typeface="Courier New" pitchFamily="49" charset="0"/>
                <a:ea typeface="宋体" pitchFamily="2" charset="-122"/>
                <a:cs typeface="Courier New" pitchFamily="49" charset="0"/>
              </a:rPr>
              <a:t>//write protected by lock</a:t>
            </a:r>
            <a:endParaRPr lang="en-US" altLang="zh-CN" sz="1600" dirty="0" smtClean="0">
              <a:latin typeface="Arial" pitchFamily="34" charset="0"/>
              <a:ea typeface="宋体" pitchFamily="2" charset="-122"/>
            </a:endParaRPr>
          </a:p>
          <a:p>
            <a:pPr lvl="0" eaLnBrk="0" fontAlgn="base" hangingPunct="0">
              <a:spcBef>
                <a:spcPct val="0"/>
              </a:spcBef>
              <a:spcAft>
                <a:spcPct val="0"/>
              </a:spcAft>
            </a:pP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dirty="0" smtClean="0">
                <a:solidFill>
                  <a:srgbClr val="0000C0"/>
                </a:solidFill>
                <a:latin typeface="Courier New" pitchFamily="49" charset="0"/>
                <a:ea typeface="宋体" pitchFamily="2" charset="-122"/>
                <a:cs typeface="Courier New" pitchFamily="49" charset="0"/>
              </a:rPr>
              <a:t>count</a:t>
            </a:r>
            <a:r>
              <a:rPr lang="en-US" altLang="zh-CN" sz="1600" dirty="0" smtClean="0">
                <a:solidFill>
                  <a:srgbClr val="000000"/>
                </a:solidFill>
                <a:latin typeface="Courier New" pitchFamily="49" charset="0"/>
                <a:ea typeface="宋体" pitchFamily="2" charset="-122"/>
                <a:cs typeface="Courier New" pitchFamily="49" charset="0"/>
              </a:rPr>
              <a:t>++;</a:t>
            </a:r>
            <a:endParaRPr lang="en-US" altLang="zh-CN" sz="1600" dirty="0" smtClean="0">
              <a:latin typeface="Arial" pitchFamily="34" charset="0"/>
              <a:ea typeface="宋体" pitchFamily="2" charset="-122"/>
            </a:endParaRPr>
          </a:p>
          <a:p>
            <a:pPr lvl="0" eaLnBrk="0" fontAlgn="base" hangingPunct="0">
              <a:spcBef>
                <a:spcPct val="0"/>
              </a:spcBef>
              <a:spcAft>
                <a:spcPct val="0"/>
              </a:spcAft>
            </a:pP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dirty="0" smtClean="0">
                <a:solidFill>
                  <a:srgbClr val="000000"/>
                </a:solidFill>
                <a:latin typeface="Courier New" pitchFamily="49" charset="0"/>
                <a:ea typeface="宋体" pitchFamily="2" charset="-122"/>
                <a:cs typeface="Courier New" pitchFamily="49" charset="0"/>
              </a:rPr>
              <a:t>}</a:t>
            </a:r>
          </a:p>
          <a:p>
            <a:pPr lvl="0" eaLnBrk="0" fontAlgn="base" hangingPunct="0">
              <a:spcBef>
                <a:spcPct val="0"/>
              </a:spcBef>
              <a:spcAft>
                <a:spcPct val="0"/>
              </a:spcAft>
            </a:pPr>
            <a:endParaRPr lang="en-US" altLang="zh-CN" sz="1600" dirty="0" smtClean="0">
              <a:latin typeface="Arial" pitchFamily="34" charset="0"/>
              <a:ea typeface="宋体" pitchFamily="2" charset="-122"/>
            </a:endParaRPr>
          </a:p>
          <a:p>
            <a:pPr lvl="0" eaLnBrk="0" fontAlgn="base" hangingPunct="0">
              <a:spcBef>
                <a:spcPct val="0"/>
              </a:spcBef>
              <a:spcAft>
                <a:spcPct val="0"/>
              </a:spcAft>
            </a:pP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b="1" dirty="0" smtClean="0">
                <a:solidFill>
                  <a:srgbClr val="7F0055"/>
                </a:solidFill>
                <a:latin typeface="Courier New" pitchFamily="49" charset="0"/>
                <a:ea typeface="宋体" pitchFamily="2" charset="-122"/>
                <a:cs typeface="Courier New" pitchFamily="49" charset="0"/>
              </a:rPr>
              <a:t>public</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b="1" dirty="0" err="1" smtClean="0">
                <a:solidFill>
                  <a:srgbClr val="7F0055"/>
                </a:solidFill>
                <a:latin typeface="Courier New" pitchFamily="49" charset="0"/>
                <a:ea typeface="宋体" pitchFamily="2" charset="-122"/>
                <a:cs typeface="Courier New" pitchFamily="49" charset="0"/>
              </a:rPr>
              <a:t>int</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dirty="0" err="1" smtClean="0">
                <a:solidFill>
                  <a:srgbClr val="000000"/>
                </a:solidFill>
                <a:latin typeface="Courier New" pitchFamily="49" charset="0"/>
                <a:ea typeface="宋体" pitchFamily="2" charset="-122"/>
                <a:cs typeface="Courier New" pitchFamily="49" charset="0"/>
              </a:rPr>
              <a:t>getCount</a:t>
            </a:r>
            <a:r>
              <a:rPr lang="en-US" altLang="zh-CN" sz="1600" dirty="0" smtClean="0">
                <a:solidFill>
                  <a:srgbClr val="000000"/>
                </a:solidFill>
                <a:latin typeface="Courier New" pitchFamily="49" charset="0"/>
                <a:ea typeface="宋体" pitchFamily="2" charset="-122"/>
                <a:cs typeface="Courier New" pitchFamily="49" charset="0"/>
              </a:rPr>
              <a:t>() {</a:t>
            </a:r>
            <a:endParaRPr lang="en-US" altLang="zh-CN" sz="1600" dirty="0" smtClean="0">
              <a:latin typeface="Arial" pitchFamily="34" charset="0"/>
              <a:ea typeface="宋体" pitchFamily="2" charset="-122"/>
            </a:endParaRPr>
          </a:p>
          <a:p>
            <a:pPr lvl="0" eaLnBrk="0" fontAlgn="base" hangingPunct="0">
              <a:spcBef>
                <a:spcPct val="0"/>
              </a:spcBef>
              <a:spcAft>
                <a:spcPct val="0"/>
              </a:spcAft>
            </a:pP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b="1" dirty="0" smtClean="0">
                <a:solidFill>
                  <a:srgbClr val="7F0055"/>
                </a:solidFill>
                <a:latin typeface="Courier New" pitchFamily="49" charset="0"/>
                <a:ea typeface="宋体" pitchFamily="2" charset="-122"/>
                <a:cs typeface="Courier New" pitchFamily="49" charset="0"/>
              </a:rPr>
              <a:t>return</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dirty="0" smtClean="0">
                <a:solidFill>
                  <a:srgbClr val="0000C0"/>
                </a:solidFill>
                <a:latin typeface="Courier New" pitchFamily="49" charset="0"/>
                <a:ea typeface="宋体" pitchFamily="2" charset="-122"/>
                <a:cs typeface="Courier New" pitchFamily="49" charset="0"/>
              </a:rPr>
              <a:t>count</a:t>
            </a:r>
            <a:r>
              <a:rPr lang="en-US" altLang="zh-CN" sz="1600" dirty="0" smtClean="0">
                <a:solidFill>
                  <a:srgbClr val="000000"/>
                </a:solidFill>
                <a:latin typeface="Courier New" pitchFamily="49" charset="0"/>
                <a:ea typeface="宋体" pitchFamily="2" charset="-122"/>
                <a:cs typeface="Courier New" pitchFamily="49" charset="0"/>
              </a:rPr>
              <a:t>;</a:t>
            </a:r>
            <a:endParaRPr lang="en-US" altLang="zh-CN" sz="1600" dirty="0" smtClean="0">
              <a:latin typeface="Arial" pitchFamily="34" charset="0"/>
              <a:ea typeface="宋体" pitchFamily="2" charset="-122"/>
            </a:endParaRPr>
          </a:p>
          <a:p>
            <a:pPr lvl="0" eaLnBrk="0" fontAlgn="base" hangingPunct="0">
              <a:spcBef>
                <a:spcPct val="0"/>
              </a:spcBef>
              <a:spcAft>
                <a:spcPct val="0"/>
              </a:spcAft>
            </a:pPr>
            <a:r>
              <a:rPr lang="en-US" altLang="zh-CN" sz="1600" dirty="0" smtClean="0">
                <a:solidFill>
                  <a:srgbClr val="000000"/>
                </a:solidFill>
                <a:latin typeface="Courier New" pitchFamily="49" charset="0"/>
                <a:ea typeface="宋体" pitchFamily="2" charset="-122"/>
                <a:cs typeface="Courier New" pitchFamily="49" charset="0"/>
              </a:rPr>
              <a:t>	}</a:t>
            </a:r>
            <a:endParaRPr lang="en-US" altLang="zh-CN" sz="1600" dirty="0" smtClean="0">
              <a:latin typeface="Arial" pitchFamily="34" charset="0"/>
              <a:ea typeface="宋体" pitchFamily="2" charset="-122"/>
            </a:endParaRPr>
          </a:p>
          <a:p>
            <a:pPr lvl="0" eaLnBrk="0" fontAlgn="base" hangingPunct="0">
              <a:spcBef>
                <a:spcPct val="0"/>
              </a:spcBef>
              <a:spcAft>
                <a:spcPct val="0"/>
              </a:spcAft>
            </a:pPr>
            <a:r>
              <a:rPr lang="en-US" altLang="zh-CN" sz="1600" dirty="0" smtClean="0">
                <a:solidFill>
                  <a:srgbClr val="000000"/>
                </a:solidFill>
                <a:latin typeface="Courier New" pitchFamily="49" charset="0"/>
                <a:ea typeface="宋体" pitchFamily="2" charset="-122"/>
                <a:cs typeface="Courier New" pitchFamily="49" charset="0"/>
              </a:rPr>
              <a:t>}</a:t>
            </a:r>
            <a:endParaRPr lang="en-US" altLang="zh-CN" sz="1600" dirty="0" smtClean="0">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Warm-up</a:t>
            </a:r>
            <a:endParaRPr lang="zh-CN" altLang="en-US" dirty="0"/>
          </a:p>
        </p:txBody>
      </p:sp>
      <p:sp>
        <p:nvSpPr>
          <p:cNvPr id="3" name="内容占位符 2"/>
          <p:cNvSpPr>
            <a:spLocks noGrp="1"/>
          </p:cNvSpPr>
          <p:nvPr>
            <p:ph idx="1"/>
          </p:nvPr>
        </p:nvSpPr>
        <p:spPr/>
        <p:txBody>
          <a:bodyPr/>
          <a:lstStyle/>
          <a:p>
            <a:r>
              <a:rPr lang="en-US" altLang="zh-CN" dirty="0" smtClean="0">
                <a:hlinkClick r:id="rId2"/>
              </a:rPr>
              <a:t>Counter</a:t>
            </a:r>
            <a:endParaRPr lang="zh-CN" altLang="en-US" dirty="0" smtClean="0"/>
          </a:p>
          <a:p>
            <a:endParaRPr lang="zh-CN" altLang="en-US" dirty="0"/>
          </a:p>
        </p:txBody>
      </p:sp>
      <p:sp>
        <p:nvSpPr>
          <p:cNvPr id="64513" name="Rectangle 1"/>
          <p:cNvSpPr>
            <a:spLocks noChangeArrowheads="1"/>
          </p:cNvSpPr>
          <p:nvPr/>
        </p:nvSpPr>
        <p:spPr bwMode="auto">
          <a:xfrm>
            <a:off x="0" y="105489"/>
            <a:ext cx="1107996" cy="2462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 name="矩形 7"/>
          <p:cNvSpPr/>
          <p:nvPr/>
        </p:nvSpPr>
        <p:spPr>
          <a:xfrm>
            <a:off x="108520" y="1628800"/>
            <a:ext cx="9144000" cy="3046988"/>
          </a:xfrm>
          <a:prstGeom prst="rect">
            <a:avLst/>
          </a:prstGeom>
        </p:spPr>
        <p:txBody>
          <a:bodyPr wrap="square">
            <a:spAutoFit/>
          </a:bodyPr>
          <a:lstStyle/>
          <a:p>
            <a:pPr fontAlgn="base">
              <a:spcBef>
                <a:spcPct val="0"/>
              </a:spcBef>
              <a:spcAft>
                <a:spcPct val="0"/>
              </a:spcAft>
            </a:pPr>
            <a:r>
              <a:rPr lang="en-US" altLang="zh-CN" sz="1600" dirty="0" smtClean="0">
                <a:solidFill>
                  <a:srgbClr val="646464"/>
                </a:solidFill>
                <a:latin typeface="Courier New" pitchFamily="49" charset="0"/>
                <a:ea typeface="宋体" pitchFamily="2" charset="-122"/>
                <a:cs typeface="Courier New" pitchFamily="49" charset="0"/>
              </a:rPr>
              <a:t>@</a:t>
            </a:r>
            <a:r>
              <a:rPr lang="en-US" altLang="zh-CN" sz="1600" dirty="0" err="1" smtClean="0">
                <a:solidFill>
                  <a:srgbClr val="000000"/>
                </a:solidFill>
                <a:latin typeface="Courier New" pitchFamily="49" charset="0"/>
                <a:ea typeface="宋体" pitchFamily="2" charset="-122"/>
                <a:cs typeface="Courier New" pitchFamily="49" charset="0"/>
              </a:rPr>
              <a:t>ThreadSafe</a:t>
            </a:r>
            <a:endParaRPr lang="en-US" altLang="zh-CN" sz="1600" b="1" dirty="0" smtClean="0">
              <a:solidFill>
                <a:srgbClr val="7F0055"/>
              </a:solidFill>
              <a:latin typeface="Courier New" pitchFamily="49" charset="0"/>
              <a:ea typeface="宋体" pitchFamily="2" charset="-122"/>
              <a:cs typeface="Courier New" pitchFamily="49" charset="0"/>
            </a:endParaRPr>
          </a:p>
          <a:p>
            <a:pPr lvl="0" fontAlgn="base">
              <a:spcBef>
                <a:spcPct val="0"/>
              </a:spcBef>
              <a:spcAft>
                <a:spcPct val="0"/>
              </a:spcAft>
            </a:pPr>
            <a:r>
              <a:rPr lang="en-US" altLang="zh-CN" sz="1600" b="1" dirty="0" smtClean="0">
                <a:solidFill>
                  <a:srgbClr val="7F0055"/>
                </a:solidFill>
                <a:latin typeface="Courier New" pitchFamily="49" charset="0"/>
                <a:ea typeface="宋体" pitchFamily="2" charset="-122"/>
                <a:cs typeface="Courier New" pitchFamily="49" charset="0"/>
              </a:rPr>
              <a:t>public</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b="1" dirty="0" smtClean="0">
                <a:solidFill>
                  <a:srgbClr val="7F0055"/>
                </a:solidFill>
                <a:latin typeface="Courier New" pitchFamily="49" charset="0"/>
                <a:ea typeface="宋体" pitchFamily="2" charset="-122"/>
                <a:cs typeface="Courier New" pitchFamily="49" charset="0"/>
              </a:rPr>
              <a:t>class</a:t>
            </a:r>
            <a:r>
              <a:rPr lang="en-US" altLang="zh-CN" sz="1600" dirty="0" smtClean="0">
                <a:solidFill>
                  <a:srgbClr val="000000"/>
                </a:solidFill>
                <a:latin typeface="Courier New" pitchFamily="49" charset="0"/>
                <a:ea typeface="宋体" pitchFamily="2" charset="-122"/>
                <a:cs typeface="Courier New" pitchFamily="49" charset="0"/>
              </a:rPr>
              <a:t> Counter {</a:t>
            </a:r>
            <a:endParaRPr lang="en-US" altLang="zh-CN" sz="1600" dirty="0" smtClean="0">
              <a:latin typeface="Arial" pitchFamily="34" charset="0"/>
              <a:ea typeface="宋体" pitchFamily="2" charset="-122"/>
            </a:endParaRPr>
          </a:p>
          <a:p>
            <a:pPr lvl="0" eaLnBrk="0" fontAlgn="base" hangingPunct="0">
              <a:spcBef>
                <a:spcPct val="0"/>
              </a:spcBef>
              <a:spcAft>
                <a:spcPct val="0"/>
              </a:spcAft>
            </a:pP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b="1" dirty="0" smtClean="0">
                <a:solidFill>
                  <a:srgbClr val="7F0055"/>
                </a:solidFill>
                <a:latin typeface="Courier New" pitchFamily="49" charset="0"/>
                <a:ea typeface="宋体" pitchFamily="2" charset="-122"/>
                <a:cs typeface="Courier New" pitchFamily="49" charset="0"/>
              </a:rPr>
              <a:t>private</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b="1" dirty="0" err="1" smtClean="0">
                <a:solidFill>
                  <a:srgbClr val="7F0055"/>
                </a:solidFill>
                <a:latin typeface="Courier New" pitchFamily="49" charset="0"/>
                <a:ea typeface="宋体" pitchFamily="2" charset="-122"/>
                <a:cs typeface="Courier New" pitchFamily="49" charset="0"/>
              </a:rPr>
              <a:t>int</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dirty="0" smtClean="0">
                <a:solidFill>
                  <a:srgbClr val="0000C0"/>
                </a:solidFill>
                <a:latin typeface="Courier New" pitchFamily="49" charset="0"/>
                <a:ea typeface="宋体" pitchFamily="2" charset="-122"/>
                <a:cs typeface="Courier New" pitchFamily="49" charset="0"/>
              </a:rPr>
              <a:t>count</a:t>
            </a:r>
            <a:r>
              <a:rPr lang="en-US" altLang="zh-CN" sz="1600" dirty="0" smtClean="0">
                <a:solidFill>
                  <a:srgbClr val="000000"/>
                </a:solidFill>
                <a:latin typeface="Courier New" pitchFamily="49" charset="0"/>
                <a:ea typeface="宋体" pitchFamily="2" charset="-122"/>
                <a:cs typeface="Courier New" pitchFamily="49" charset="0"/>
              </a:rPr>
              <a:t> = 0; </a:t>
            </a:r>
            <a:r>
              <a:rPr lang="en-US" altLang="zh-CN" sz="1600" dirty="0" smtClean="0">
                <a:solidFill>
                  <a:srgbClr val="3F7F5F"/>
                </a:solidFill>
                <a:latin typeface="Courier New" pitchFamily="49" charset="0"/>
                <a:ea typeface="宋体" pitchFamily="2" charset="-122"/>
                <a:cs typeface="Courier New" pitchFamily="49" charset="0"/>
              </a:rPr>
              <a:t>//shared </a:t>
            </a:r>
            <a:r>
              <a:rPr lang="en-US" altLang="zh-CN" sz="1600" dirty="0" smtClean="0">
                <a:solidFill>
                  <a:srgbClr val="3F7F5F"/>
                </a:solidFill>
                <a:latin typeface="Courier New" pitchFamily="49" charset="0"/>
                <a:ea typeface="宋体" pitchFamily="2" charset="-122"/>
                <a:cs typeface="Courier New" pitchFamily="49" charset="0"/>
              </a:rPr>
              <a:t>data</a:t>
            </a:r>
            <a:endParaRPr lang="en-US" altLang="zh-CN" sz="1600" dirty="0" smtClean="0">
              <a:latin typeface="Arial" pitchFamily="34" charset="0"/>
              <a:ea typeface="宋体" pitchFamily="2" charset="-122"/>
            </a:endParaRPr>
          </a:p>
          <a:p>
            <a:pPr lvl="0" eaLnBrk="0" fontAlgn="base" hangingPunct="0">
              <a:spcBef>
                <a:spcPct val="0"/>
              </a:spcBef>
              <a:spcAft>
                <a:spcPct val="0"/>
              </a:spcAft>
            </a:pPr>
            <a:r>
              <a:rPr lang="en-US" altLang="zh-CN" sz="1600" dirty="0" smtClean="0">
                <a:solidFill>
                  <a:srgbClr val="000000"/>
                </a:solidFill>
                <a:latin typeface="Courier New" pitchFamily="49" charset="0"/>
                <a:ea typeface="宋体" pitchFamily="2" charset="-122"/>
                <a:cs typeface="Courier New" pitchFamily="49" charset="0"/>
              </a:rPr>
              <a:t>	</a:t>
            </a:r>
            <a:endParaRPr lang="en-US" altLang="zh-CN" sz="1600" dirty="0" smtClean="0">
              <a:solidFill>
                <a:srgbClr val="000000"/>
              </a:solidFill>
              <a:latin typeface="Courier New" pitchFamily="49" charset="0"/>
              <a:ea typeface="宋体" pitchFamily="2" charset="-122"/>
              <a:cs typeface="Courier New" pitchFamily="49" charset="0"/>
            </a:endParaRPr>
          </a:p>
          <a:p>
            <a:pPr lvl="0" eaLnBrk="0" fontAlgn="base" hangingPunct="0">
              <a:spcBef>
                <a:spcPct val="0"/>
              </a:spcBef>
              <a:spcAft>
                <a:spcPct val="0"/>
              </a:spcAft>
            </a:pPr>
            <a:r>
              <a:rPr lang="en-US" altLang="zh-CN" sz="1600" b="1" dirty="0" smtClean="0">
                <a:solidFill>
                  <a:srgbClr val="000000"/>
                </a:solidFill>
                <a:latin typeface="Courier New" pitchFamily="49" charset="0"/>
                <a:ea typeface="宋体" pitchFamily="2" charset="-122"/>
                <a:cs typeface="Courier New" pitchFamily="49" charset="0"/>
              </a:rPr>
              <a:t>	</a:t>
            </a:r>
            <a:r>
              <a:rPr lang="en-US" altLang="zh-CN" sz="1600" b="1" dirty="0" smtClean="0">
                <a:solidFill>
                  <a:srgbClr val="7F0055"/>
                </a:solidFill>
                <a:latin typeface="Courier New" pitchFamily="49" charset="0"/>
                <a:ea typeface="宋体" pitchFamily="2" charset="-122"/>
                <a:cs typeface="Courier New" pitchFamily="49" charset="0"/>
              </a:rPr>
              <a:t>public</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b="1" dirty="0" smtClean="0">
                <a:solidFill>
                  <a:srgbClr val="7F0055"/>
                </a:solidFill>
                <a:latin typeface="Courier New" pitchFamily="49" charset="0"/>
                <a:ea typeface="宋体" pitchFamily="2" charset="-122"/>
                <a:cs typeface="Courier New" pitchFamily="49" charset="0"/>
              </a:rPr>
              <a:t>synchronized</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b="1" dirty="0" smtClean="0">
                <a:solidFill>
                  <a:srgbClr val="7F0055"/>
                </a:solidFill>
                <a:latin typeface="Courier New" pitchFamily="49" charset="0"/>
                <a:ea typeface="宋体" pitchFamily="2" charset="-122"/>
                <a:cs typeface="Courier New" pitchFamily="49" charset="0"/>
              </a:rPr>
              <a:t>void</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dirty="0" smtClean="0">
                <a:solidFill>
                  <a:srgbClr val="000000"/>
                </a:solidFill>
                <a:latin typeface="Courier New" pitchFamily="49" charset="0"/>
                <a:ea typeface="宋体" pitchFamily="2" charset="-122"/>
                <a:cs typeface="Courier New" pitchFamily="49" charset="0"/>
              </a:rPr>
              <a:t>increment() {</a:t>
            </a:r>
            <a:endParaRPr lang="en-US" altLang="zh-CN" sz="1600" dirty="0" smtClean="0">
              <a:latin typeface="Arial" pitchFamily="34" charset="0"/>
              <a:ea typeface="宋体" pitchFamily="2" charset="-122"/>
            </a:endParaRPr>
          </a:p>
          <a:p>
            <a:pPr lvl="0" eaLnBrk="0" fontAlgn="base" hangingPunct="0">
              <a:spcBef>
                <a:spcPct val="0"/>
              </a:spcBef>
              <a:spcAft>
                <a:spcPct val="0"/>
              </a:spcAft>
            </a:pP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dirty="0" smtClean="0">
                <a:solidFill>
                  <a:srgbClr val="0000C0"/>
                </a:solidFill>
                <a:latin typeface="Courier New" pitchFamily="49" charset="0"/>
                <a:ea typeface="宋体" pitchFamily="2" charset="-122"/>
                <a:cs typeface="Courier New" pitchFamily="49" charset="0"/>
              </a:rPr>
              <a:t>count</a:t>
            </a:r>
            <a:r>
              <a:rPr lang="en-US" altLang="zh-CN" sz="1600" dirty="0" smtClean="0">
                <a:solidFill>
                  <a:srgbClr val="000000"/>
                </a:solidFill>
                <a:latin typeface="Courier New" pitchFamily="49" charset="0"/>
                <a:ea typeface="宋体" pitchFamily="2" charset="-122"/>
                <a:cs typeface="Courier New" pitchFamily="49" charset="0"/>
              </a:rPr>
              <a:t>++;</a:t>
            </a:r>
            <a:endParaRPr lang="en-US" altLang="zh-CN" sz="1600" dirty="0" smtClean="0">
              <a:latin typeface="Arial" pitchFamily="34" charset="0"/>
              <a:ea typeface="宋体" pitchFamily="2" charset="-122"/>
            </a:endParaRPr>
          </a:p>
          <a:p>
            <a:pPr lvl="0" eaLnBrk="0" fontAlgn="base" hangingPunct="0">
              <a:spcBef>
                <a:spcPct val="0"/>
              </a:spcBef>
              <a:spcAft>
                <a:spcPct val="0"/>
              </a:spcAft>
            </a:pP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dirty="0" smtClean="0">
                <a:solidFill>
                  <a:srgbClr val="000000"/>
                </a:solidFill>
                <a:latin typeface="Courier New" pitchFamily="49" charset="0"/>
                <a:ea typeface="宋体" pitchFamily="2" charset="-122"/>
                <a:cs typeface="Courier New" pitchFamily="49" charset="0"/>
              </a:rPr>
              <a:t>}</a:t>
            </a:r>
          </a:p>
          <a:p>
            <a:pPr lvl="0" eaLnBrk="0" fontAlgn="base" hangingPunct="0">
              <a:spcBef>
                <a:spcPct val="0"/>
              </a:spcBef>
              <a:spcAft>
                <a:spcPct val="0"/>
              </a:spcAft>
            </a:pPr>
            <a:endParaRPr lang="en-US" altLang="zh-CN" sz="1600" dirty="0" smtClean="0">
              <a:latin typeface="Arial" pitchFamily="34" charset="0"/>
              <a:ea typeface="宋体" pitchFamily="2" charset="-122"/>
            </a:endParaRPr>
          </a:p>
          <a:p>
            <a:pPr lvl="0" eaLnBrk="0" fontAlgn="base" hangingPunct="0">
              <a:spcBef>
                <a:spcPct val="0"/>
              </a:spcBef>
              <a:spcAft>
                <a:spcPct val="0"/>
              </a:spcAft>
            </a:pP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b="1" dirty="0" smtClean="0">
                <a:solidFill>
                  <a:srgbClr val="7F0055"/>
                </a:solidFill>
                <a:latin typeface="Courier New" pitchFamily="49" charset="0"/>
                <a:ea typeface="宋体" pitchFamily="2" charset="-122"/>
                <a:cs typeface="Courier New" pitchFamily="49" charset="0"/>
              </a:rPr>
              <a:t>public</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b="1" dirty="0" smtClean="0">
                <a:solidFill>
                  <a:srgbClr val="7F0055"/>
                </a:solidFill>
                <a:latin typeface="Courier New" pitchFamily="49" charset="0"/>
                <a:ea typeface="宋体" pitchFamily="2" charset="-122"/>
                <a:cs typeface="Courier New" pitchFamily="49" charset="0"/>
              </a:rPr>
              <a:t>synchronized</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b="1" dirty="0" err="1" smtClean="0">
                <a:solidFill>
                  <a:srgbClr val="7F0055"/>
                </a:solidFill>
                <a:latin typeface="Courier New" pitchFamily="49" charset="0"/>
                <a:ea typeface="宋体" pitchFamily="2" charset="-122"/>
                <a:cs typeface="Courier New" pitchFamily="49" charset="0"/>
              </a:rPr>
              <a:t>int</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dirty="0" err="1" smtClean="0">
                <a:solidFill>
                  <a:srgbClr val="000000"/>
                </a:solidFill>
                <a:latin typeface="Courier New" pitchFamily="49" charset="0"/>
                <a:ea typeface="宋体" pitchFamily="2" charset="-122"/>
                <a:cs typeface="Courier New" pitchFamily="49" charset="0"/>
              </a:rPr>
              <a:t>getCount</a:t>
            </a:r>
            <a:r>
              <a:rPr lang="en-US" altLang="zh-CN" sz="1600" dirty="0" smtClean="0">
                <a:solidFill>
                  <a:srgbClr val="000000"/>
                </a:solidFill>
                <a:latin typeface="Courier New" pitchFamily="49" charset="0"/>
                <a:ea typeface="宋体" pitchFamily="2" charset="-122"/>
                <a:cs typeface="Courier New" pitchFamily="49" charset="0"/>
              </a:rPr>
              <a:t>() {</a:t>
            </a:r>
            <a:endParaRPr lang="en-US" altLang="zh-CN" sz="1600" dirty="0" smtClean="0">
              <a:latin typeface="Arial" pitchFamily="34" charset="0"/>
              <a:ea typeface="宋体" pitchFamily="2" charset="-122"/>
            </a:endParaRPr>
          </a:p>
          <a:p>
            <a:pPr lvl="0" eaLnBrk="0" fontAlgn="base" hangingPunct="0">
              <a:spcBef>
                <a:spcPct val="0"/>
              </a:spcBef>
              <a:spcAft>
                <a:spcPct val="0"/>
              </a:spcAft>
            </a:pP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b="1" dirty="0" smtClean="0">
                <a:solidFill>
                  <a:srgbClr val="7F0055"/>
                </a:solidFill>
                <a:latin typeface="Courier New" pitchFamily="49" charset="0"/>
                <a:ea typeface="宋体" pitchFamily="2" charset="-122"/>
                <a:cs typeface="Courier New" pitchFamily="49" charset="0"/>
              </a:rPr>
              <a:t>return</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dirty="0" smtClean="0">
                <a:solidFill>
                  <a:srgbClr val="0000C0"/>
                </a:solidFill>
                <a:latin typeface="Courier New" pitchFamily="49" charset="0"/>
                <a:ea typeface="宋体" pitchFamily="2" charset="-122"/>
                <a:cs typeface="Courier New" pitchFamily="49" charset="0"/>
              </a:rPr>
              <a:t>count</a:t>
            </a:r>
            <a:r>
              <a:rPr lang="en-US" altLang="zh-CN" sz="1600" dirty="0" smtClean="0">
                <a:solidFill>
                  <a:srgbClr val="000000"/>
                </a:solidFill>
                <a:latin typeface="Courier New" pitchFamily="49" charset="0"/>
                <a:ea typeface="宋体" pitchFamily="2" charset="-122"/>
                <a:cs typeface="Courier New" pitchFamily="49" charset="0"/>
              </a:rPr>
              <a:t>;</a:t>
            </a:r>
            <a:endParaRPr lang="en-US" altLang="zh-CN" sz="1600" dirty="0" smtClean="0">
              <a:latin typeface="Arial" pitchFamily="34" charset="0"/>
              <a:ea typeface="宋体" pitchFamily="2" charset="-122"/>
            </a:endParaRPr>
          </a:p>
          <a:p>
            <a:pPr lvl="0" eaLnBrk="0" fontAlgn="base" hangingPunct="0">
              <a:spcBef>
                <a:spcPct val="0"/>
              </a:spcBef>
              <a:spcAft>
                <a:spcPct val="0"/>
              </a:spcAft>
            </a:pPr>
            <a:r>
              <a:rPr lang="en-US" altLang="zh-CN" sz="1600" dirty="0" smtClean="0">
                <a:solidFill>
                  <a:srgbClr val="000000"/>
                </a:solidFill>
                <a:latin typeface="Courier New" pitchFamily="49" charset="0"/>
                <a:ea typeface="宋体" pitchFamily="2" charset="-122"/>
                <a:cs typeface="Courier New" pitchFamily="49" charset="0"/>
              </a:rPr>
              <a:t>	}</a:t>
            </a:r>
            <a:endParaRPr lang="en-US" altLang="zh-CN" sz="1600" dirty="0" smtClean="0">
              <a:latin typeface="Arial" pitchFamily="34" charset="0"/>
              <a:ea typeface="宋体" pitchFamily="2" charset="-122"/>
            </a:endParaRPr>
          </a:p>
          <a:p>
            <a:pPr lvl="0" eaLnBrk="0" fontAlgn="base" hangingPunct="0">
              <a:spcBef>
                <a:spcPct val="0"/>
              </a:spcBef>
              <a:spcAft>
                <a:spcPct val="0"/>
              </a:spcAft>
            </a:pPr>
            <a:r>
              <a:rPr lang="en-US" altLang="zh-CN" sz="1600" dirty="0" smtClean="0">
                <a:solidFill>
                  <a:srgbClr val="000000"/>
                </a:solidFill>
                <a:latin typeface="Courier New" pitchFamily="49" charset="0"/>
                <a:ea typeface="宋体" pitchFamily="2" charset="-122"/>
                <a:cs typeface="Courier New" pitchFamily="49" charset="0"/>
              </a:rPr>
              <a:t>}</a:t>
            </a:r>
            <a:endParaRPr lang="en-US" altLang="zh-CN" sz="1600" dirty="0" smtClean="0">
              <a:latin typeface="Arial" pitchFamily="34" charset="0"/>
              <a:ea typeface="宋体" pitchFamily="2" charset="-122"/>
            </a:endParaRPr>
          </a:p>
        </p:txBody>
      </p:sp>
      <p:sp>
        <p:nvSpPr>
          <p:cNvPr id="9" name="TextBox 8"/>
          <p:cNvSpPr txBox="1"/>
          <p:nvPr/>
        </p:nvSpPr>
        <p:spPr>
          <a:xfrm>
            <a:off x="1259632" y="4797152"/>
            <a:ext cx="6494085" cy="923330"/>
          </a:xfrm>
          <a:prstGeom prst="rect">
            <a:avLst/>
          </a:prstGeom>
          <a:noFill/>
        </p:spPr>
        <p:txBody>
          <a:bodyPr wrap="none" rtlCol="0">
            <a:spAutoFit/>
          </a:bodyPr>
          <a:lstStyle/>
          <a:p>
            <a:r>
              <a:rPr lang="en-US" altLang="zh-CN" dirty="0" smtClean="0">
                <a:latin typeface="Courier New" pitchFamily="49" charset="0"/>
                <a:cs typeface="Courier New" pitchFamily="49" charset="0"/>
              </a:rPr>
              <a:t>get </a:t>
            </a:r>
            <a:r>
              <a:rPr lang="en-US" altLang="zh-CN" dirty="0" smtClean="0"/>
              <a:t>need </a:t>
            </a:r>
            <a:r>
              <a:rPr lang="en-US" altLang="zh-CN" dirty="0" smtClean="0"/>
              <a:t>to be synchronized for the class to be thread-safe, </a:t>
            </a:r>
            <a:endParaRPr lang="en-US" altLang="zh-CN" dirty="0" smtClean="0"/>
          </a:p>
          <a:p>
            <a:r>
              <a:rPr lang="en-US" altLang="zh-CN" dirty="0" smtClean="0"/>
              <a:t>to </a:t>
            </a:r>
            <a:r>
              <a:rPr lang="en-US" altLang="zh-CN" dirty="0" smtClean="0"/>
              <a:t>ensure that no updates are </a:t>
            </a:r>
            <a:r>
              <a:rPr lang="en-US" altLang="zh-CN" dirty="0" err="1" smtClean="0"/>
              <a:t>lost,and</a:t>
            </a:r>
            <a:r>
              <a:rPr lang="en-US" altLang="zh-CN" dirty="0" smtClean="0"/>
              <a:t> </a:t>
            </a:r>
            <a:r>
              <a:rPr lang="en-US" altLang="zh-CN" dirty="0" smtClean="0"/>
              <a:t>that all threads </a:t>
            </a:r>
            <a:r>
              <a:rPr lang="en-US" altLang="zh-CN" dirty="0" smtClean="0"/>
              <a:t>see</a:t>
            </a:r>
          </a:p>
          <a:p>
            <a:r>
              <a:rPr lang="en-US" altLang="zh-CN" dirty="0" smtClean="0"/>
              <a:t> </a:t>
            </a:r>
            <a:r>
              <a:rPr lang="en-US" altLang="zh-CN" dirty="0" smtClean="0"/>
              <a:t>the most recent value of the counter</a:t>
            </a:r>
            <a:r>
              <a:rPr lang="en-US" altLang="zh-CN" dirty="0" smtClean="0"/>
              <a:t>. (Visibility)</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Warm-up</a:t>
            </a:r>
            <a:endParaRPr lang="zh-CN" altLang="en-US" dirty="0"/>
          </a:p>
        </p:txBody>
      </p:sp>
      <p:sp>
        <p:nvSpPr>
          <p:cNvPr id="3" name="内容占位符 2"/>
          <p:cNvSpPr>
            <a:spLocks noGrp="1"/>
          </p:cNvSpPr>
          <p:nvPr>
            <p:ph idx="1"/>
          </p:nvPr>
        </p:nvSpPr>
        <p:spPr/>
        <p:txBody>
          <a:bodyPr/>
          <a:lstStyle/>
          <a:p>
            <a:r>
              <a:rPr lang="en-US" altLang="zh-CN" dirty="0" smtClean="0">
                <a:hlinkClick r:id="rId3"/>
              </a:rPr>
              <a:t>Counter</a:t>
            </a:r>
            <a:endParaRPr lang="zh-CN" altLang="en-US" dirty="0" smtClean="0"/>
          </a:p>
          <a:p>
            <a:endParaRPr lang="zh-CN" altLang="en-US" dirty="0"/>
          </a:p>
        </p:txBody>
      </p:sp>
      <p:sp>
        <p:nvSpPr>
          <p:cNvPr id="64513" name="Rectangle 1"/>
          <p:cNvSpPr>
            <a:spLocks noChangeArrowheads="1"/>
          </p:cNvSpPr>
          <p:nvPr/>
        </p:nvSpPr>
        <p:spPr bwMode="auto">
          <a:xfrm>
            <a:off x="0" y="105489"/>
            <a:ext cx="1107996" cy="2462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 name="矩形 7"/>
          <p:cNvSpPr/>
          <p:nvPr/>
        </p:nvSpPr>
        <p:spPr>
          <a:xfrm>
            <a:off x="108520" y="1628800"/>
            <a:ext cx="9144000" cy="3077766"/>
          </a:xfrm>
          <a:prstGeom prst="rect">
            <a:avLst/>
          </a:prstGeom>
        </p:spPr>
        <p:txBody>
          <a:bodyPr wrap="square">
            <a:spAutoFit/>
          </a:bodyPr>
          <a:lstStyle/>
          <a:p>
            <a:r>
              <a:rPr lang="en-US" altLang="zh-CN" sz="1600" dirty="0" smtClean="0">
                <a:solidFill>
                  <a:srgbClr val="646464"/>
                </a:solidFill>
                <a:latin typeface="Courier New" pitchFamily="49" charset="0"/>
                <a:ea typeface="宋体" pitchFamily="2" charset="-122"/>
                <a:cs typeface="Courier New" pitchFamily="49" charset="0"/>
              </a:rPr>
              <a:t>@</a:t>
            </a:r>
            <a:r>
              <a:rPr lang="en-US" altLang="zh-CN" sz="1600" dirty="0" err="1" smtClean="0">
                <a:solidFill>
                  <a:srgbClr val="000000"/>
                </a:solidFill>
                <a:latin typeface="Courier New" pitchFamily="49" charset="0"/>
                <a:ea typeface="宋体" pitchFamily="2" charset="-122"/>
                <a:cs typeface="Courier New" pitchFamily="49" charset="0"/>
              </a:rPr>
              <a:t>ThreadSafe</a:t>
            </a:r>
            <a:endParaRPr lang="en-US" altLang="zh-CN" sz="1600" dirty="0" smtClean="0">
              <a:solidFill>
                <a:srgbClr val="3F7F5F"/>
              </a:solidFill>
              <a:latin typeface="Courier New"/>
            </a:endParaRPr>
          </a:p>
          <a:p>
            <a:pPr lvl="0" fontAlgn="base">
              <a:spcBef>
                <a:spcPct val="0"/>
              </a:spcBef>
              <a:spcAft>
                <a:spcPct val="0"/>
              </a:spcAft>
            </a:pPr>
            <a:r>
              <a:rPr lang="en-US" altLang="zh-CN" sz="1600" b="1" dirty="0" smtClean="0">
                <a:solidFill>
                  <a:srgbClr val="7F0055"/>
                </a:solidFill>
                <a:latin typeface="Courier New" pitchFamily="49" charset="0"/>
                <a:ea typeface="宋体" pitchFamily="2" charset="-122"/>
                <a:cs typeface="Courier New" pitchFamily="49" charset="0"/>
              </a:rPr>
              <a:t>public</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b="1" dirty="0" smtClean="0">
                <a:solidFill>
                  <a:srgbClr val="7F0055"/>
                </a:solidFill>
                <a:latin typeface="Courier New" pitchFamily="49" charset="0"/>
                <a:ea typeface="宋体" pitchFamily="2" charset="-122"/>
                <a:cs typeface="Courier New" pitchFamily="49" charset="0"/>
              </a:rPr>
              <a:t>class</a:t>
            </a:r>
            <a:r>
              <a:rPr lang="en-US" altLang="zh-CN" sz="1600" dirty="0" smtClean="0">
                <a:solidFill>
                  <a:srgbClr val="000000"/>
                </a:solidFill>
                <a:latin typeface="Courier New" pitchFamily="49" charset="0"/>
                <a:ea typeface="宋体" pitchFamily="2" charset="-122"/>
                <a:cs typeface="Courier New" pitchFamily="49" charset="0"/>
              </a:rPr>
              <a:t> Counter {</a:t>
            </a:r>
            <a:endParaRPr lang="en-US" altLang="zh-CN" sz="1600" dirty="0" smtClean="0">
              <a:latin typeface="Arial" pitchFamily="34" charset="0"/>
              <a:ea typeface="宋体" pitchFamily="2" charset="-122"/>
            </a:endParaRPr>
          </a:p>
          <a:p>
            <a:pPr eaLnBrk="0" fontAlgn="base" hangingPunct="0">
              <a:spcBef>
                <a:spcPct val="0"/>
              </a:spcBef>
              <a:spcAft>
                <a:spcPct val="0"/>
              </a:spcAft>
            </a:pP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b="1" dirty="0" smtClean="0">
                <a:solidFill>
                  <a:srgbClr val="7F0055"/>
                </a:solidFill>
                <a:latin typeface="Courier New" pitchFamily="49" charset="0"/>
                <a:ea typeface="宋体" pitchFamily="2" charset="-122"/>
                <a:cs typeface="Courier New" pitchFamily="49" charset="0"/>
              </a:rPr>
              <a:t>private</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b="1" dirty="0" smtClean="0">
                <a:solidFill>
                  <a:srgbClr val="7F0055"/>
                </a:solidFill>
                <a:latin typeface="Courier New" pitchFamily="49" charset="0"/>
                <a:ea typeface="宋体" pitchFamily="2" charset="-122"/>
                <a:cs typeface="Courier New" pitchFamily="49" charset="0"/>
              </a:rPr>
              <a:t>volatile</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b="1" dirty="0" err="1" smtClean="0">
                <a:solidFill>
                  <a:srgbClr val="7F0055"/>
                </a:solidFill>
                <a:latin typeface="Courier New" pitchFamily="49" charset="0"/>
                <a:ea typeface="宋体" pitchFamily="2" charset="-122"/>
                <a:cs typeface="Courier New" pitchFamily="49" charset="0"/>
              </a:rPr>
              <a:t>int</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dirty="0" smtClean="0">
                <a:solidFill>
                  <a:srgbClr val="0000C0"/>
                </a:solidFill>
                <a:latin typeface="Courier New" pitchFamily="49" charset="0"/>
                <a:ea typeface="宋体" pitchFamily="2" charset="-122"/>
                <a:cs typeface="Courier New" pitchFamily="49" charset="0"/>
              </a:rPr>
              <a:t>count</a:t>
            </a:r>
            <a:r>
              <a:rPr lang="en-US" altLang="zh-CN" sz="1600" dirty="0" smtClean="0">
                <a:solidFill>
                  <a:srgbClr val="000000"/>
                </a:solidFill>
                <a:latin typeface="Courier New" pitchFamily="49" charset="0"/>
                <a:ea typeface="宋体" pitchFamily="2" charset="-122"/>
                <a:cs typeface="Courier New" pitchFamily="49" charset="0"/>
              </a:rPr>
              <a:t> = 0; </a:t>
            </a:r>
            <a:r>
              <a:rPr lang="en-US" altLang="zh-CN" sz="1600" dirty="0" smtClean="0">
                <a:solidFill>
                  <a:srgbClr val="3F7F5F"/>
                </a:solidFill>
                <a:latin typeface="Courier New" pitchFamily="49" charset="0"/>
                <a:ea typeface="宋体" pitchFamily="2" charset="-122"/>
                <a:cs typeface="Courier New" pitchFamily="49" charset="0"/>
              </a:rPr>
              <a:t>//shared </a:t>
            </a:r>
            <a:r>
              <a:rPr lang="en-US" altLang="zh-CN" sz="1600" dirty="0" smtClean="0">
                <a:solidFill>
                  <a:srgbClr val="3F7F5F"/>
                </a:solidFill>
                <a:latin typeface="Courier New" pitchFamily="49" charset="0"/>
                <a:ea typeface="宋体" pitchFamily="2" charset="-122"/>
                <a:cs typeface="Courier New" pitchFamily="49" charset="0"/>
              </a:rPr>
              <a:t>data</a:t>
            </a:r>
            <a:endParaRPr lang="en-US" altLang="zh-CN" sz="1600" dirty="0" smtClean="0">
              <a:latin typeface="Arial" pitchFamily="34" charset="0"/>
              <a:ea typeface="宋体" pitchFamily="2" charset="-122"/>
            </a:endParaRPr>
          </a:p>
          <a:p>
            <a:pPr lvl="0" eaLnBrk="0" fontAlgn="base" hangingPunct="0">
              <a:spcBef>
                <a:spcPct val="0"/>
              </a:spcBef>
              <a:spcAft>
                <a:spcPct val="0"/>
              </a:spcAft>
            </a:pPr>
            <a:r>
              <a:rPr lang="en-US" altLang="zh-CN" sz="1600" dirty="0" smtClean="0">
                <a:solidFill>
                  <a:srgbClr val="000000"/>
                </a:solidFill>
                <a:latin typeface="Courier New" pitchFamily="49" charset="0"/>
                <a:ea typeface="宋体" pitchFamily="2" charset="-122"/>
                <a:cs typeface="Courier New" pitchFamily="49" charset="0"/>
              </a:rPr>
              <a:t>	</a:t>
            </a:r>
            <a:endParaRPr lang="en-US" altLang="zh-CN" sz="1600" dirty="0" smtClean="0">
              <a:solidFill>
                <a:srgbClr val="000000"/>
              </a:solidFill>
              <a:latin typeface="Courier New" pitchFamily="49" charset="0"/>
              <a:ea typeface="宋体" pitchFamily="2" charset="-122"/>
              <a:cs typeface="Courier New" pitchFamily="49" charset="0"/>
            </a:endParaRPr>
          </a:p>
          <a:p>
            <a:pPr lvl="0" eaLnBrk="0" fontAlgn="base" hangingPunct="0">
              <a:spcBef>
                <a:spcPct val="0"/>
              </a:spcBef>
              <a:spcAft>
                <a:spcPct val="0"/>
              </a:spcAft>
            </a:pPr>
            <a:r>
              <a:rPr lang="en-US" altLang="zh-CN" sz="1600" b="1" dirty="0" smtClean="0">
                <a:solidFill>
                  <a:srgbClr val="000000"/>
                </a:solidFill>
                <a:latin typeface="Courier New" pitchFamily="49" charset="0"/>
                <a:ea typeface="宋体" pitchFamily="2" charset="-122"/>
                <a:cs typeface="Courier New" pitchFamily="49" charset="0"/>
              </a:rPr>
              <a:t>	</a:t>
            </a:r>
            <a:r>
              <a:rPr lang="en-US" altLang="zh-CN" sz="1600" b="1" dirty="0" smtClean="0">
                <a:solidFill>
                  <a:srgbClr val="7F0055"/>
                </a:solidFill>
                <a:latin typeface="Courier New" pitchFamily="49" charset="0"/>
                <a:ea typeface="宋体" pitchFamily="2" charset="-122"/>
                <a:cs typeface="Courier New" pitchFamily="49" charset="0"/>
              </a:rPr>
              <a:t>public</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b="1" dirty="0" smtClean="0">
                <a:solidFill>
                  <a:srgbClr val="7F0055"/>
                </a:solidFill>
                <a:latin typeface="Courier New" pitchFamily="49" charset="0"/>
                <a:ea typeface="宋体" pitchFamily="2" charset="-122"/>
                <a:cs typeface="Courier New" pitchFamily="49" charset="0"/>
              </a:rPr>
              <a:t>synchronized</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b="1" dirty="0" smtClean="0">
                <a:solidFill>
                  <a:srgbClr val="7F0055"/>
                </a:solidFill>
                <a:latin typeface="Courier New" pitchFamily="49" charset="0"/>
                <a:ea typeface="宋体" pitchFamily="2" charset="-122"/>
                <a:cs typeface="Courier New" pitchFamily="49" charset="0"/>
              </a:rPr>
              <a:t>void</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dirty="0" smtClean="0">
                <a:solidFill>
                  <a:srgbClr val="000000"/>
                </a:solidFill>
                <a:latin typeface="Courier New" pitchFamily="49" charset="0"/>
                <a:ea typeface="宋体" pitchFamily="2" charset="-122"/>
                <a:cs typeface="Courier New" pitchFamily="49" charset="0"/>
              </a:rPr>
              <a:t>increment() {</a:t>
            </a:r>
            <a:endParaRPr lang="en-US" altLang="zh-CN" sz="1600" dirty="0" smtClean="0">
              <a:latin typeface="Arial" pitchFamily="34" charset="0"/>
              <a:ea typeface="宋体" pitchFamily="2" charset="-122"/>
            </a:endParaRPr>
          </a:p>
          <a:p>
            <a:pPr lvl="0" eaLnBrk="0" fontAlgn="base" hangingPunct="0">
              <a:spcBef>
                <a:spcPct val="0"/>
              </a:spcBef>
              <a:spcAft>
                <a:spcPct val="0"/>
              </a:spcAft>
            </a:pP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dirty="0" smtClean="0">
                <a:solidFill>
                  <a:srgbClr val="0000C0"/>
                </a:solidFill>
                <a:latin typeface="Courier New" pitchFamily="49" charset="0"/>
                <a:ea typeface="宋体" pitchFamily="2" charset="-122"/>
                <a:cs typeface="Courier New" pitchFamily="49" charset="0"/>
              </a:rPr>
              <a:t>count</a:t>
            </a:r>
            <a:r>
              <a:rPr lang="en-US" altLang="zh-CN" sz="1600" dirty="0" smtClean="0">
                <a:solidFill>
                  <a:srgbClr val="000000"/>
                </a:solidFill>
                <a:latin typeface="Courier New" pitchFamily="49" charset="0"/>
                <a:ea typeface="宋体" pitchFamily="2" charset="-122"/>
                <a:cs typeface="Courier New" pitchFamily="49" charset="0"/>
              </a:rPr>
              <a:t>++;</a:t>
            </a:r>
            <a:endParaRPr lang="en-US" altLang="zh-CN" sz="1600" dirty="0" smtClean="0">
              <a:latin typeface="Arial" pitchFamily="34" charset="0"/>
              <a:ea typeface="宋体" pitchFamily="2" charset="-122"/>
            </a:endParaRPr>
          </a:p>
          <a:p>
            <a:pPr lvl="0" eaLnBrk="0" fontAlgn="base" hangingPunct="0">
              <a:spcBef>
                <a:spcPct val="0"/>
              </a:spcBef>
              <a:spcAft>
                <a:spcPct val="0"/>
              </a:spcAft>
            </a:pP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dirty="0" smtClean="0">
                <a:solidFill>
                  <a:srgbClr val="000000"/>
                </a:solidFill>
                <a:latin typeface="Courier New" pitchFamily="49" charset="0"/>
                <a:ea typeface="宋体" pitchFamily="2" charset="-122"/>
                <a:cs typeface="Courier New" pitchFamily="49" charset="0"/>
              </a:rPr>
              <a:t>}</a:t>
            </a:r>
          </a:p>
          <a:p>
            <a:pPr lvl="0" eaLnBrk="0" fontAlgn="base" hangingPunct="0">
              <a:spcBef>
                <a:spcPct val="0"/>
              </a:spcBef>
              <a:spcAft>
                <a:spcPct val="0"/>
              </a:spcAft>
            </a:pPr>
            <a:endParaRPr lang="en-US" altLang="zh-CN" sz="1600" dirty="0" smtClean="0">
              <a:latin typeface="Arial" pitchFamily="34" charset="0"/>
              <a:ea typeface="宋体" pitchFamily="2" charset="-122"/>
            </a:endParaRPr>
          </a:p>
          <a:p>
            <a:pPr lvl="0" eaLnBrk="0" fontAlgn="base" hangingPunct="0">
              <a:spcBef>
                <a:spcPct val="0"/>
              </a:spcBef>
              <a:spcAft>
                <a:spcPct val="0"/>
              </a:spcAft>
            </a:pP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b="1" dirty="0" smtClean="0">
                <a:solidFill>
                  <a:srgbClr val="7F0055"/>
                </a:solidFill>
                <a:latin typeface="Courier New" pitchFamily="49" charset="0"/>
                <a:ea typeface="宋体" pitchFamily="2" charset="-122"/>
                <a:cs typeface="Courier New" pitchFamily="49" charset="0"/>
              </a:rPr>
              <a:t>public</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b="1" dirty="0" err="1" smtClean="0">
                <a:solidFill>
                  <a:srgbClr val="7F0055"/>
                </a:solidFill>
                <a:latin typeface="Courier New" pitchFamily="49" charset="0"/>
                <a:ea typeface="宋体" pitchFamily="2" charset="-122"/>
                <a:cs typeface="Courier New" pitchFamily="49" charset="0"/>
              </a:rPr>
              <a:t>int</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dirty="0" err="1" smtClean="0">
                <a:solidFill>
                  <a:srgbClr val="000000"/>
                </a:solidFill>
                <a:latin typeface="Courier New" pitchFamily="49" charset="0"/>
                <a:ea typeface="宋体" pitchFamily="2" charset="-122"/>
                <a:cs typeface="Courier New" pitchFamily="49" charset="0"/>
              </a:rPr>
              <a:t>getCount</a:t>
            </a:r>
            <a:r>
              <a:rPr lang="en-US" altLang="zh-CN" sz="1600" dirty="0" smtClean="0">
                <a:solidFill>
                  <a:srgbClr val="000000"/>
                </a:solidFill>
                <a:latin typeface="Courier New" pitchFamily="49" charset="0"/>
                <a:ea typeface="宋体" pitchFamily="2" charset="-122"/>
                <a:cs typeface="Courier New" pitchFamily="49" charset="0"/>
              </a:rPr>
              <a:t>() {</a:t>
            </a:r>
            <a:endParaRPr lang="en-US" altLang="zh-CN" sz="1600" dirty="0" smtClean="0">
              <a:latin typeface="Arial" pitchFamily="34" charset="0"/>
              <a:ea typeface="宋体" pitchFamily="2" charset="-122"/>
            </a:endParaRPr>
          </a:p>
          <a:p>
            <a:pPr lvl="0" eaLnBrk="0" fontAlgn="base" hangingPunct="0">
              <a:spcBef>
                <a:spcPct val="0"/>
              </a:spcBef>
              <a:spcAft>
                <a:spcPct val="0"/>
              </a:spcAft>
            </a:pP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b="1" dirty="0" smtClean="0">
                <a:solidFill>
                  <a:srgbClr val="7F0055"/>
                </a:solidFill>
                <a:latin typeface="Courier New" pitchFamily="49" charset="0"/>
                <a:ea typeface="宋体" pitchFamily="2" charset="-122"/>
                <a:cs typeface="Courier New" pitchFamily="49" charset="0"/>
              </a:rPr>
              <a:t>return</a:t>
            </a:r>
            <a:r>
              <a:rPr lang="en-US" altLang="zh-CN" sz="1600" dirty="0" smtClean="0">
                <a:solidFill>
                  <a:srgbClr val="000000"/>
                </a:solidFill>
                <a:latin typeface="Courier New" pitchFamily="49" charset="0"/>
                <a:ea typeface="宋体" pitchFamily="2" charset="-122"/>
                <a:cs typeface="Courier New" pitchFamily="49" charset="0"/>
              </a:rPr>
              <a:t> </a:t>
            </a:r>
            <a:r>
              <a:rPr lang="en-US" altLang="zh-CN" sz="1600" dirty="0" smtClean="0">
                <a:solidFill>
                  <a:srgbClr val="0000C0"/>
                </a:solidFill>
                <a:latin typeface="Courier New" pitchFamily="49" charset="0"/>
                <a:ea typeface="宋体" pitchFamily="2" charset="-122"/>
                <a:cs typeface="Courier New" pitchFamily="49" charset="0"/>
              </a:rPr>
              <a:t>count</a:t>
            </a:r>
            <a:r>
              <a:rPr lang="en-US" altLang="zh-CN" sz="1600" dirty="0" smtClean="0">
                <a:solidFill>
                  <a:srgbClr val="000000"/>
                </a:solidFill>
                <a:latin typeface="Courier New" pitchFamily="49" charset="0"/>
                <a:ea typeface="宋体" pitchFamily="2" charset="-122"/>
                <a:cs typeface="Courier New" pitchFamily="49" charset="0"/>
              </a:rPr>
              <a:t>;</a:t>
            </a:r>
            <a:endParaRPr lang="en-US" altLang="zh-CN" sz="1600" dirty="0" smtClean="0">
              <a:latin typeface="Arial" pitchFamily="34" charset="0"/>
              <a:ea typeface="宋体" pitchFamily="2" charset="-122"/>
            </a:endParaRPr>
          </a:p>
          <a:p>
            <a:pPr lvl="0" eaLnBrk="0" fontAlgn="base" hangingPunct="0">
              <a:spcBef>
                <a:spcPct val="0"/>
              </a:spcBef>
              <a:spcAft>
                <a:spcPct val="0"/>
              </a:spcAft>
            </a:pPr>
            <a:r>
              <a:rPr lang="en-US" altLang="zh-CN" sz="1600" dirty="0" smtClean="0">
                <a:solidFill>
                  <a:srgbClr val="000000"/>
                </a:solidFill>
                <a:latin typeface="Courier New" pitchFamily="49" charset="0"/>
                <a:ea typeface="宋体" pitchFamily="2" charset="-122"/>
                <a:cs typeface="Courier New" pitchFamily="49" charset="0"/>
              </a:rPr>
              <a:t>	}</a:t>
            </a:r>
            <a:endParaRPr lang="en-US" altLang="zh-CN" sz="1600" dirty="0" smtClean="0">
              <a:latin typeface="Arial" pitchFamily="34" charset="0"/>
              <a:ea typeface="宋体" pitchFamily="2" charset="-122"/>
            </a:endParaRPr>
          </a:p>
          <a:p>
            <a:pPr lvl="0" eaLnBrk="0" fontAlgn="base" hangingPunct="0">
              <a:spcBef>
                <a:spcPct val="0"/>
              </a:spcBef>
              <a:spcAft>
                <a:spcPct val="0"/>
              </a:spcAft>
            </a:pPr>
            <a:r>
              <a:rPr lang="en-US" altLang="zh-CN" sz="1600" dirty="0" smtClean="0">
                <a:solidFill>
                  <a:srgbClr val="000000"/>
                </a:solidFill>
                <a:latin typeface="Courier New" pitchFamily="49" charset="0"/>
                <a:ea typeface="宋体" pitchFamily="2" charset="-122"/>
                <a:cs typeface="Courier New" pitchFamily="49" charset="0"/>
              </a:rPr>
              <a:t>}</a:t>
            </a:r>
            <a:endParaRPr lang="en-US" altLang="zh-CN" sz="1600" dirty="0" smtClean="0">
              <a:latin typeface="Arial" pitchFamily="34" charset="0"/>
              <a:ea typeface="宋体" pitchFamily="2" charset="-122"/>
            </a:endParaRPr>
          </a:p>
        </p:txBody>
      </p:sp>
      <p:sp>
        <p:nvSpPr>
          <p:cNvPr id="10" name="TextBox 9"/>
          <p:cNvSpPr txBox="1"/>
          <p:nvPr/>
        </p:nvSpPr>
        <p:spPr>
          <a:xfrm>
            <a:off x="905847" y="4797152"/>
            <a:ext cx="8238153" cy="923330"/>
          </a:xfrm>
          <a:prstGeom prst="rect">
            <a:avLst/>
          </a:prstGeom>
          <a:noFill/>
        </p:spPr>
        <p:txBody>
          <a:bodyPr wrap="none" rtlCol="0">
            <a:spAutoFit/>
          </a:bodyPr>
          <a:lstStyle/>
          <a:p>
            <a:r>
              <a:rPr lang="en-US" altLang="zh-CN" dirty="0" smtClean="0"/>
              <a:t>uses </a:t>
            </a:r>
            <a:r>
              <a:rPr lang="en-US" altLang="zh-CN" b="1" dirty="0" smtClean="0">
                <a:solidFill>
                  <a:srgbClr val="7F0055"/>
                </a:solidFill>
                <a:latin typeface="Courier New" pitchFamily="49" charset="0"/>
                <a:ea typeface="宋体" pitchFamily="2" charset="-122"/>
                <a:cs typeface="Courier New" pitchFamily="49" charset="0"/>
              </a:rPr>
              <a:t>volatile</a:t>
            </a:r>
            <a:r>
              <a:rPr lang="en-US" altLang="zh-CN" dirty="0" smtClean="0">
                <a:solidFill>
                  <a:srgbClr val="000000"/>
                </a:solidFill>
                <a:latin typeface="Courier New" pitchFamily="49" charset="0"/>
                <a:ea typeface="宋体" pitchFamily="2" charset="-122"/>
                <a:cs typeface="Courier New" pitchFamily="49" charset="0"/>
              </a:rPr>
              <a:t> </a:t>
            </a:r>
            <a:r>
              <a:rPr lang="en-US" altLang="zh-CN" dirty="0" smtClean="0"/>
              <a:t>to </a:t>
            </a:r>
            <a:r>
              <a:rPr lang="en-US" altLang="zh-CN" dirty="0" smtClean="0"/>
              <a:t>guarantee the visibility of the current </a:t>
            </a:r>
            <a:r>
              <a:rPr lang="en-US" altLang="zh-CN" dirty="0" smtClean="0"/>
              <a:t>result</a:t>
            </a:r>
          </a:p>
          <a:p>
            <a:r>
              <a:rPr lang="en-US" altLang="zh-CN" dirty="0" smtClean="0"/>
              <a:t>where locks(</a:t>
            </a:r>
            <a:r>
              <a:rPr lang="en-US" altLang="zh-CN" b="1" dirty="0" err="1" smtClean="0">
                <a:solidFill>
                  <a:srgbClr val="7F0055"/>
                </a:solidFill>
                <a:latin typeface="Courier New" pitchFamily="49" charset="0"/>
                <a:ea typeface="宋体" pitchFamily="2" charset="-122"/>
                <a:cs typeface="Courier New" pitchFamily="49" charset="0"/>
              </a:rPr>
              <a:t>synchronzied</a:t>
            </a:r>
            <a:r>
              <a:rPr lang="en-US" altLang="zh-CN" dirty="0" smtClean="0"/>
              <a:t>)only </a:t>
            </a:r>
            <a:r>
              <a:rPr lang="en-US" altLang="zh-CN" dirty="0" smtClean="0"/>
              <a:t>allow one thread to access a value at once, </a:t>
            </a:r>
            <a:endParaRPr lang="en-US" altLang="zh-CN" dirty="0" smtClean="0"/>
          </a:p>
          <a:p>
            <a:r>
              <a:rPr lang="en-US" altLang="zh-CN" b="1" dirty="0" smtClean="0">
                <a:solidFill>
                  <a:srgbClr val="7F0055"/>
                </a:solidFill>
                <a:latin typeface="Courier New" pitchFamily="49" charset="0"/>
                <a:ea typeface="宋体" pitchFamily="2" charset="-122"/>
                <a:cs typeface="Courier New" pitchFamily="49" charset="0"/>
              </a:rPr>
              <a:t>volatile</a:t>
            </a:r>
            <a:r>
              <a:rPr lang="en-US" altLang="zh-CN" dirty="0" smtClean="0">
                <a:solidFill>
                  <a:srgbClr val="000000"/>
                </a:solidFill>
                <a:latin typeface="Courier New" pitchFamily="49" charset="0"/>
                <a:ea typeface="宋体" pitchFamily="2" charset="-122"/>
                <a:cs typeface="Courier New" pitchFamily="49" charset="0"/>
              </a:rPr>
              <a:t> </a:t>
            </a:r>
            <a:r>
              <a:rPr lang="en-US" altLang="zh-CN" dirty="0" smtClean="0"/>
              <a:t>reads </a:t>
            </a:r>
            <a:r>
              <a:rPr lang="en-US" altLang="zh-CN" dirty="0" smtClean="0"/>
              <a:t>allow more than one, you get a </a:t>
            </a:r>
            <a:r>
              <a:rPr lang="en-US" altLang="zh-CN" dirty="0" smtClean="0">
                <a:hlinkClick r:id="rId4"/>
              </a:rPr>
              <a:t>higher degree of sharing</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What’s concurrency programming</a:t>
            </a:r>
            <a:endParaRPr lang="zh-CN" altLang="en-US" dirty="0"/>
          </a:p>
        </p:txBody>
      </p:sp>
      <p:sp>
        <p:nvSpPr>
          <p:cNvPr id="3" name="内容占位符 2"/>
          <p:cNvSpPr>
            <a:spLocks noGrp="1"/>
          </p:cNvSpPr>
          <p:nvPr>
            <p:ph idx="1"/>
          </p:nvPr>
        </p:nvSpPr>
        <p:spPr/>
        <p:txBody>
          <a:bodyPr>
            <a:normAutofit/>
          </a:bodyPr>
          <a:lstStyle/>
          <a:p>
            <a:r>
              <a:rPr lang="en-US" altLang="zh-CN" dirty="0" smtClean="0"/>
              <a:t>Why concurrency (purpose)</a:t>
            </a:r>
          </a:p>
          <a:p>
            <a:pPr lvl="1" fontAlgn="base"/>
            <a:r>
              <a:rPr lang="en-US" altLang="zh-CN" dirty="0" smtClean="0"/>
              <a:t>Multitasking, Exploit multiple cores or CPUs</a:t>
            </a:r>
          </a:p>
          <a:p>
            <a:pPr lvl="1" fontAlgn="base"/>
            <a:r>
              <a:rPr lang="en-US" altLang="zh-CN" dirty="0" smtClean="0"/>
              <a:t>Multi-threading good for blocking for I/O or other blocking ops</a:t>
            </a:r>
          </a:p>
          <a:p>
            <a:pPr fontAlgn="base"/>
            <a:r>
              <a:rPr lang="en-US" altLang="zh-CN" dirty="0" smtClean="0"/>
              <a:t>Concurrency programming</a:t>
            </a:r>
          </a:p>
          <a:p>
            <a:pPr lvl="1" fontAlgn="base"/>
            <a:r>
              <a:rPr lang="en-US" altLang="zh-CN" dirty="0" smtClean="0"/>
              <a:t>Shared Data between threads</a:t>
            </a:r>
          </a:p>
          <a:p>
            <a:pPr lvl="1" fontAlgn="base"/>
            <a:r>
              <a:rPr lang="en-US" altLang="zh-CN" dirty="0" smtClean="0"/>
              <a:t>Coordination between threads</a:t>
            </a:r>
          </a:p>
          <a:p>
            <a:pPr lvl="1" fontAlgn="base"/>
            <a:r>
              <a:rPr lang="en-US" altLang="zh-CN" dirty="0" smtClean="0"/>
              <a:t>Avoid performance even poor than non-concurrent program</a:t>
            </a:r>
          </a:p>
          <a:p>
            <a:pPr lvl="1" fontAlgn="base"/>
            <a:endParaRPr lang="en-US" altLang="zh-CN" dirty="0" smtClean="0"/>
          </a:p>
          <a:p>
            <a:pPr fontAlgn="base"/>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ng All-hands 20100126">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cassandra_presentation_tn</Template>
  <TotalTime>732</TotalTime>
  <Words>1994</Words>
  <Application>Microsoft Office PowerPoint</Application>
  <PresentationFormat>全屏显示(4:3)</PresentationFormat>
  <Paragraphs>640</Paragraphs>
  <Slides>36</Slides>
  <Notes>18</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Eng All-hands 20100126</vt:lpstr>
      <vt:lpstr>Effective Java - Concurrency</vt:lpstr>
      <vt:lpstr>The scope of the topic</vt:lpstr>
      <vt:lpstr>The scope of the topic</vt:lpstr>
      <vt:lpstr>Outline</vt:lpstr>
      <vt:lpstr>Warm-up</vt:lpstr>
      <vt:lpstr>Warm-up</vt:lpstr>
      <vt:lpstr>Warm-up</vt:lpstr>
      <vt:lpstr>Warm-up</vt:lpstr>
      <vt:lpstr>What’s concurrency programming</vt:lpstr>
      <vt:lpstr>What’s concurrency programming</vt:lpstr>
      <vt:lpstr>What’s concurrency programming</vt:lpstr>
      <vt:lpstr>What’s concurrency programming</vt:lpstr>
      <vt:lpstr>What’s concurrency programming</vt:lpstr>
      <vt:lpstr>What’s concurrency programming</vt:lpstr>
      <vt:lpstr>What’s concurrency programming</vt:lpstr>
      <vt:lpstr>What’s concurrency programming</vt:lpstr>
      <vt:lpstr>What’s concurrency programming</vt:lpstr>
      <vt:lpstr>What’s concurrency programming</vt:lpstr>
      <vt:lpstr>What’s concurrency programming</vt:lpstr>
      <vt:lpstr>What’s concurrency programming</vt:lpstr>
      <vt:lpstr>What’s concurrency programming</vt:lpstr>
      <vt:lpstr>What’s concurrency programming</vt:lpstr>
      <vt:lpstr>What’s concurrency programming</vt:lpstr>
      <vt:lpstr>What’s concurrency programming</vt:lpstr>
      <vt:lpstr>What’s concurrency programming</vt:lpstr>
      <vt:lpstr>JDK5 Concurrency</vt:lpstr>
      <vt:lpstr>JDK5 Concurrency</vt:lpstr>
      <vt:lpstr>JDK5 Concurrency</vt:lpstr>
      <vt:lpstr>JDK5 Concurrency</vt:lpstr>
      <vt:lpstr>JDK5 Concurrency</vt:lpstr>
      <vt:lpstr>JDK5 Concurrency</vt:lpstr>
      <vt:lpstr>Why it’s hard</vt:lpstr>
      <vt:lpstr>Why it’s hard</vt:lpstr>
      <vt:lpstr>Why it’s hard</vt:lpstr>
      <vt:lpstr>幻灯片 35</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Java - Concurrency</dc:title>
  <cp:lastModifiedBy>fli</cp:lastModifiedBy>
  <cp:revision>646</cp:revision>
  <dcterms:modified xsi:type="dcterms:W3CDTF">2011-10-20T06:04:14Z</dcterms:modified>
</cp:coreProperties>
</file>