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1" r:id="rId4"/>
    <p:sldId id="262" r:id="rId5"/>
    <p:sldId id="266" r:id="rId6"/>
    <p:sldId id="267" r:id="rId7"/>
    <p:sldId id="268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B3526-6EB2-4893-AF59-377B44FF08BF}" type="datetimeFigureOut">
              <a:rPr lang="zh-CN" altLang="en-US" smtClean="0"/>
              <a:pPr/>
              <a:t>2011-10-11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8EAB-5836-4A44-886A-1A7964A98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228600"/>
            <a:ext cx="2128837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228600"/>
            <a:ext cx="623887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143000"/>
            <a:ext cx="41830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143000"/>
            <a:ext cx="41846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1" name="Picture 2" descr="gradient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55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168387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072A5E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600" b="1">
              <a:solidFill>
                <a:srgbClr val="4D4D4D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143000"/>
            <a:ext cx="85201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036" name="Picture 18" descr="TeleNav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6324600"/>
            <a:ext cx="126523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Effective Java – General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Global Server Dept.</a:t>
            </a:r>
          </a:p>
          <a:p>
            <a:r>
              <a:rPr lang="en-US" altLang="zh-CN" dirty="0" smtClean="0"/>
              <a:t>Hu Qiongkai</a:t>
            </a:r>
          </a:p>
          <a:p>
            <a:r>
              <a:rPr lang="en-US" altLang="zh-CN" dirty="0" smtClean="0"/>
              <a:t>qkhu@telenav.cn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 to objects by their 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 oriented programming methodology</a:t>
            </a:r>
          </a:p>
          <a:p>
            <a:pPr lvl="1"/>
            <a:r>
              <a:rPr lang="en-US" altLang="zh-CN" dirty="0" smtClean="0"/>
              <a:t>big advantage: much more flexible</a:t>
            </a:r>
          </a:p>
          <a:p>
            <a:r>
              <a:rPr lang="en-US" altLang="zh-CN" dirty="0" smtClean="0"/>
              <a:t>sample case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Bad - uses class as type!</a:t>
            </a:r>
          </a:p>
          <a:p>
            <a:pPr lvl="1">
              <a:buNone/>
            </a:pPr>
            <a:r>
              <a:rPr lang="en-US" altLang="zh-CN" sz="1400" b="1" dirty="0" smtClean="0">
                <a:latin typeface="Calibri" pitchFamily="34" charset="0"/>
              </a:rPr>
              <a:t>Vector</a:t>
            </a:r>
            <a:r>
              <a:rPr lang="en-US" altLang="zh-CN" sz="1400" dirty="0" smtClean="0">
                <a:latin typeface="Calibri" pitchFamily="34" charset="0"/>
              </a:rPr>
              <a:t>&lt;Subscriber&gt; subscribers = new </a:t>
            </a:r>
            <a:r>
              <a:rPr lang="en-US" altLang="zh-CN" sz="1400" b="1" dirty="0" smtClean="0">
                <a:latin typeface="Calibri" pitchFamily="34" charset="0"/>
              </a:rPr>
              <a:t>Vector</a:t>
            </a:r>
            <a:r>
              <a:rPr lang="en-US" altLang="zh-CN" sz="1400" dirty="0" smtClean="0">
                <a:latin typeface="Calibri" pitchFamily="34" charset="0"/>
              </a:rPr>
              <a:t>&lt;Subscriber&gt;();</a:t>
            </a:r>
          </a:p>
          <a:p>
            <a:pPr lvl="1">
              <a:buNone/>
            </a:pP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Good - uses interface as type</a:t>
            </a:r>
          </a:p>
          <a:p>
            <a:pPr lvl="1">
              <a:buNone/>
            </a:pPr>
            <a:r>
              <a:rPr lang="en-US" altLang="zh-CN" sz="1400" b="1" dirty="0" smtClean="0">
                <a:latin typeface="Calibri" pitchFamily="34" charset="0"/>
              </a:rPr>
              <a:t>List</a:t>
            </a:r>
            <a:r>
              <a:rPr lang="en-US" altLang="zh-CN" sz="1400" dirty="0" smtClean="0">
                <a:latin typeface="Calibri" pitchFamily="34" charset="0"/>
              </a:rPr>
              <a:t>&lt;Subscriber&gt; subscribers = new </a:t>
            </a:r>
            <a:r>
              <a:rPr lang="en-US" altLang="zh-CN" sz="1400" b="1" dirty="0" smtClean="0">
                <a:latin typeface="Calibri" pitchFamily="34" charset="0"/>
              </a:rPr>
              <a:t>Vector</a:t>
            </a:r>
            <a:r>
              <a:rPr lang="en-US" altLang="zh-CN" sz="1400" dirty="0" smtClean="0">
                <a:latin typeface="Calibri" pitchFamily="34" charset="0"/>
              </a:rPr>
              <a:t>&lt;Subscriber&gt;();</a:t>
            </a:r>
          </a:p>
          <a:p>
            <a:pPr lvl="1">
              <a:buNone/>
            </a:pP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</a:t>
            </a:r>
            <a:r>
              <a:rPr lang="en-US" altLang="zh-CN" sz="1400" b="1" i="1" dirty="0" smtClean="0">
                <a:latin typeface="Calibri" pitchFamily="34" charset="0"/>
              </a:rPr>
              <a:t>We can change subscribers to other List types easily</a:t>
            </a:r>
          </a:p>
          <a:p>
            <a:pPr lvl="1">
              <a:buNone/>
            </a:pPr>
            <a:r>
              <a:rPr lang="en-US" altLang="zh-CN" sz="1400" b="1" dirty="0" smtClean="0">
                <a:latin typeface="Calibri" pitchFamily="34" charset="0"/>
              </a:rPr>
              <a:t>List</a:t>
            </a:r>
            <a:r>
              <a:rPr lang="en-US" altLang="zh-CN" sz="1400" dirty="0" smtClean="0">
                <a:latin typeface="Calibri" pitchFamily="34" charset="0"/>
              </a:rPr>
              <a:t>&lt;Subscriber&gt; subscribers = new </a:t>
            </a:r>
            <a:r>
              <a:rPr lang="en-US" altLang="zh-CN" sz="1400" b="1" dirty="0" err="1" smtClean="0">
                <a:latin typeface="Calibri" pitchFamily="34" charset="0"/>
              </a:rPr>
              <a:t>ArrayList</a:t>
            </a:r>
            <a:r>
              <a:rPr lang="en-US" altLang="zh-CN" sz="1400" dirty="0" smtClean="0">
                <a:latin typeface="Calibri" pitchFamily="34" charset="0"/>
              </a:rPr>
              <a:t>&lt;Subscriber&gt;();</a:t>
            </a:r>
          </a:p>
          <a:p>
            <a:r>
              <a:rPr lang="en-US" altLang="zh-CN" sz="2200" dirty="0" smtClean="0"/>
              <a:t>practical case in spring</a:t>
            </a:r>
          </a:p>
          <a:p>
            <a:pPr lvl="1">
              <a:buNone/>
            </a:pPr>
            <a:endParaRPr lang="en-US" altLang="zh-CN" sz="1400" dirty="0" smtClean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97152"/>
            <a:ext cx="5353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5877272"/>
            <a:ext cx="4886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779912" y="5229200"/>
            <a:ext cx="165618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293096"/>
            <a:ext cx="3476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>
          <a:xfrm flipV="1">
            <a:off x="2411760" y="4437112"/>
            <a:ext cx="4464496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Avoid float/double if exact answers required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 err="1" smtClean="0">
                <a:latin typeface="Calibri" pitchFamily="34" charset="0"/>
              </a:rPr>
              <a:t>System.out.println</a:t>
            </a:r>
            <a:r>
              <a:rPr lang="en-US" altLang="zh-CN" sz="1400" dirty="0" smtClean="0">
                <a:latin typeface="Calibri" pitchFamily="34" charset="0"/>
              </a:rPr>
              <a:t>(1.03 - .42);</a:t>
            </a:r>
          </a:p>
          <a:p>
            <a:pPr lvl="1">
              <a:buNone/>
            </a:pPr>
            <a:r>
              <a:rPr lang="en-US" altLang="zh-CN" sz="1400" dirty="0" smtClean="0">
                <a:latin typeface="Verdana" pitchFamily="34" charset="0"/>
              </a:rPr>
              <a:t># output</a:t>
            </a:r>
          </a:p>
          <a:p>
            <a:pPr lvl="1">
              <a:buNone/>
            </a:pPr>
            <a:r>
              <a:rPr lang="en-US" altLang="zh-CN" sz="1400" dirty="0" smtClean="0"/>
              <a:t>0.6100000000000001</a:t>
            </a:r>
          </a:p>
          <a:p>
            <a:r>
              <a:rPr lang="en-US" altLang="zh-CN" sz="2200" dirty="0" smtClean="0">
                <a:ea typeface="+mn-ea"/>
                <a:cs typeface="+mn-cs"/>
              </a:rPr>
              <a:t>Why it happens</a:t>
            </a:r>
          </a:p>
          <a:p>
            <a:pPr lvl="1"/>
            <a:r>
              <a:rPr lang="en-US" altLang="zh-CN" dirty="0" smtClean="0">
                <a:ea typeface="+mn-ea"/>
                <a:cs typeface="+mn-cs"/>
              </a:rPr>
              <a:t>binary floating-point arithmetic</a:t>
            </a:r>
          </a:p>
          <a:p>
            <a:pPr lvl="1"/>
            <a:r>
              <a:rPr lang="en-US" altLang="zh-CN" dirty="0" smtClean="0">
                <a:ea typeface="+mn-ea"/>
                <a:cs typeface="+mn-cs"/>
              </a:rPr>
              <a:t>float/double types are particularly </a:t>
            </a:r>
            <a:r>
              <a:rPr lang="en-US" altLang="zh-CN" dirty="0" err="1" smtClean="0">
                <a:ea typeface="+mn-ea"/>
                <a:cs typeface="+mn-cs"/>
              </a:rPr>
              <a:t>illsuited</a:t>
            </a:r>
            <a:r>
              <a:rPr lang="en-US" altLang="zh-CN" dirty="0" smtClean="0">
                <a:ea typeface="+mn-ea"/>
                <a:cs typeface="+mn-cs"/>
              </a:rPr>
              <a:t> for monetary calculations</a:t>
            </a:r>
          </a:p>
          <a:p>
            <a:r>
              <a:rPr lang="en-US" altLang="zh-CN" sz="2200" dirty="0" smtClean="0"/>
              <a:t>Solutions to achieve exact computation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err="1" smtClean="0"/>
              <a:t>java.math.BigDecimal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200" dirty="0" err="1" smtClean="0">
                <a:latin typeface="Calibri" pitchFamily="34" charset="0"/>
              </a:rPr>
              <a:t>BigDecimal</a:t>
            </a:r>
            <a:r>
              <a:rPr lang="en-US" altLang="zh-CN" sz="1200" dirty="0" smtClean="0">
                <a:latin typeface="Calibri" pitchFamily="34" charset="0"/>
              </a:rPr>
              <a:t> </a:t>
            </a:r>
            <a:r>
              <a:rPr lang="en-US" altLang="zh-CN" sz="1200" dirty="0" err="1" smtClean="0">
                <a:latin typeface="Calibri" pitchFamily="34" charset="0"/>
              </a:rPr>
              <a:t>bigDecimal</a:t>
            </a:r>
            <a:r>
              <a:rPr lang="en-US" altLang="zh-CN" sz="1200" dirty="0" smtClean="0">
                <a:latin typeface="Calibri" pitchFamily="34" charset="0"/>
              </a:rPr>
              <a:t> = new </a:t>
            </a:r>
            <a:r>
              <a:rPr lang="en-US" altLang="zh-CN" sz="1200" dirty="0" err="1" smtClean="0">
                <a:latin typeface="Calibri" pitchFamily="34" charset="0"/>
              </a:rPr>
              <a:t>BigDecimal</a:t>
            </a:r>
            <a:r>
              <a:rPr lang="en-US" altLang="zh-CN" sz="1200" dirty="0" smtClean="0">
                <a:latin typeface="Calibri" pitchFamily="34" charset="0"/>
              </a:rPr>
              <a:t>("1.03");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System.out.println(</a:t>
            </a:r>
            <a:r>
              <a:rPr lang="en-US" altLang="zh-CN" sz="1200" dirty="0" err="1" smtClean="0">
                <a:latin typeface="Calibri" pitchFamily="34" charset="0"/>
              </a:rPr>
              <a:t>bigDecimal.subtract</a:t>
            </a:r>
            <a:r>
              <a:rPr lang="en-US" altLang="zh-CN" sz="1200" dirty="0" smtClean="0">
                <a:latin typeface="Calibri" pitchFamily="34" charset="0"/>
              </a:rPr>
              <a:t>(new </a:t>
            </a:r>
            <a:r>
              <a:rPr lang="en-US" altLang="zh-CN" sz="1200" dirty="0" err="1" smtClean="0">
                <a:latin typeface="Calibri" pitchFamily="34" charset="0"/>
              </a:rPr>
              <a:t>BigDecimal</a:t>
            </a:r>
            <a:r>
              <a:rPr lang="en-US" altLang="zh-CN" sz="1200" dirty="0" smtClean="0">
                <a:latin typeface="Calibri" pitchFamily="34" charset="0"/>
              </a:rPr>
              <a:t>(".42")));</a:t>
            </a:r>
          </a:p>
          <a:p>
            <a:pPr lvl="1">
              <a:buNone/>
            </a:pPr>
            <a:r>
              <a:rPr lang="en-US" altLang="zh-CN" sz="1400" dirty="0" smtClean="0">
                <a:latin typeface="Verdana" pitchFamily="34" charset="0"/>
              </a:rPr>
              <a:t># Tips</a:t>
            </a:r>
          </a:p>
          <a:p>
            <a:pPr lvl="1">
              <a:buFontTx/>
              <a:buChar char="-"/>
            </a:pPr>
            <a:r>
              <a:rPr lang="en-US" altLang="zh-CN" sz="1400" dirty="0" smtClean="0"/>
              <a:t>exact computation</a:t>
            </a:r>
          </a:p>
          <a:p>
            <a:pPr lvl="1">
              <a:buFontTx/>
              <a:buChar char="-"/>
            </a:pPr>
            <a:r>
              <a:rPr lang="en-US" altLang="zh-CN" sz="1400" dirty="0" smtClean="0"/>
              <a:t>performance impacted</a:t>
            </a:r>
          </a:p>
          <a:p>
            <a:pPr lvl="1"/>
            <a:r>
              <a:rPr lang="en-US" altLang="zh-CN" dirty="0" smtClean="0"/>
              <a:t>using primitive arithmetic type: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or long</a:t>
            </a:r>
          </a:p>
          <a:p>
            <a:pPr lvl="1">
              <a:buFontTx/>
              <a:buChar char="-"/>
            </a:pPr>
            <a:r>
              <a:rPr lang="en-US" altLang="zh-CN" sz="1400" dirty="0" smtClean="0"/>
              <a:t>high performance</a:t>
            </a:r>
          </a:p>
          <a:p>
            <a:pPr lvl="1">
              <a:buFontTx/>
              <a:buChar char="-"/>
            </a:pPr>
            <a:r>
              <a:rPr lang="en-US" altLang="zh-CN" sz="1400" dirty="0" smtClean="0"/>
              <a:t>decimal point has to be handled manually</a:t>
            </a:r>
          </a:p>
          <a:p>
            <a:pPr lvl="1">
              <a:buNone/>
            </a:pPr>
            <a:endParaRPr lang="zh-CN" altLang="en-US" sz="1200" dirty="0" smtClean="0">
              <a:latin typeface="Calibri" pitchFamily="34" charset="0"/>
            </a:endParaRPr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interfaces to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reflection can do</a:t>
            </a:r>
          </a:p>
          <a:p>
            <a:pPr>
              <a:buNone/>
            </a:pPr>
            <a:r>
              <a:rPr lang="en-US" altLang="zh-CN" sz="1600" dirty="0" smtClean="0"/>
              <a:t>Given a Class object, you can obtain Constructor, Method, and </a:t>
            </a:r>
          </a:p>
          <a:p>
            <a:pPr>
              <a:buNone/>
            </a:pPr>
            <a:r>
              <a:rPr lang="en-US" altLang="zh-CN" sz="1600" dirty="0" smtClean="0"/>
              <a:t>Field instances representing the constructors, methods, and </a:t>
            </a:r>
          </a:p>
          <a:p>
            <a:pPr>
              <a:buNone/>
            </a:pPr>
            <a:r>
              <a:rPr lang="en-US" altLang="zh-CN" sz="1600" dirty="0" smtClean="0"/>
              <a:t>fields of the class represented by the Class instance.</a:t>
            </a:r>
          </a:p>
          <a:p>
            <a:r>
              <a:rPr lang="en-US" altLang="zh-CN" dirty="0" smtClean="0"/>
              <a:t>case study</a:t>
            </a:r>
          </a:p>
          <a:p>
            <a:pPr lvl="1"/>
            <a:r>
              <a:rPr lang="en-US" altLang="zh-CN" dirty="0" smtClean="0"/>
              <a:t>initialize class instance via reflection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Class&lt;?&gt; </a:t>
            </a:r>
            <a:r>
              <a:rPr lang="en-US" altLang="zh-CN" sz="1200" dirty="0" err="1" smtClean="0">
                <a:latin typeface="Calibri" pitchFamily="34" charset="0"/>
              </a:rPr>
              <a:t>cl</a:t>
            </a:r>
            <a:r>
              <a:rPr lang="en-US" altLang="zh-CN" sz="1200" dirty="0" smtClean="0">
                <a:latin typeface="Calibri" pitchFamily="34" charset="0"/>
              </a:rPr>
              <a:t> = null;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try {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	</a:t>
            </a:r>
            <a:r>
              <a:rPr lang="en-US" altLang="zh-CN" sz="1200" dirty="0" err="1" smtClean="0">
                <a:latin typeface="Calibri" pitchFamily="34" charset="0"/>
              </a:rPr>
              <a:t>cl</a:t>
            </a:r>
            <a:r>
              <a:rPr lang="en-US" altLang="zh-CN" sz="1200" dirty="0" smtClean="0">
                <a:latin typeface="Calibri" pitchFamily="34" charset="0"/>
              </a:rPr>
              <a:t> = </a:t>
            </a:r>
            <a:r>
              <a:rPr lang="en-US" altLang="zh-CN" sz="1200" b="1" dirty="0" err="1" smtClean="0">
                <a:latin typeface="Calibri" pitchFamily="34" charset="0"/>
              </a:rPr>
              <a:t>Class.forName</a:t>
            </a:r>
            <a:r>
              <a:rPr lang="en-US" altLang="zh-CN" sz="1200" dirty="0" smtClean="0">
                <a:latin typeface="Calibri" pitchFamily="34" charset="0"/>
              </a:rPr>
              <a:t>(</a:t>
            </a:r>
            <a:r>
              <a:rPr lang="en-US" altLang="zh-CN" sz="1200" dirty="0" err="1" smtClean="0">
                <a:latin typeface="Calibri" pitchFamily="34" charset="0"/>
              </a:rPr>
              <a:t>args</a:t>
            </a:r>
            <a:r>
              <a:rPr lang="en-US" altLang="zh-CN" sz="1200" dirty="0" smtClean="0">
                <a:latin typeface="Calibri" pitchFamily="34" charset="0"/>
              </a:rPr>
              <a:t>[0]);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	// Instantiate the class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	Set&lt;String&gt; s = null;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	s = (Set&lt;String&gt;) </a:t>
            </a:r>
            <a:r>
              <a:rPr lang="en-US" altLang="zh-CN" sz="1200" b="1" dirty="0" err="1" smtClean="0">
                <a:latin typeface="Calibri" pitchFamily="34" charset="0"/>
              </a:rPr>
              <a:t>cl.newInstance</a:t>
            </a:r>
            <a:r>
              <a:rPr lang="en-US" altLang="zh-CN" sz="1200" dirty="0" smtClean="0">
                <a:latin typeface="Calibri" pitchFamily="34" charset="0"/>
              </a:rPr>
              <a:t>();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} catch(Exception e) {}</a:t>
            </a:r>
          </a:p>
          <a:p>
            <a:pPr lvl="1"/>
            <a:r>
              <a:rPr lang="en-US" altLang="zh-CN" dirty="0" smtClean="0"/>
              <a:t>access class method/field via reflection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Field f = </a:t>
            </a:r>
            <a:r>
              <a:rPr lang="en-US" altLang="zh-CN" sz="1200" dirty="0" err="1" smtClean="0">
                <a:latin typeface="Calibri" pitchFamily="34" charset="0"/>
              </a:rPr>
              <a:t>cl.getClass</a:t>
            </a:r>
            <a:r>
              <a:rPr lang="en-US" altLang="zh-CN" sz="1200" dirty="0" smtClean="0">
                <a:latin typeface="Calibri" pitchFamily="34" charset="0"/>
              </a:rPr>
              <a:t>().</a:t>
            </a:r>
            <a:r>
              <a:rPr lang="en-US" altLang="zh-CN" sz="1200" dirty="0" err="1" smtClean="0">
                <a:latin typeface="Calibri" pitchFamily="34" charset="0"/>
              </a:rPr>
              <a:t>getDeclaredField</a:t>
            </a:r>
            <a:r>
              <a:rPr lang="en-US" altLang="zh-CN" sz="1200" dirty="0" smtClean="0">
                <a:latin typeface="Calibri" pitchFamily="34" charset="0"/>
              </a:rPr>
              <a:t>(“f1");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 </a:t>
            </a:r>
            <a:r>
              <a:rPr lang="en-US" altLang="zh-CN" sz="1200" dirty="0" err="1" smtClean="0">
                <a:latin typeface="Calibri" pitchFamily="34" charset="0"/>
              </a:rPr>
              <a:t>f.setAccessible</a:t>
            </a:r>
            <a:r>
              <a:rPr lang="en-US" altLang="zh-CN" sz="1200" dirty="0" smtClean="0">
                <a:latin typeface="Calibri" pitchFamily="34" charset="0"/>
              </a:rPr>
              <a:t>(true);</a:t>
            </a:r>
          </a:p>
          <a:p>
            <a:pPr lvl="1">
              <a:buNone/>
            </a:pPr>
            <a:r>
              <a:rPr lang="en-US" altLang="zh-CN" sz="1200" dirty="0" smtClean="0">
                <a:latin typeface="Calibri" pitchFamily="34" charset="0"/>
              </a:rPr>
              <a:t>Method m = </a:t>
            </a:r>
            <a:r>
              <a:rPr lang="en-US" altLang="zh-CN" sz="1200" dirty="0" err="1" smtClean="0">
                <a:latin typeface="Calibri" pitchFamily="34" charset="0"/>
              </a:rPr>
              <a:t>f.getType</a:t>
            </a:r>
            <a:r>
              <a:rPr lang="en-US" altLang="zh-CN" sz="1200" dirty="0" smtClean="0">
                <a:latin typeface="Calibri" pitchFamily="34" charset="0"/>
              </a:rPr>
              <a:t>().</a:t>
            </a:r>
            <a:r>
              <a:rPr lang="en-US" altLang="zh-CN" sz="1200" dirty="0" err="1" smtClean="0">
                <a:latin typeface="Calibri" pitchFamily="34" charset="0"/>
              </a:rPr>
              <a:t>getDeclaredMethod</a:t>
            </a:r>
            <a:r>
              <a:rPr lang="en-US" altLang="zh-CN" sz="1200" dirty="0" smtClean="0">
                <a:latin typeface="Calibri" pitchFamily="34" charset="0"/>
              </a:rPr>
              <a:t>(“f1m1", new Class[0]);</a:t>
            </a:r>
          </a:p>
          <a:p>
            <a:pPr lvl="1">
              <a:buNone/>
            </a:pPr>
            <a:r>
              <a:rPr lang="en-US" altLang="zh-CN" sz="1200" dirty="0" err="1" smtClean="0">
                <a:latin typeface="Calibri" pitchFamily="34" charset="0"/>
              </a:rPr>
              <a:t>m.setAccessible</a:t>
            </a:r>
            <a:r>
              <a:rPr lang="en-US" altLang="zh-CN" sz="1200" dirty="0" smtClean="0">
                <a:latin typeface="Calibri" pitchFamily="34" charset="0"/>
              </a:rPr>
              <a:t>(true);</a:t>
            </a:r>
          </a:p>
          <a:p>
            <a:pPr lvl="1">
              <a:buNone/>
            </a:pPr>
            <a:r>
              <a:rPr lang="en-US" altLang="zh-CN" sz="1200" dirty="0" err="1" smtClean="0">
                <a:latin typeface="Calibri" pitchFamily="34" charset="0"/>
              </a:rPr>
              <a:t>m.invoke</a:t>
            </a:r>
            <a:r>
              <a:rPr lang="en-US" altLang="zh-CN" sz="1200" dirty="0" smtClean="0">
                <a:latin typeface="Calibri" pitchFamily="34" charset="0"/>
              </a:rPr>
              <a:t>(</a:t>
            </a:r>
            <a:r>
              <a:rPr lang="en-US" altLang="zh-CN" sz="1200" dirty="0" err="1" smtClean="0">
                <a:latin typeface="Calibri" pitchFamily="34" charset="0"/>
              </a:rPr>
              <a:t>cl</a:t>
            </a:r>
            <a:r>
              <a:rPr lang="en-US" altLang="zh-CN" sz="1200" dirty="0" smtClean="0">
                <a:latin typeface="Calibri" pitchFamily="34" charset="0"/>
              </a:rPr>
              <a:t>, new Object[0]);</a:t>
            </a:r>
            <a:endParaRPr lang="zh-CN" altLang="en-US" sz="1200" dirty="0" err="1" smtClean="0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879" y="1124744"/>
            <a:ext cx="30575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interfaces to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on using reflection</a:t>
            </a:r>
          </a:p>
          <a:p>
            <a:pPr lvl="1"/>
            <a:r>
              <a:rPr lang="en-US" altLang="zh-CN" dirty="0" smtClean="0"/>
              <a:t>no compile-time type checking</a:t>
            </a:r>
          </a:p>
          <a:p>
            <a:pPr lvl="1"/>
            <a:r>
              <a:rPr lang="en-US" altLang="zh-CN" dirty="0" smtClean="0"/>
              <a:t>code clumsy and verbose</a:t>
            </a:r>
          </a:p>
          <a:p>
            <a:pPr lvl="1"/>
            <a:r>
              <a:rPr lang="en-US" altLang="zh-CN" dirty="0" smtClean="0"/>
              <a:t>Performance suffers</a:t>
            </a:r>
          </a:p>
          <a:p>
            <a:r>
              <a:rPr lang="en-US" altLang="zh-CN" dirty="0" smtClean="0"/>
              <a:t>When to use reflection</a:t>
            </a:r>
          </a:p>
          <a:p>
            <a:pPr lvl="1"/>
            <a:r>
              <a:rPr lang="en-US" altLang="zh-CN" dirty="0" smtClean="0"/>
              <a:t>in runtime, better to use class instance normal access, unless necessary</a:t>
            </a:r>
          </a:p>
          <a:p>
            <a:pPr lvl="1"/>
            <a:r>
              <a:rPr lang="en-US" altLang="zh-CN" dirty="0" smtClean="0"/>
              <a:t>base framework</a:t>
            </a:r>
          </a:p>
          <a:p>
            <a:pPr lvl="2"/>
            <a:r>
              <a:rPr lang="en-US" altLang="zh-CN" dirty="0" smtClean="0"/>
              <a:t>Spring</a:t>
            </a:r>
          </a:p>
          <a:p>
            <a:pPr lvl="2"/>
            <a:r>
              <a:rPr lang="en-US" altLang="zh-CN" dirty="0" smtClean="0"/>
              <a:t>Struts</a:t>
            </a:r>
          </a:p>
          <a:p>
            <a:pPr lvl="2"/>
            <a:r>
              <a:rPr lang="en-US" altLang="zh-CN" dirty="0" smtClean="0"/>
              <a:t>OSGI</a:t>
            </a:r>
          </a:p>
          <a:p>
            <a:pPr lvl="1"/>
            <a:r>
              <a:rPr lang="en-US" altLang="zh-CN" dirty="0" smtClean="0"/>
              <a:t>dynamic class loading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primitive types to boxed primitives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auto-boxing and auto-</a:t>
            </a:r>
            <a:r>
              <a:rPr lang="en-US" altLang="zh-CN" dirty="0" err="1" smtClean="0"/>
              <a:t>unboxing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since JDK1.5</a:t>
            </a:r>
          </a:p>
          <a:p>
            <a:pPr lvl="1"/>
            <a:r>
              <a:rPr lang="en-US" altLang="zh-CN" dirty="0" smtClean="0"/>
              <a:t>sample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case study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</a:t>
            </a:r>
            <a:r>
              <a:rPr lang="en-US" altLang="zh-CN" sz="1400" b="1" dirty="0" smtClean="0">
                <a:latin typeface="Calibri" pitchFamily="34" charset="0"/>
              </a:rPr>
              <a:t>Broken comparator - can you spot the flaw?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Comparator&lt;Integer&gt; </a:t>
            </a:r>
            <a:r>
              <a:rPr lang="en-US" altLang="zh-CN" sz="1400" dirty="0" err="1" smtClean="0">
                <a:latin typeface="Calibri" pitchFamily="34" charset="0"/>
              </a:rPr>
              <a:t>naturalOrder</a:t>
            </a:r>
            <a:r>
              <a:rPr lang="en-US" altLang="zh-CN" sz="1400" dirty="0" smtClean="0">
                <a:latin typeface="Calibri" pitchFamily="34" charset="0"/>
              </a:rPr>
              <a:t> = new Comparator&lt;Integer&gt;()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public </a:t>
            </a:r>
            <a:r>
              <a:rPr lang="en-US" altLang="zh-CN" sz="1400" dirty="0" err="1" smtClean="0">
                <a:latin typeface="Calibri" pitchFamily="34" charset="0"/>
              </a:rPr>
              <a:t>int</a:t>
            </a:r>
            <a:r>
              <a:rPr lang="en-US" altLang="zh-CN" sz="1400" dirty="0" smtClean="0">
                <a:latin typeface="Calibri" pitchFamily="34" charset="0"/>
              </a:rPr>
              <a:t> compare(Integer first, Integer second)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return </a:t>
            </a:r>
            <a:r>
              <a:rPr lang="en-US" altLang="zh-CN" sz="1400" b="1" dirty="0" smtClean="0">
                <a:latin typeface="Calibri" pitchFamily="34" charset="0"/>
              </a:rPr>
              <a:t>first &lt; second ? -1 : (first == second ? 0 : 1);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};</a:t>
            </a:r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2204864"/>
          <a:ext cx="6096000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Primitive</a:t>
                      </a:r>
                      <a:r>
                        <a:rPr lang="en-US" altLang="zh-CN" baseline="0" dirty="0" smtClean="0"/>
                        <a:t>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Reference 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java.lang.Integer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java.lang.Double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java.lang.Boolean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primitive types to boxed primitives(2)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fix the bug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Comparator&lt;Integer&gt; </a:t>
            </a:r>
            <a:r>
              <a:rPr lang="en-US" altLang="zh-CN" sz="1400" dirty="0" err="1" smtClean="0">
                <a:latin typeface="Calibri" pitchFamily="34" charset="0"/>
              </a:rPr>
              <a:t>naturalOrder</a:t>
            </a:r>
            <a:r>
              <a:rPr lang="en-US" altLang="zh-CN" sz="1400" dirty="0" smtClean="0">
                <a:latin typeface="Calibri" pitchFamily="34" charset="0"/>
              </a:rPr>
              <a:t> = new Comparator&lt;Integer&gt;()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public </a:t>
            </a:r>
            <a:r>
              <a:rPr lang="en-US" altLang="zh-CN" sz="1400" dirty="0" err="1" smtClean="0">
                <a:latin typeface="Calibri" pitchFamily="34" charset="0"/>
              </a:rPr>
              <a:t>int</a:t>
            </a:r>
            <a:r>
              <a:rPr lang="en-US" altLang="zh-CN" sz="1400" dirty="0" smtClean="0">
                <a:latin typeface="Calibri" pitchFamily="34" charset="0"/>
              </a:rPr>
              <a:t> compare(Integer first, Integer second)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</a:t>
            </a:r>
            <a:r>
              <a:rPr lang="en-US" altLang="zh-CN" sz="1400" dirty="0" err="1" smtClean="0">
                <a:latin typeface="Calibri" pitchFamily="34" charset="0"/>
              </a:rPr>
              <a:t>int</a:t>
            </a:r>
            <a:r>
              <a:rPr lang="en-US" altLang="zh-CN" sz="1400" dirty="0" smtClean="0">
                <a:latin typeface="Calibri" pitchFamily="34" charset="0"/>
              </a:rPr>
              <a:t> f = first; 		// Auto-</a:t>
            </a:r>
            <a:r>
              <a:rPr lang="en-US" altLang="zh-CN" sz="1400" dirty="0" err="1" smtClean="0">
                <a:latin typeface="Calibri" pitchFamily="34" charset="0"/>
              </a:rPr>
              <a:t>unboxing</a:t>
            </a: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</a:t>
            </a:r>
            <a:r>
              <a:rPr lang="en-US" altLang="zh-CN" sz="1400" dirty="0" err="1" smtClean="0">
                <a:latin typeface="Calibri" pitchFamily="34" charset="0"/>
              </a:rPr>
              <a:t>int</a:t>
            </a:r>
            <a:r>
              <a:rPr lang="en-US" altLang="zh-CN" sz="1400" dirty="0" smtClean="0">
                <a:latin typeface="Calibri" pitchFamily="34" charset="0"/>
              </a:rPr>
              <a:t> s = second; 	// Auto-</a:t>
            </a:r>
            <a:r>
              <a:rPr lang="en-US" altLang="zh-CN" sz="1400" dirty="0" err="1" smtClean="0">
                <a:latin typeface="Calibri" pitchFamily="34" charset="0"/>
              </a:rPr>
              <a:t>unboxing</a:t>
            </a: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return f &lt; s ? -1 : (f == s ? 0 : 1); 	// No </a:t>
            </a:r>
            <a:r>
              <a:rPr lang="en-US" altLang="zh-CN" sz="1400" dirty="0" err="1" smtClean="0">
                <a:latin typeface="Calibri" pitchFamily="34" charset="0"/>
              </a:rPr>
              <a:t>unboxing</a:t>
            </a: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};</a:t>
            </a:r>
          </a:p>
          <a:p>
            <a:pPr lvl="1"/>
            <a:r>
              <a:rPr lang="en-US" altLang="zh-CN" dirty="0" smtClean="0"/>
              <a:t>when you </a:t>
            </a:r>
            <a:r>
              <a:rPr lang="en-US" altLang="zh-CN" b="1" dirty="0" smtClean="0"/>
              <a:t>mix</a:t>
            </a:r>
            <a:r>
              <a:rPr lang="en-US" altLang="zh-CN" dirty="0" smtClean="0"/>
              <a:t> primitives and boxed primitives in a single operation, the boxed primitive is </a:t>
            </a:r>
            <a:r>
              <a:rPr lang="en-US" altLang="zh-CN" b="1" dirty="0" smtClean="0"/>
              <a:t>auto-</a:t>
            </a:r>
            <a:r>
              <a:rPr lang="en-US" altLang="zh-CN" b="1" dirty="0" err="1" smtClean="0"/>
              <a:t>unboxing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public class Unbelievable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b="1" dirty="0" smtClean="0">
                <a:latin typeface="Calibri" pitchFamily="34" charset="0"/>
              </a:rPr>
              <a:t>static Integer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public static void main(String[] </a:t>
            </a:r>
            <a:r>
              <a:rPr lang="en-US" altLang="zh-CN" sz="1400" dirty="0" err="1" smtClean="0">
                <a:latin typeface="Calibri" pitchFamily="34" charset="0"/>
              </a:rPr>
              <a:t>args</a:t>
            </a:r>
            <a:r>
              <a:rPr lang="en-US" altLang="zh-CN" sz="1400" dirty="0" smtClean="0">
                <a:latin typeface="Calibri" pitchFamily="34" charset="0"/>
              </a:rPr>
              <a:t>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if (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 == 42</a:t>
            </a:r>
            <a:r>
              <a:rPr lang="en-US" altLang="zh-CN" sz="1400" dirty="0" smtClean="0">
                <a:latin typeface="Calibri" pitchFamily="34" charset="0"/>
              </a:rPr>
              <a:t>)                                                                 </a:t>
            </a:r>
            <a:r>
              <a:rPr lang="en-US" altLang="zh-CN" sz="1400" b="1" i="1" dirty="0" smtClean="0">
                <a:latin typeface="Calibri" pitchFamily="34" charset="0"/>
              </a:rPr>
              <a:t> throws </a:t>
            </a:r>
            <a:r>
              <a:rPr lang="en-US" altLang="zh-CN" sz="1400" b="1" i="1" dirty="0" err="1" smtClean="0">
                <a:latin typeface="Calibri" pitchFamily="34" charset="0"/>
              </a:rPr>
              <a:t>NullPointerException</a:t>
            </a:r>
            <a:r>
              <a:rPr lang="en-US" altLang="zh-CN" sz="1400" b="1" i="1" dirty="0" smtClean="0">
                <a:latin typeface="Calibri" pitchFamily="34" charset="0"/>
              </a:rPr>
              <a:t> for Integer auto-</a:t>
            </a:r>
            <a:r>
              <a:rPr lang="en-US" altLang="zh-CN" sz="1400" b="1" i="1" dirty="0" err="1" smtClean="0">
                <a:latin typeface="Calibri" pitchFamily="34" charset="0"/>
              </a:rPr>
              <a:t>unboxing</a:t>
            </a:r>
            <a:endParaRPr lang="en-US" altLang="zh-CN" sz="1400" b="1" i="1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System.out.println("Unbelievable");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  <a:endParaRPr lang="zh-CN" altLang="en-US" sz="1400" dirty="0" smtClean="0">
              <a:latin typeface="Calibri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95736" y="4725144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primitive types to boxed primitives(3)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performance suffers during auto-boxing/</a:t>
            </a:r>
            <a:r>
              <a:rPr lang="en-US" altLang="zh-CN" dirty="0" err="1" smtClean="0"/>
              <a:t>unboxing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Hideously slow program! Can you spot the </a:t>
            </a:r>
            <a:r>
              <a:rPr lang="en-US" altLang="zh-CN" sz="1400" b="1" i="1" dirty="0" smtClean="0">
                <a:latin typeface="Calibri" pitchFamily="34" charset="0"/>
              </a:rPr>
              <a:t>object creation</a:t>
            </a:r>
            <a:r>
              <a:rPr lang="en-US" altLang="zh-CN" sz="1400" b="1" dirty="0" smtClean="0">
                <a:latin typeface="Calibri" pitchFamily="34" charset="0"/>
              </a:rPr>
              <a:t>?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public static void main(String[] </a:t>
            </a:r>
            <a:r>
              <a:rPr lang="en-US" altLang="zh-CN" sz="1400" dirty="0" err="1" smtClean="0">
                <a:latin typeface="Calibri" pitchFamily="34" charset="0"/>
              </a:rPr>
              <a:t>args</a:t>
            </a:r>
            <a:r>
              <a:rPr lang="en-US" altLang="zh-CN" sz="1400" dirty="0" smtClean="0">
                <a:latin typeface="Calibri" pitchFamily="34" charset="0"/>
              </a:rPr>
              <a:t>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b="1" dirty="0" smtClean="0">
                <a:latin typeface="Calibri" pitchFamily="34" charset="0"/>
              </a:rPr>
              <a:t>Long sum = 0L;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for (long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= 0;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&lt; </a:t>
            </a:r>
            <a:r>
              <a:rPr lang="en-US" altLang="zh-CN" sz="1400" dirty="0" err="1" smtClean="0">
                <a:latin typeface="Calibri" pitchFamily="34" charset="0"/>
              </a:rPr>
              <a:t>Integer.MAX_VALUE</a:t>
            </a:r>
            <a:r>
              <a:rPr lang="en-US" altLang="zh-CN" sz="1400" dirty="0" smtClean="0">
                <a:latin typeface="Calibri" pitchFamily="34" charset="0"/>
              </a:rPr>
              <a:t>;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++)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</a:t>
            </a:r>
            <a:r>
              <a:rPr lang="en-US" altLang="zh-CN" sz="1400" b="1" dirty="0" smtClean="0">
                <a:latin typeface="Calibri" pitchFamily="34" charset="0"/>
              </a:rPr>
              <a:t>sum +=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System.out.println(sum);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r>
              <a:rPr lang="en-US" altLang="zh-CN" dirty="0" smtClean="0"/>
              <a:t>more practice tips</a:t>
            </a:r>
          </a:p>
          <a:p>
            <a:pPr lvl="1"/>
            <a:r>
              <a:rPr lang="en-US" altLang="zh-CN" dirty="0" smtClean="0"/>
              <a:t>primitive types are simpler and faster</a:t>
            </a:r>
          </a:p>
          <a:p>
            <a:pPr lvl="1"/>
            <a:r>
              <a:rPr lang="en-US" altLang="zh-CN" dirty="0" smtClean="0"/>
              <a:t>auto-boxing reduces the verbosity, but not the danger, of using boxed primitives</a:t>
            </a:r>
          </a:p>
          <a:p>
            <a:pPr lvl="1"/>
            <a:r>
              <a:rPr lang="en-US" altLang="zh-CN" dirty="0" smtClean="0"/>
              <a:t>use boxed primitives as type parameter in in parameterized types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sample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List&lt;</a:t>
            </a:r>
            <a:r>
              <a:rPr lang="en-US" altLang="zh-CN" sz="1400" b="1" dirty="0" smtClean="0">
                <a:latin typeface="Calibri" pitchFamily="34" charset="0"/>
              </a:rPr>
              <a:t>Integer</a:t>
            </a:r>
            <a:r>
              <a:rPr lang="en-US" altLang="zh-CN" sz="1400" dirty="0" smtClean="0">
                <a:latin typeface="Calibri" pitchFamily="34" charset="0"/>
              </a:rPr>
              <a:t>&gt; l = new </a:t>
            </a:r>
            <a:r>
              <a:rPr lang="en-US" altLang="zh-CN" sz="1400" dirty="0" err="1" smtClean="0">
                <a:latin typeface="Calibri" pitchFamily="34" charset="0"/>
              </a:rPr>
              <a:t>ArrayList</a:t>
            </a:r>
            <a:r>
              <a:rPr lang="en-US" altLang="zh-CN" sz="1400" dirty="0" smtClean="0">
                <a:latin typeface="Calibri" pitchFamily="34" charset="0"/>
              </a:rPr>
              <a:t>&lt;</a:t>
            </a:r>
            <a:r>
              <a:rPr lang="en-US" altLang="zh-CN" sz="1400" b="1" dirty="0" smtClean="0">
                <a:latin typeface="Calibri" pitchFamily="34" charset="0"/>
              </a:rPr>
              <a:t>Integer</a:t>
            </a:r>
            <a:r>
              <a:rPr lang="en-US" altLang="zh-CN" sz="1400" dirty="0" smtClean="0">
                <a:latin typeface="Calibri" pitchFamily="34" charset="0"/>
              </a:rPr>
              <a:t>&gt;();</a:t>
            </a:r>
          </a:p>
          <a:p>
            <a:pPr lvl="1">
              <a:buNone/>
            </a:pPr>
            <a:r>
              <a:rPr lang="en-US" altLang="zh-CN" sz="1400" dirty="0" err="1" smtClean="0">
                <a:latin typeface="Calibri" pitchFamily="34" charset="0"/>
              </a:rPr>
              <a:t>ThreadLocal</a:t>
            </a:r>
            <a:r>
              <a:rPr lang="en-US" altLang="zh-CN" sz="1400" dirty="0" smtClean="0">
                <a:latin typeface="Calibri" pitchFamily="34" charset="0"/>
              </a:rPr>
              <a:t>&lt;</a:t>
            </a:r>
            <a:r>
              <a:rPr lang="en-US" altLang="zh-CN" sz="1400" b="1" dirty="0" smtClean="0">
                <a:latin typeface="Calibri" pitchFamily="34" charset="0"/>
              </a:rPr>
              <a:t>Integer</a:t>
            </a:r>
            <a:r>
              <a:rPr lang="en-US" altLang="zh-CN" sz="1400" dirty="0" smtClean="0">
                <a:latin typeface="Calibri" pitchFamily="34" charset="0"/>
              </a:rPr>
              <a:t>&gt; </a:t>
            </a:r>
            <a:r>
              <a:rPr lang="en-US" altLang="zh-CN" sz="1400" dirty="0" err="1" smtClean="0">
                <a:latin typeface="Calibri" pitchFamily="34" charset="0"/>
              </a:rPr>
              <a:t>tl</a:t>
            </a:r>
            <a:r>
              <a:rPr lang="en-US" altLang="zh-CN" sz="1400" dirty="0" smtClean="0">
                <a:latin typeface="Calibri" pitchFamily="34" charset="0"/>
              </a:rPr>
              <a:t> = new </a:t>
            </a:r>
            <a:r>
              <a:rPr lang="en-US" altLang="zh-CN" sz="1400" dirty="0" err="1" smtClean="0">
                <a:latin typeface="Calibri" pitchFamily="34" charset="0"/>
              </a:rPr>
              <a:t>ThreadLocal</a:t>
            </a:r>
            <a:r>
              <a:rPr lang="en-US" altLang="zh-CN" sz="1400" dirty="0" smtClean="0">
                <a:latin typeface="Calibri" pitchFamily="34" charset="0"/>
              </a:rPr>
              <a:t>&lt;</a:t>
            </a:r>
            <a:r>
              <a:rPr lang="en-US" altLang="zh-CN" sz="1400" b="1" dirty="0" smtClean="0">
                <a:latin typeface="Calibri" pitchFamily="34" charset="0"/>
              </a:rPr>
              <a:t>Integer</a:t>
            </a:r>
            <a:r>
              <a:rPr lang="en-US" altLang="zh-CN" sz="1400" dirty="0" smtClean="0">
                <a:latin typeface="Calibri" pitchFamily="34" charset="0"/>
              </a:rPr>
              <a:t>&gt;();</a:t>
            </a:r>
            <a:endParaRPr lang="zh-CN" alt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Avoid strings where other types are more appropriate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Strings are designed to represent text</a:t>
            </a:r>
          </a:p>
          <a:p>
            <a:pPr lvl="1"/>
            <a:r>
              <a:rPr lang="en-US" altLang="zh-CN" b="1" dirty="0" smtClean="0"/>
              <a:t>poor substitutes for capabilities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</a:t>
            </a:r>
            <a:r>
              <a:rPr lang="en-US" altLang="zh-CN" sz="1400" b="1" i="1" dirty="0" smtClean="0">
                <a:latin typeface="Calibri" pitchFamily="34" charset="0"/>
              </a:rPr>
              <a:t>Broken - inappropriate use of string as capability!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public class ThreadLocal1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private ThreadLocal1() { } 	// Non-</a:t>
            </a:r>
            <a:r>
              <a:rPr lang="en-US" altLang="zh-CN" sz="1400" dirty="0" err="1" smtClean="0">
                <a:latin typeface="Calibri" pitchFamily="34" charset="0"/>
              </a:rPr>
              <a:t>instantiable</a:t>
            </a:r>
            <a:endParaRPr lang="en-US" altLang="zh-CN" sz="1400" dirty="0" smtClean="0">
              <a:latin typeface="Calibri" pitchFamily="34" charset="0"/>
            </a:endParaRPr>
          </a:p>
          <a:p>
            <a:pPr lvl="1">
              <a:lnSpc>
                <a:spcPts val="8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// Sets the current thread's value for the named variable.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public static void set(</a:t>
            </a:r>
            <a:r>
              <a:rPr lang="en-US" altLang="zh-CN" sz="1400" b="1" dirty="0" smtClean="0">
                <a:latin typeface="Calibri" pitchFamily="34" charset="0"/>
              </a:rPr>
              <a:t>String key</a:t>
            </a:r>
            <a:r>
              <a:rPr lang="en-US" altLang="zh-CN" sz="1400" dirty="0" smtClean="0">
                <a:latin typeface="Calibri" pitchFamily="34" charset="0"/>
              </a:rPr>
              <a:t>, Object value);</a:t>
            </a:r>
          </a:p>
          <a:p>
            <a:pPr lvl="1">
              <a:lnSpc>
                <a:spcPts val="800"/>
              </a:lnSpc>
              <a:buNone/>
            </a:pP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// Returns the current thread's value for the named variable.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public static Object get(</a:t>
            </a:r>
            <a:r>
              <a:rPr lang="en-US" altLang="zh-CN" sz="1400" b="1" dirty="0" smtClean="0">
                <a:latin typeface="Calibri" pitchFamily="34" charset="0"/>
              </a:rPr>
              <a:t>String key</a:t>
            </a:r>
            <a:r>
              <a:rPr lang="en-US" altLang="zh-CN" sz="1400" dirty="0" smtClean="0">
                <a:latin typeface="Calibri" pitchFamily="34" charset="0"/>
              </a:rPr>
              <a:t>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lvl="1"/>
            <a:r>
              <a:rPr lang="en-US" altLang="zh-CN" b="1" dirty="0" smtClean="0"/>
              <a:t>poor substitutes for </a:t>
            </a:r>
            <a:r>
              <a:rPr lang="en-US" altLang="zh-CN" b="1" dirty="0" err="1" smtClean="0"/>
              <a:t>enum</a:t>
            </a:r>
            <a:r>
              <a:rPr lang="en-US" altLang="zh-CN" b="1" dirty="0" smtClean="0"/>
              <a:t> types, hard to maintain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public static </a:t>
            </a:r>
            <a:r>
              <a:rPr lang="en-US" altLang="zh-CN" sz="1400" dirty="0" err="1" smtClean="0">
                <a:latin typeface="Calibri" pitchFamily="34" charset="0"/>
              </a:rPr>
              <a:t>enum</a:t>
            </a:r>
            <a:r>
              <a:rPr lang="en-US" altLang="zh-CN" sz="1400" dirty="0" smtClean="0">
                <a:latin typeface="Calibri" pitchFamily="34" charset="0"/>
              </a:rPr>
              <a:t> </a:t>
            </a:r>
            <a:r>
              <a:rPr lang="en-US" altLang="zh-CN" sz="1400" dirty="0" err="1" smtClean="0">
                <a:latin typeface="Calibri" pitchFamily="34" charset="0"/>
              </a:rPr>
              <a:t>UserRole</a:t>
            </a:r>
            <a:r>
              <a:rPr lang="en-US" altLang="zh-CN" sz="1400" dirty="0" smtClean="0">
                <a:latin typeface="Calibri" pitchFamily="34" charset="0"/>
              </a:rPr>
              <a:t>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Admin, PM, </a:t>
            </a:r>
            <a:r>
              <a:rPr lang="en-US" altLang="zh-CN" sz="1400" dirty="0" err="1" smtClean="0">
                <a:latin typeface="Calibri" pitchFamily="34" charset="0"/>
              </a:rPr>
              <a:t>BusinessOwner</a:t>
            </a:r>
            <a:r>
              <a:rPr lang="en-US" altLang="zh-CN" sz="1400" dirty="0" smtClean="0">
                <a:latin typeface="Calibri" pitchFamily="34" charset="0"/>
              </a:rPr>
              <a:t>, Marketing, Finance, Legal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lvl="1"/>
            <a:r>
              <a:rPr lang="en-US" altLang="zh-CN" b="1" dirty="0" smtClean="0"/>
              <a:t>poor substitutes for not text value types</a:t>
            </a:r>
          </a:p>
          <a:p>
            <a:pPr lvl="1"/>
            <a:r>
              <a:rPr lang="en-US" altLang="zh-CN" b="1" dirty="0" smtClean="0"/>
              <a:t>Other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practical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Know and use the standard JDK libraries</a:t>
            </a:r>
          </a:p>
          <a:p>
            <a:pPr lvl="1"/>
            <a:r>
              <a:rPr lang="en-US" altLang="zh-CN" dirty="0" smtClean="0"/>
              <a:t>By using a standard library, you take advantage of the knowledge of the experts who wrote it and the experience of those who used it before you.</a:t>
            </a:r>
          </a:p>
          <a:p>
            <a:pPr lvl="1"/>
            <a:r>
              <a:rPr lang="en-US" altLang="zh-CN" dirty="0" err="1" smtClean="0"/>
              <a:t>java.lang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, java.io</a:t>
            </a:r>
          </a:p>
          <a:p>
            <a:r>
              <a:rPr lang="en-US" altLang="zh-CN" b="1" dirty="0" smtClean="0"/>
              <a:t>Use native methods judiciously</a:t>
            </a:r>
          </a:p>
          <a:p>
            <a:pPr lvl="1"/>
            <a:r>
              <a:rPr lang="en-US" altLang="zh-CN" dirty="0" smtClean="0"/>
              <a:t>JNI: Java Native Interface</a:t>
            </a:r>
          </a:p>
          <a:p>
            <a:pPr lvl="1"/>
            <a:r>
              <a:rPr lang="en-US" altLang="zh-CN" dirty="0" smtClean="0"/>
              <a:t>Platform dependent, less portable</a:t>
            </a:r>
          </a:p>
          <a:p>
            <a:pPr lvl="1"/>
            <a:r>
              <a:rPr lang="en-US" altLang="zh-CN" dirty="0" smtClean="0"/>
              <a:t>Not safe, need </a:t>
            </a:r>
            <a:r>
              <a:rPr lang="en-US" altLang="zh-CN" dirty="0" err="1" smtClean="0"/>
              <a:t>anually</a:t>
            </a:r>
            <a:r>
              <a:rPr lang="en-US" altLang="zh-CN" dirty="0" smtClean="0"/>
              <a:t> memory control</a:t>
            </a:r>
          </a:p>
          <a:p>
            <a:pPr lvl="1"/>
            <a:r>
              <a:rPr lang="en-US" altLang="zh-CN" dirty="0" smtClean="0"/>
              <a:t>Has a fixed cost associated with going into/out of native code</a:t>
            </a:r>
          </a:p>
          <a:p>
            <a:pPr lvl="1"/>
            <a:r>
              <a:rPr lang="en-US" altLang="zh-CN" dirty="0" smtClean="0"/>
              <a:t>JVM gets faster, rarely advisable to use native method for performance gain</a:t>
            </a:r>
          </a:p>
          <a:p>
            <a:r>
              <a:rPr lang="en-US" altLang="zh-CN" b="1" dirty="0" smtClean="0"/>
              <a:t>Optimize judiciously</a:t>
            </a:r>
          </a:p>
          <a:p>
            <a:pPr lvl="1"/>
            <a:r>
              <a:rPr lang="en-US" altLang="zh-CN" dirty="0" smtClean="0"/>
              <a:t>write good program, architecture first, performance follows</a:t>
            </a:r>
          </a:p>
          <a:p>
            <a:pPr lvl="1"/>
            <a:r>
              <a:rPr lang="en-US" altLang="zh-CN" dirty="0" smtClean="0"/>
              <a:t>avoid design decisions that limit performance</a:t>
            </a:r>
          </a:p>
          <a:p>
            <a:pPr lvl="1"/>
            <a:r>
              <a:rPr lang="en-US" altLang="zh-CN" dirty="0" smtClean="0"/>
              <a:t>use profiling tools to determine performance optimization focus</a:t>
            </a:r>
          </a:p>
          <a:p>
            <a:r>
              <a:rPr lang="en-US" altLang="zh-CN" b="1" dirty="0" smtClean="0"/>
              <a:t>Adhere to generally accepted naming conventions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0721" y="2967335"/>
            <a:ext cx="2082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 &amp; A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Minimize the scope of local variables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Beware performance of string concatenation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Prefer for-each loops to traditional for loops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Refer to objects by their interfaces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Avoid float/double if exact answers required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Prefer interfaces to reflection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Prefer primitive types to boxed primitives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Avoid strings where other types are more appropriate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Other practical principals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Minimize the scope of local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Before use a variable</a:t>
            </a:r>
          </a:p>
          <a:p>
            <a:pPr lvl="1"/>
            <a:r>
              <a:rPr lang="en-US" altLang="zh-CN" dirty="0" smtClean="0"/>
              <a:t>declare variable</a:t>
            </a:r>
          </a:p>
          <a:p>
            <a:pPr lvl="1"/>
            <a:r>
              <a:rPr lang="en-US" altLang="zh-CN" dirty="0" smtClean="0"/>
              <a:t>variable initialization</a:t>
            </a:r>
          </a:p>
          <a:p>
            <a:r>
              <a:rPr lang="en-US" altLang="zh-CN" dirty="0" smtClean="0"/>
              <a:t>Variable scope</a:t>
            </a:r>
          </a:p>
          <a:p>
            <a:pPr lvl="1"/>
            <a:r>
              <a:rPr lang="en-US" altLang="zh-CN" sz="1400" dirty="0" smtClean="0"/>
              <a:t>Inside a block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try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String s = “”;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 catch (Exception e){}</a:t>
            </a:r>
          </a:p>
          <a:p>
            <a:pPr lvl="1"/>
            <a:endParaRPr lang="en-US" altLang="zh-CN" sz="1400" dirty="0" smtClean="0">
              <a:latin typeface="Calibri" pitchFamily="34" charset="0"/>
            </a:endParaRPr>
          </a:p>
          <a:p>
            <a:pPr lvl="1"/>
            <a:r>
              <a:rPr lang="en-US" altLang="zh-CN" sz="1400" dirty="0" smtClean="0"/>
              <a:t>in for statement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Preferred idiom for iterating over a collection since JDK1.5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(Element e : c)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(e);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No for-each loop or generics before release 1.5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= </a:t>
            </a:r>
            <a:r>
              <a:rPr lang="en-US" altLang="zh-CN" sz="1400" dirty="0" err="1" smtClean="0">
                <a:latin typeface="Calibri" pitchFamily="34" charset="0"/>
              </a:rPr>
              <a:t>c.iterator</a:t>
            </a:r>
            <a:r>
              <a:rPr lang="en-US" altLang="zh-CN" sz="1400" dirty="0" smtClean="0">
                <a:latin typeface="Calibri" pitchFamily="34" charset="0"/>
              </a:rPr>
              <a:t>(); </a:t>
            </a:r>
            <a:r>
              <a:rPr lang="en-US" altLang="zh-CN" sz="1400" dirty="0" err="1" smtClean="0">
                <a:latin typeface="Calibri" pitchFamily="34" charset="0"/>
              </a:rPr>
              <a:t>i.hasNext</a:t>
            </a:r>
            <a:r>
              <a:rPr lang="en-US" altLang="zh-CN" sz="1400" dirty="0" smtClean="0">
                <a:latin typeface="Calibri" pitchFamily="34" charset="0"/>
              </a:rPr>
              <a:t>(); 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((Element) </a:t>
            </a:r>
            <a:r>
              <a:rPr lang="en-US" altLang="zh-CN" sz="1400" dirty="0" err="1" smtClean="0">
                <a:latin typeface="Calibri" pitchFamily="34" charset="0"/>
              </a:rPr>
              <a:t>i.next</a:t>
            </a:r>
            <a:r>
              <a:rPr lang="en-US" altLang="zh-CN" sz="1400" dirty="0" smtClean="0">
                <a:latin typeface="Calibri" pitchFamily="34" charset="0"/>
              </a:rPr>
              <a:t>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  <a:endParaRPr lang="zh-CN" altLang="en-US" sz="1400" dirty="0" smtClean="0">
              <a:latin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1800" y="2474893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en-US" altLang="zh-CN" sz="1400" dirty="0" smtClean="0">
                <a:latin typeface="Calibri" pitchFamily="34" charset="0"/>
              </a:rPr>
              <a:t> </a:t>
            </a:r>
            <a:r>
              <a:rPr lang="en-US" altLang="zh-CN" sz="1400" dirty="0" smtClean="0"/>
              <a:t>outside a block</a:t>
            </a:r>
          </a:p>
          <a:p>
            <a:pPr lvl="1"/>
            <a:r>
              <a:rPr lang="en-US" altLang="zh-CN" sz="1400" dirty="0" smtClean="0">
                <a:latin typeface="Calibri" pitchFamily="34" charset="0"/>
              </a:rPr>
              <a:t>String s = null;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try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       s = “”;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 catch (Exception e){}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Minimize the scope of local variables(2)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400" dirty="0" smtClean="0"/>
              <a:t>cut-and-paste error</a:t>
            </a: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&lt;Element&gt;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= </a:t>
            </a:r>
            <a:r>
              <a:rPr lang="en-US" altLang="zh-CN" sz="1400" dirty="0" err="1" smtClean="0">
                <a:latin typeface="Calibri" pitchFamily="34" charset="0"/>
              </a:rPr>
              <a:t>c.iterator</a:t>
            </a:r>
            <a:r>
              <a:rPr lang="en-US" altLang="zh-CN" sz="1400" dirty="0" smtClean="0">
                <a:latin typeface="Calibri" pitchFamily="34" charset="0"/>
              </a:rPr>
              <a:t>();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while (</a:t>
            </a:r>
            <a:r>
              <a:rPr lang="en-US" altLang="zh-CN" sz="1400" dirty="0" err="1" smtClean="0">
                <a:latin typeface="Calibri" pitchFamily="34" charset="0"/>
              </a:rPr>
              <a:t>i.hasNext</a:t>
            </a:r>
            <a:r>
              <a:rPr lang="en-US" altLang="zh-CN" sz="1400" dirty="0" smtClean="0">
                <a:latin typeface="Calibri" pitchFamily="34" charset="0"/>
              </a:rPr>
              <a:t>())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</a:t>
            </a:r>
            <a:r>
              <a:rPr lang="en-US" altLang="zh-CN" sz="1400" dirty="0" err="1" smtClean="0">
                <a:latin typeface="Calibri" pitchFamily="34" charset="0"/>
              </a:rPr>
              <a:t>i.next</a:t>
            </a:r>
            <a:r>
              <a:rPr lang="en-US" altLang="zh-CN" sz="1400" dirty="0" smtClean="0">
                <a:latin typeface="Calibri" pitchFamily="34" charset="0"/>
              </a:rPr>
              <a:t>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...</a:t>
            </a:r>
          </a:p>
          <a:p>
            <a:pPr lvl="1">
              <a:buNone/>
            </a:pP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&lt;Element&gt; i2 = c2.iterator();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while (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zh-CN" sz="1400" dirty="0" err="1" smtClean="0">
                <a:latin typeface="Calibri" pitchFamily="34" charset="0"/>
              </a:rPr>
              <a:t>.hasNext</a:t>
            </a:r>
            <a:r>
              <a:rPr lang="en-US" altLang="zh-CN" sz="1400" dirty="0" smtClean="0">
                <a:latin typeface="Calibri" pitchFamily="34" charset="0"/>
              </a:rPr>
              <a:t>()) {      // runtime BUG!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doSomethingElse</a:t>
            </a:r>
            <a:r>
              <a:rPr lang="en-US" altLang="zh-CN" sz="1400" dirty="0" smtClean="0">
                <a:latin typeface="Calibri" pitchFamily="34" charset="0"/>
              </a:rPr>
              <a:t>(i2.next());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r>
              <a:rPr lang="en-US" altLang="zh-CN" sz="1600" dirty="0" smtClean="0"/>
              <a:t>Better practice</a:t>
            </a:r>
          </a:p>
          <a:p>
            <a:pPr lvl="1"/>
            <a:r>
              <a:rPr lang="en-US" altLang="zh-CN" sz="1400" dirty="0" smtClean="0"/>
              <a:t>Time to declare variable:  at where it is first used</a:t>
            </a:r>
          </a:p>
          <a:p>
            <a:pPr lvl="1"/>
            <a:r>
              <a:rPr lang="en-US" altLang="zh-CN" sz="1400" dirty="0" smtClean="0"/>
              <a:t>Initialization tip: in a try/catch block, if variable needs be used outside block, should </a:t>
            </a:r>
            <a:r>
              <a:rPr lang="en-US" altLang="zh-CN" sz="1400" dirty="0" err="1" smtClean="0"/>
              <a:t>initilize</a:t>
            </a:r>
            <a:r>
              <a:rPr lang="en-US" altLang="zh-CN" sz="1400" dirty="0" smtClean="0"/>
              <a:t> it outside try/catch</a:t>
            </a:r>
          </a:p>
          <a:p>
            <a:pPr lvl="1"/>
            <a:r>
              <a:rPr lang="en-US" altLang="zh-CN" sz="1400" dirty="0" smtClean="0"/>
              <a:t>prefer ‘for’ loops to ‘while’ loops</a:t>
            </a:r>
          </a:p>
          <a:p>
            <a:pPr lvl="1"/>
            <a:r>
              <a:rPr lang="en-US" altLang="zh-CN" sz="1400" dirty="0" smtClean="0"/>
              <a:t>keep methods small and focused</a:t>
            </a:r>
          </a:p>
          <a:p>
            <a:pPr lvl="1">
              <a:buNone/>
            </a:pPr>
            <a:endParaRPr lang="zh-CN" altLang="en-US" sz="14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3995936" y="1613118"/>
            <a:ext cx="4618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&lt;Element&gt;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= </a:t>
            </a:r>
            <a:r>
              <a:rPr lang="en-US" altLang="zh-CN" sz="1400" dirty="0" err="1" smtClean="0">
                <a:latin typeface="Calibri" pitchFamily="34" charset="0"/>
              </a:rPr>
              <a:t>c.iterator</a:t>
            </a:r>
            <a:r>
              <a:rPr lang="en-US" altLang="zh-CN" sz="1400" dirty="0" smtClean="0">
                <a:latin typeface="Calibri" pitchFamily="34" charset="0"/>
              </a:rPr>
              <a:t>(); </a:t>
            </a:r>
            <a:r>
              <a:rPr lang="en-US" altLang="zh-CN" sz="1400" dirty="0" err="1" smtClean="0">
                <a:latin typeface="Calibri" pitchFamily="34" charset="0"/>
              </a:rPr>
              <a:t>i.hasNext</a:t>
            </a:r>
            <a:r>
              <a:rPr lang="en-US" altLang="zh-CN" sz="1400" dirty="0" smtClean="0">
                <a:latin typeface="Calibri" pitchFamily="34" charset="0"/>
              </a:rPr>
              <a:t>(); 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</a:t>
            </a:r>
            <a:r>
              <a:rPr lang="en-US" altLang="zh-CN" sz="1400" dirty="0" err="1" smtClean="0">
                <a:latin typeface="Calibri" pitchFamily="34" charset="0"/>
              </a:rPr>
              <a:t>i.next</a:t>
            </a:r>
            <a:r>
              <a:rPr lang="en-US" altLang="zh-CN" sz="1400" dirty="0" smtClean="0">
                <a:latin typeface="Calibri" pitchFamily="34" charset="0"/>
              </a:rPr>
              <a:t>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...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Compile-time error - cannot find symbol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endParaRPr lang="en-US" altLang="zh-CN" sz="14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&lt;Element&gt; i2 = c2.iterator();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dirty="0" err="1" smtClean="0">
                <a:latin typeface="Calibri" pitchFamily="34" charset="0"/>
              </a:rPr>
              <a:t>.hasNext</a:t>
            </a:r>
            <a:r>
              <a:rPr lang="en-US" altLang="zh-CN" sz="1400" dirty="0" smtClean="0">
                <a:latin typeface="Calibri" pitchFamily="34" charset="0"/>
              </a:rPr>
              <a:t>(); 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(i2.next());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Beware performance of string concatenation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Simple concatenation with ‘+’</a:t>
            </a:r>
          </a:p>
          <a:p>
            <a:pPr>
              <a:buNone/>
            </a:pPr>
            <a:r>
              <a:rPr lang="en-US" altLang="zh-CN" sz="1600" dirty="0" smtClean="0"/>
              <a:t>	  </a:t>
            </a:r>
            <a:r>
              <a:rPr lang="en-US" altLang="zh-CN" sz="1600" dirty="0" smtClean="0">
                <a:latin typeface="Calibri" pitchFamily="34" charset="0"/>
              </a:rPr>
              <a:t>public String concat4(String s1, String s2, String s3, String s4) {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      return s1 + s2 + s3 + s4;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  }</a:t>
            </a:r>
          </a:p>
          <a:p>
            <a:pPr>
              <a:buNone/>
            </a:pPr>
            <a:r>
              <a:rPr lang="en-US" altLang="zh-CN" sz="1600" dirty="0" smtClean="0">
                <a:latin typeface="Calibri" pitchFamily="34" charset="0"/>
              </a:rPr>
              <a:t>	</a:t>
            </a:r>
            <a:r>
              <a:rPr lang="en-US" altLang="zh-CN" sz="1600" b="1" dirty="0" smtClean="0">
                <a:latin typeface="Calibri" pitchFamily="34" charset="0"/>
              </a:rPr>
              <a:t># Before JDK5</a:t>
            </a:r>
          </a:p>
          <a:p>
            <a:pPr lvl="1"/>
            <a:r>
              <a:rPr lang="en-US" altLang="zh-CN" sz="1400" dirty="0" smtClean="0">
                <a:latin typeface="Calibri" pitchFamily="34" charset="0"/>
              </a:rPr>
              <a:t>Using ‘+’ repeatedly to concatenate n strings requires time quadratic in n(n</a:t>
            </a:r>
            <a:r>
              <a:rPr lang="en-US" altLang="zh-CN" sz="1400" baseline="30000" dirty="0" smtClean="0">
                <a:latin typeface="Calibri" pitchFamily="34" charset="0"/>
              </a:rPr>
              <a:t>2</a:t>
            </a:r>
            <a:r>
              <a:rPr lang="en-US" altLang="zh-CN" sz="1400" dirty="0" smtClean="0">
                <a:latin typeface="Calibri" pitchFamily="34" charset="0"/>
              </a:rPr>
              <a:t>).</a:t>
            </a:r>
          </a:p>
          <a:p>
            <a:pPr lvl="1"/>
            <a:r>
              <a:rPr lang="en-US" altLang="zh-CN" sz="1400" dirty="0" smtClean="0">
                <a:latin typeface="Calibri" pitchFamily="34" charset="0"/>
              </a:rPr>
              <a:t>String is immutable, for concatenation with ‘+’, needs characters copied and a new result String object created.</a:t>
            </a:r>
          </a:p>
          <a:p>
            <a:pPr>
              <a:buNone/>
            </a:pPr>
            <a:r>
              <a:rPr lang="en-US" altLang="zh-CN" b="1" dirty="0" smtClean="0">
                <a:latin typeface="Calibri" pitchFamily="34" charset="0"/>
                <a:ea typeface="+mn-ea"/>
                <a:cs typeface="+mn-cs"/>
              </a:rPr>
              <a:t>	</a:t>
            </a:r>
            <a:r>
              <a:rPr lang="en-US" altLang="zh-CN" sz="1600" b="1" dirty="0" smtClean="0">
                <a:latin typeface="Calibri" pitchFamily="34" charset="0"/>
              </a:rPr>
              <a:t># Since JDK5</a:t>
            </a:r>
          </a:p>
          <a:p>
            <a:pPr lvl="1"/>
            <a:r>
              <a:rPr lang="en-US" altLang="zh-CN" sz="1400" dirty="0" smtClean="0">
                <a:latin typeface="Calibri" pitchFamily="34" charset="0"/>
              </a:rPr>
              <a:t>auto optimized by compiled into using </a:t>
            </a:r>
            <a:r>
              <a:rPr lang="en-US" altLang="zh-CN" sz="1400" dirty="0" err="1" smtClean="0">
                <a:latin typeface="Calibri" pitchFamily="34" charset="0"/>
              </a:rPr>
              <a:t>StringBuilder.append</a:t>
            </a:r>
            <a:r>
              <a:rPr lang="en-US" altLang="zh-CN" sz="1400" dirty="0" smtClean="0">
                <a:latin typeface="Calibri" pitchFamily="34" charset="0"/>
              </a:rPr>
              <a:t>().</a:t>
            </a:r>
          </a:p>
          <a:p>
            <a:pPr lvl="1"/>
            <a:r>
              <a:rPr lang="en-US" altLang="zh-CN" sz="1400" dirty="0" smtClean="0">
                <a:latin typeface="Calibri" pitchFamily="34" charset="0"/>
              </a:rPr>
              <a:t>compiled sample:</a:t>
            </a:r>
            <a:r>
              <a:rPr lang="en-US" altLang="zh-CN" sz="1400" dirty="0" smtClean="0"/>
              <a:t> 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        </a:t>
            </a:r>
            <a:r>
              <a:rPr lang="en-US" altLang="zh-CN" sz="1400" i="1" dirty="0" smtClean="0">
                <a:latin typeface="Calibri" pitchFamily="34" charset="0"/>
              </a:rPr>
              <a:t>String </a:t>
            </a:r>
            <a:r>
              <a:rPr lang="en-US" altLang="zh-CN" sz="1400" i="1" dirty="0" err="1" smtClean="0">
                <a:latin typeface="Calibri" pitchFamily="34" charset="0"/>
              </a:rPr>
              <a:t>ss</a:t>
            </a:r>
            <a:r>
              <a:rPr lang="en-US" altLang="zh-CN" sz="1400" i="1" dirty="0" smtClean="0">
                <a:latin typeface="Calibri" pitchFamily="34" charset="0"/>
              </a:rPr>
              <a:t> = (new </a:t>
            </a:r>
            <a:r>
              <a:rPr lang="en-US" altLang="zh-CN" sz="1400" i="1" dirty="0" err="1" smtClean="0">
                <a:latin typeface="Calibri" pitchFamily="34" charset="0"/>
              </a:rPr>
              <a:t>StringBuilder</a:t>
            </a:r>
            <a:r>
              <a:rPr lang="en-US" altLang="zh-CN" sz="1400" i="1" dirty="0" smtClean="0">
                <a:latin typeface="Calibri" pitchFamily="34" charset="0"/>
              </a:rPr>
              <a:t>("ok")).append(s).append("xyz").append(5).</a:t>
            </a:r>
            <a:r>
              <a:rPr lang="en-US" altLang="zh-CN" sz="1400" i="1" dirty="0" err="1" smtClean="0">
                <a:latin typeface="Calibri" pitchFamily="34" charset="0"/>
              </a:rPr>
              <a:t>toString</a:t>
            </a:r>
            <a:r>
              <a:rPr lang="en-US" altLang="zh-CN" sz="1400" i="1" dirty="0" smtClean="0">
                <a:latin typeface="Calibri" pitchFamily="34" charset="0"/>
              </a:rPr>
              <a:t>();</a:t>
            </a:r>
          </a:p>
          <a:p>
            <a:endParaRPr lang="zh-CN" alt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Beware performance of string concatenation(2)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Complex concatenation with ‘+’</a:t>
            </a:r>
          </a:p>
          <a:p>
            <a:pPr lvl="1"/>
            <a:r>
              <a:rPr lang="en-US" altLang="zh-CN" b="1" i="1" dirty="0" smtClean="0"/>
              <a:t>what if concatenation in a ‘for’ statement?</a:t>
            </a:r>
          </a:p>
          <a:p>
            <a:pPr>
              <a:buNone/>
            </a:pPr>
            <a:r>
              <a:rPr lang="en-US" altLang="zh-CN" dirty="0" smtClean="0"/>
              <a:t>	   </a:t>
            </a:r>
            <a:r>
              <a:rPr lang="en-US" altLang="zh-CN" sz="1600" dirty="0" smtClean="0">
                <a:latin typeface="Calibri" pitchFamily="34" charset="0"/>
              </a:rPr>
              <a:t>Random rand = new Random();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    for (</a:t>
            </a:r>
            <a:r>
              <a:rPr lang="en-US" altLang="zh-CN" sz="1600" dirty="0" err="1" smtClean="0">
                <a:latin typeface="Calibri" pitchFamily="34" charset="0"/>
              </a:rPr>
              <a:t>int</a:t>
            </a:r>
            <a:r>
              <a:rPr lang="en-US" altLang="zh-CN" sz="1600" dirty="0" smtClean="0">
                <a:latin typeface="Calibri" pitchFamily="34" charset="0"/>
              </a:rPr>
              <a:t> </a:t>
            </a:r>
            <a:r>
              <a:rPr lang="en-US" altLang="zh-CN" sz="1600" dirty="0" err="1" smtClean="0">
                <a:latin typeface="Calibri" pitchFamily="34" charset="0"/>
              </a:rPr>
              <a:t>i</a:t>
            </a:r>
            <a:r>
              <a:rPr lang="en-US" altLang="zh-CN" sz="1600" dirty="0" smtClean="0">
                <a:latin typeface="Calibri" pitchFamily="34" charset="0"/>
              </a:rPr>
              <a:t> = 0; </a:t>
            </a:r>
            <a:r>
              <a:rPr lang="en-US" altLang="zh-CN" sz="1600" dirty="0" err="1" smtClean="0">
                <a:latin typeface="Calibri" pitchFamily="34" charset="0"/>
              </a:rPr>
              <a:t>i</a:t>
            </a:r>
            <a:r>
              <a:rPr lang="en-US" altLang="zh-CN" sz="1600" dirty="0" smtClean="0">
                <a:latin typeface="Calibri" pitchFamily="34" charset="0"/>
              </a:rPr>
              <a:t> &lt; 10; </a:t>
            </a:r>
            <a:r>
              <a:rPr lang="en-US" altLang="zh-CN" sz="1600" dirty="0" err="1" smtClean="0">
                <a:latin typeface="Calibri" pitchFamily="34" charset="0"/>
              </a:rPr>
              <a:t>i</a:t>
            </a:r>
            <a:r>
              <a:rPr lang="en-US" altLang="zh-CN" sz="1600" dirty="0" smtClean="0">
                <a:latin typeface="Calibri" pitchFamily="34" charset="0"/>
              </a:rPr>
              <a:t>++)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    {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        s = 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s + 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Calibri" pitchFamily="34" charset="0"/>
              </a:rPr>
              <a:t>rand.nextInt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(1000) + " "</a:t>
            </a:r>
            <a:r>
              <a:rPr lang="en-US" altLang="zh-CN" sz="1600" dirty="0" smtClean="0">
                <a:latin typeface="Calibri" pitchFamily="34" charset="0"/>
              </a:rPr>
              <a:t>;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     }</a:t>
            </a:r>
          </a:p>
          <a:p>
            <a:pPr>
              <a:buNone/>
            </a:pPr>
            <a:r>
              <a:rPr lang="en-US" altLang="zh-CN" dirty="0" smtClean="0">
                <a:latin typeface="Calibri" pitchFamily="34" charset="0"/>
              </a:rPr>
              <a:t>	   # compiled sample:</a:t>
            </a:r>
          </a:p>
          <a:p>
            <a:pPr>
              <a:buNone/>
            </a:pPr>
            <a:r>
              <a:rPr lang="en-US" altLang="zh-CN" sz="1600" dirty="0" smtClean="0">
                <a:latin typeface="Calibri" pitchFamily="34" charset="0"/>
              </a:rPr>
              <a:t>       	     </a:t>
            </a:r>
            <a:r>
              <a:rPr lang="en-US" altLang="zh-CN" sz="1600" dirty="0" err="1" smtClean="0">
                <a:latin typeface="Calibri" pitchFamily="34" charset="0"/>
              </a:rPr>
              <a:t>StringBuilder</a:t>
            </a:r>
            <a:r>
              <a:rPr lang="en-US" altLang="zh-CN" sz="1600" dirty="0" smtClean="0">
                <a:latin typeface="Calibri" pitchFamily="34" charset="0"/>
              </a:rPr>
              <a:t> result = new </a:t>
            </a:r>
            <a:r>
              <a:rPr lang="en-US" altLang="zh-CN" sz="1600" dirty="0" err="1" smtClean="0">
                <a:latin typeface="Calibri" pitchFamily="34" charset="0"/>
              </a:rPr>
              <a:t>StringBuilder</a:t>
            </a:r>
            <a:r>
              <a:rPr lang="en-US" altLang="zh-CN" sz="1600" dirty="0" smtClean="0">
                <a:latin typeface="Calibri" pitchFamily="34" charset="0"/>
              </a:rPr>
              <a:t>(); 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     for(</a:t>
            </a:r>
            <a:r>
              <a:rPr lang="en-US" altLang="zh-CN" sz="1600" dirty="0" err="1" smtClean="0">
                <a:latin typeface="Calibri" pitchFamily="34" charset="0"/>
              </a:rPr>
              <a:t>int</a:t>
            </a:r>
            <a:r>
              <a:rPr lang="en-US" altLang="zh-CN" sz="1600" dirty="0" smtClean="0">
                <a:latin typeface="Calibri" pitchFamily="34" charset="0"/>
              </a:rPr>
              <a:t> </a:t>
            </a:r>
            <a:r>
              <a:rPr lang="en-US" altLang="zh-CN" sz="1600" dirty="0" err="1" smtClean="0">
                <a:latin typeface="Calibri" pitchFamily="34" charset="0"/>
              </a:rPr>
              <a:t>i</a:t>
            </a:r>
            <a:r>
              <a:rPr lang="en-US" altLang="zh-CN" sz="1600" dirty="0" smtClean="0">
                <a:latin typeface="Calibri" pitchFamily="34" charset="0"/>
              </a:rPr>
              <a:t> = 0; </a:t>
            </a:r>
            <a:r>
              <a:rPr lang="en-US" altLang="zh-CN" sz="1600" dirty="0" err="1" smtClean="0">
                <a:latin typeface="Calibri" pitchFamily="34" charset="0"/>
              </a:rPr>
              <a:t>i</a:t>
            </a:r>
            <a:r>
              <a:rPr lang="en-US" altLang="zh-CN" sz="1600" dirty="0" smtClean="0">
                <a:latin typeface="Calibri" pitchFamily="34" charset="0"/>
              </a:rPr>
              <a:t> &lt; 10; </a:t>
            </a:r>
            <a:r>
              <a:rPr lang="en-US" altLang="zh-CN" sz="1600" dirty="0" err="1" smtClean="0">
                <a:latin typeface="Calibri" pitchFamily="34" charset="0"/>
              </a:rPr>
              <a:t>i</a:t>
            </a:r>
            <a:r>
              <a:rPr lang="en-US" altLang="zh-CN" sz="1600" dirty="0" smtClean="0">
                <a:latin typeface="Calibri" pitchFamily="34" charset="0"/>
              </a:rPr>
              <a:t>++) 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     {</a:t>
            </a:r>
            <a:br>
              <a:rPr lang="en-US" altLang="zh-CN" sz="1600" dirty="0" smtClean="0">
                <a:latin typeface="Calibri" pitchFamily="34" charset="0"/>
              </a:rPr>
            </a:br>
            <a:r>
              <a:rPr lang="en-US" altLang="zh-CN" sz="1600" dirty="0" smtClean="0">
                <a:latin typeface="Calibri" pitchFamily="34" charset="0"/>
              </a:rPr>
              <a:t>      s = 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(new 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Calibri" pitchFamily="34" charset="0"/>
              </a:rPr>
              <a:t>StringBuilder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(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Calibri" pitchFamily="34" charset="0"/>
              </a:rPr>
              <a:t>String.valueOf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(s))).append(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Calibri" pitchFamily="34" charset="0"/>
              </a:rPr>
              <a:t>rand.nextInt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(1000)).append(" ").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Calibri" pitchFamily="34" charset="0"/>
              </a:rPr>
              <a:t>toString</a:t>
            </a:r>
            <a:r>
              <a:rPr lang="en-US" altLang="zh-CN" sz="1600" b="1" dirty="0" smtClean="0">
                <a:solidFill>
                  <a:srgbClr val="006600"/>
                </a:solidFill>
                <a:latin typeface="Calibri" pitchFamily="34" charset="0"/>
              </a:rPr>
              <a:t>()</a:t>
            </a:r>
            <a:r>
              <a:rPr lang="en-US" altLang="zh-CN" sz="1600" dirty="0" smtClean="0"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Calibri" pitchFamily="34" charset="0"/>
              </a:rPr>
              <a:t>             }</a:t>
            </a:r>
          </a:p>
          <a:p>
            <a:pPr>
              <a:buNone/>
            </a:pPr>
            <a:r>
              <a:rPr lang="en-US" altLang="zh-CN" dirty="0" smtClean="0">
                <a:latin typeface="Calibri" pitchFamily="34" charset="0"/>
              </a:rPr>
              <a:t>          # Tip</a:t>
            </a:r>
          </a:p>
          <a:p>
            <a:pPr lvl="1"/>
            <a:r>
              <a:rPr lang="en-US" altLang="zh-CN" sz="1400" dirty="0" smtClean="0">
                <a:latin typeface="Calibri" pitchFamily="34" charset="0"/>
              </a:rPr>
              <a:t>new a </a:t>
            </a:r>
            <a:r>
              <a:rPr lang="en-US" altLang="zh-CN" sz="1400" dirty="0" err="1" smtClean="0">
                <a:latin typeface="Calibri" pitchFamily="34" charset="0"/>
              </a:rPr>
              <a:t>StringBuilder</a:t>
            </a:r>
            <a:r>
              <a:rPr lang="en-US" altLang="zh-CN" sz="1400" dirty="0" smtClean="0">
                <a:latin typeface="Calibri" pitchFamily="34" charset="0"/>
              </a:rPr>
              <a:t> Object for each item in ‘for’ statement</a:t>
            </a:r>
          </a:p>
          <a:p>
            <a:pPr>
              <a:buNone/>
            </a:pPr>
            <a:endParaRPr lang="zh-CN" alt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Beware performance of string concatenation(3)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Better performance: use 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instead</a:t>
            </a:r>
          </a:p>
          <a:p>
            <a:pPr lvl="1"/>
            <a:r>
              <a:rPr lang="en-US" altLang="zh-CN" dirty="0" err="1" smtClean="0"/>
              <a:t>java.lang.StringBuilder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mutable sequence of characters</a:t>
            </a:r>
          </a:p>
          <a:p>
            <a:pPr lvl="2"/>
            <a:r>
              <a:rPr lang="en-US" altLang="zh-CN" dirty="0" smtClean="0"/>
              <a:t>no guarantee for thread safe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java.lang.StringBuffer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thread-safe, mutable sequence of characters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780928"/>
            <a:ext cx="1800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3324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221088"/>
            <a:ext cx="4114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04248" y="234888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Calibri" pitchFamily="34" charset="0"/>
              </a:rPr>
              <a:t>Class  Hierarchy</a:t>
            </a:r>
            <a:endParaRPr lang="zh-CN" altLang="en-US" sz="11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for-each loops to traditional for loops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traditional for loops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No longer the preferred idiom to iterate over a collection!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= </a:t>
            </a:r>
            <a:r>
              <a:rPr lang="en-US" altLang="zh-CN" sz="1400" dirty="0" err="1" smtClean="0">
                <a:latin typeface="Calibri" pitchFamily="34" charset="0"/>
              </a:rPr>
              <a:t>c.iterator</a:t>
            </a:r>
            <a:r>
              <a:rPr lang="en-US" altLang="zh-CN" sz="1400" dirty="0" smtClean="0">
                <a:latin typeface="Calibri" pitchFamily="34" charset="0"/>
              </a:rPr>
              <a:t>(); </a:t>
            </a:r>
            <a:r>
              <a:rPr lang="en-US" altLang="zh-CN" sz="1400" dirty="0" err="1" smtClean="0">
                <a:latin typeface="Calibri" pitchFamily="34" charset="0"/>
              </a:rPr>
              <a:t>i.hasNext</a:t>
            </a:r>
            <a:r>
              <a:rPr lang="en-US" altLang="zh-CN" sz="1400" dirty="0" smtClean="0">
                <a:latin typeface="Calibri" pitchFamily="34" charset="0"/>
              </a:rPr>
              <a:t>(); 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((Element) </a:t>
            </a:r>
            <a:r>
              <a:rPr lang="en-US" altLang="zh-CN" sz="1400" dirty="0" err="1" smtClean="0">
                <a:latin typeface="Calibri" pitchFamily="34" charset="0"/>
              </a:rPr>
              <a:t>i.next</a:t>
            </a:r>
            <a:r>
              <a:rPr lang="en-US" altLang="zh-CN" sz="1400" dirty="0" smtClean="0">
                <a:latin typeface="Calibri" pitchFamily="34" charset="0"/>
              </a:rPr>
              <a:t>());    // (No generics before 1.5)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No longer the preferred idiom to iterate over an array!</a:t>
            </a:r>
          </a:p>
          <a:p>
            <a:pPr lvl="1">
              <a:buNone/>
            </a:pPr>
            <a:r>
              <a:rPr lang="nn-NO" altLang="zh-CN" sz="1400" dirty="0" smtClean="0">
                <a:latin typeface="Calibri" pitchFamily="34" charset="0"/>
              </a:rPr>
              <a:t>for (int i = 0; i &lt; a.length; i++)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(a[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]);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r>
              <a:rPr lang="en-US" altLang="zh-CN" dirty="0" smtClean="0"/>
              <a:t>for-each loops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The preferred idiom for iterating over collections and arrays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(Element e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altLang="zh-CN" sz="1400" dirty="0" smtClean="0">
                <a:latin typeface="Calibri" pitchFamily="34" charset="0"/>
              </a:rPr>
              <a:t> elements)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dirty="0" err="1" smtClean="0">
                <a:latin typeface="Calibri" pitchFamily="34" charset="0"/>
              </a:rPr>
              <a:t>doSomething</a:t>
            </a:r>
            <a:r>
              <a:rPr lang="en-US" altLang="zh-CN" sz="1400" dirty="0" smtClean="0">
                <a:latin typeface="Calibri" pitchFamily="34" charset="0"/>
              </a:rPr>
              <a:t>(e);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000" dirty="0" smtClean="0">
                <a:ea typeface="+mn-ea"/>
                <a:cs typeface="+mn-cs"/>
              </a:rPr>
              <a:t>advantages by using for-each</a:t>
            </a:r>
          </a:p>
          <a:p>
            <a:pPr lvl="1"/>
            <a:r>
              <a:rPr lang="en-US" altLang="zh-CN" sz="1400" dirty="0" smtClean="0"/>
              <a:t>code clarity</a:t>
            </a:r>
          </a:p>
          <a:p>
            <a:pPr lvl="1"/>
            <a:r>
              <a:rPr lang="en-US" altLang="zh-CN" sz="1400" dirty="0" smtClean="0"/>
              <a:t>no performance penalty, even slight better during loop an array, only computes index once</a:t>
            </a:r>
          </a:p>
          <a:p>
            <a:pPr lvl="1"/>
            <a:r>
              <a:rPr lang="en-US" altLang="zh-CN" sz="1400" b="1" i="1" dirty="0" smtClean="0"/>
              <a:t>bug prevention?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 for-each loops to traditional for loops(2)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088" y="1143000"/>
            <a:ext cx="4900984" cy="5029200"/>
          </a:xfrm>
        </p:spPr>
        <p:txBody>
          <a:bodyPr/>
          <a:lstStyle/>
          <a:p>
            <a:r>
              <a:rPr lang="en-US" altLang="zh-CN" sz="1600" b="1" dirty="0" smtClean="0"/>
              <a:t>Can you spot the bug?</a:t>
            </a:r>
            <a:endParaRPr lang="en-US" altLang="zh-CN" sz="16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Calibri" pitchFamily="34" charset="0"/>
              </a:rPr>
              <a:t>enum</a:t>
            </a:r>
            <a:r>
              <a:rPr lang="en-US" altLang="zh-CN" sz="1400" dirty="0" smtClean="0">
                <a:latin typeface="Calibri" pitchFamily="34" charset="0"/>
              </a:rPr>
              <a:t> Suit { CLUB, DIAMOND, HEART, SPADE }</a:t>
            </a:r>
          </a:p>
          <a:p>
            <a:pPr lvl="1">
              <a:buNone/>
            </a:pPr>
            <a:r>
              <a:rPr lang="en-US" altLang="zh-CN" sz="1400" dirty="0" err="1" smtClean="0">
                <a:latin typeface="Calibri" pitchFamily="34" charset="0"/>
              </a:rPr>
              <a:t>enum</a:t>
            </a:r>
            <a:r>
              <a:rPr lang="en-US" altLang="zh-CN" sz="1400" dirty="0" smtClean="0">
                <a:latin typeface="Calibri" pitchFamily="34" charset="0"/>
              </a:rPr>
              <a:t> Rank { ACE, DEUCE, THREE, FOUR, FIVE, SIX, SEVEN, EIGHT,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NINE, TEN, JACK, QUEEN, KING }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...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Collection&lt;Suit&gt; suits = </a:t>
            </a:r>
            <a:r>
              <a:rPr lang="en-US" altLang="zh-CN" sz="1400" dirty="0" err="1" smtClean="0">
                <a:latin typeface="Calibri" pitchFamily="34" charset="0"/>
              </a:rPr>
              <a:t>Arrays.asList</a:t>
            </a:r>
            <a:r>
              <a:rPr lang="en-US" altLang="zh-CN" sz="1400" dirty="0" smtClean="0">
                <a:latin typeface="Calibri" pitchFamily="34" charset="0"/>
              </a:rPr>
              <a:t>(</a:t>
            </a:r>
            <a:r>
              <a:rPr lang="en-US" altLang="zh-CN" sz="1400" dirty="0" err="1" smtClean="0">
                <a:latin typeface="Calibri" pitchFamily="34" charset="0"/>
              </a:rPr>
              <a:t>Suit.values</a:t>
            </a:r>
            <a:r>
              <a:rPr lang="en-US" altLang="zh-CN" sz="1400" dirty="0" smtClean="0">
                <a:latin typeface="Calibri" pitchFamily="34" charset="0"/>
              </a:rPr>
              <a:t>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Collection&lt;Rank&gt; ranks = </a:t>
            </a:r>
            <a:r>
              <a:rPr lang="en-US" altLang="zh-CN" sz="1400" dirty="0" err="1" smtClean="0">
                <a:latin typeface="Calibri" pitchFamily="34" charset="0"/>
              </a:rPr>
              <a:t>Arrays.asList</a:t>
            </a:r>
            <a:r>
              <a:rPr lang="en-US" altLang="zh-CN" sz="1400" dirty="0" smtClean="0">
                <a:latin typeface="Calibri" pitchFamily="34" charset="0"/>
              </a:rPr>
              <a:t>(</a:t>
            </a:r>
            <a:r>
              <a:rPr lang="en-US" altLang="zh-CN" sz="1400" dirty="0" err="1" smtClean="0">
                <a:latin typeface="Calibri" pitchFamily="34" charset="0"/>
              </a:rPr>
              <a:t>Rank.values</a:t>
            </a:r>
            <a:r>
              <a:rPr lang="en-US" altLang="zh-CN" sz="1400" dirty="0" smtClean="0">
                <a:latin typeface="Calibri" pitchFamily="34" charset="0"/>
              </a:rPr>
              <a:t>());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List&lt;Card&gt; deck = new </a:t>
            </a:r>
            <a:r>
              <a:rPr lang="en-US" altLang="zh-CN" sz="1400" dirty="0" err="1" smtClean="0">
                <a:latin typeface="Calibri" pitchFamily="34" charset="0"/>
              </a:rPr>
              <a:t>ArrayList</a:t>
            </a:r>
            <a:r>
              <a:rPr lang="en-US" altLang="zh-CN" sz="1400" dirty="0" smtClean="0">
                <a:latin typeface="Calibri" pitchFamily="34" charset="0"/>
              </a:rPr>
              <a:t>&lt;Card&gt;();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&lt;Suit&gt; </a:t>
            </a:r>
            <a:r>
              <a:rPr lang="en-US" altLang="zh-CN" sz="1400" b="1" dirty="0" err="1" smtClean="0">
                <a:latin typeface="Calibri" pitchFamily="34" charset="0"/>
              </a:rPr>
              <a:t>i</a:t>
            </a:r>
            <a:r>
              <a:rPr lang="en-US" altLang="zh-CN" sz="1400" b="1" dirty="0" smtClean="0">
                <a:latin typeface="Calibri" pitchFamily="34" charset="0"/>
              </a:rPr>
              <a:t> = </a:t>
            </a:r>
            <a:r>
              <a:rPr lang="en-US" altLang="zh-CN" sz="1400" b="1" dirty="0" err="1" smtClean="0">
                <a:latin typeface="Calibri" pitchFamily="34" charset="0"/>
              </a:rPr>
              <a:t>suits.iterator</a:t>
            </a:r>
            <a:r>
              <a:rPr lang="en-US" altLang="zh-CN" sz="1400" b="1" dirty="0" smtClean="0">
                <a:latin typeface="Calibri" pitchFamily="34" charset="0"/>
              </a:rPr>
              <a:t>()</a:t>
            </a:r>
            <a:r>
              <a:rPr lang="en-US" altLang="zh-CN" sz="1400" dirty="0" smtClean="0">
                <a:latin typeface="Calibri" pitchFamily="34" charset="0"/>
              </a:rPr>
              <a:t>; </a:t>
            </a:r>
            <a:r>
              <a:rPr lang="en-US" altLang="zh-CN" sz="1400" dirty="0" err="1" smtClean="0">
                <a:latin typeface="Calibri" pitchFamily="34" charset="0"/>
              </a:rPr>
              <a:t>i.hasNext</a:t>
            </a:r>
            <a:r>
              <a:rPr lang="en-US" altLang="zh-CN" sz="1400" dirty="0" smtClean="0">
                <a:latin typeface="Calibri" pitchFamily="34" charset="0"/>
              </a:rPr>
              <a:t>(); )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&lt;Rank&gt; j = </a:t>
            </a:r>
            <a:r>
              <a:rPr lang="en-US" altLang="zh-CN" sz="1400" dirty="0" err="1" smtClean="0">
                <a:latin typeface="Calibri" pitchFamily="34" charset="0"/>
              </a:rPr>
              <a:t>ranks.iterator</a:t>
            </a:r>
            <a:r>
              <a:rPr lang="en-US" altLang="zh-CN" sz="1400" dirty="0" smtClean="0">
                <a:latin typeface="Calibri" pitchFamily="34" charset="0"/>
              </a:rPr>
              <a:t>(); </a:t>
            </a:r>
            <a:r>
              <a:rPr lang="en-US" altLang="zh-CN" sz="1400" dirty="0" err="1" smtClean="0">
                <a:latin typeface="Calibri" pitchFamily="34" charset="0"/>
              </a:rPr>
              <a:t>j.hasNext</a:t>
            </a:r>
            <a:r>
              <a:rPr lang="en-US" altLang="zh-CN" sz="1400" dirty="0" smtClean="0">
                <a:latin typeface="Calibri" pitchFamily="34" charset="0"/>
              </a:rPr>
              <a:t>(); )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</a:t>
            </a:r>
            <a:r>
              <a:rPr lang="en-US" altLang="zh-CN" sz="1400" dirty="0" err="1" smtClean="0">
                <a:latin typeface="Calibri" pitchFamily="34" charset="0"/>
              </a:rPr>
              <a:t>deck.add</a:t>
            </a:r>
            <a:r>
              <a:rPr lang="en-US" altLang="zh-CN" sz="1400" dirty="0" smtClean="0">
                <a:latin typeface="Calibri" pitchFamily="34" charset="0"/>
              </a:rPr>
              <a:t>(new Card(</a:t>
            </a:r>
            <a:r>
              <a:rPr lang="en-US" altLang="zh-CN" sz="1400" b="1" dirty="0" err="1" smtClean="0">
                <a:latin typeface="Calibri" pitchFamily="34" charset="0"/>
              </a:rPr>
              <a:t>i.next</a:t>
            </a:r>
            <a:r>
              <a:rPr lang="en-US" altLang="zh-CN" sz="1400" b="1" dirty="0" smtClean="0">
                <a:latin typeface="Calibri" pitchFamily="34" charset="0"/>
              </a:rPr>
              <a:t>()</a:t>
            </a:r>
            <a:r>
              <a:rPr lang="en-US" altLang="zh-CN" sz="1400" dirty="0" smtClean="0">
                <a:latin typeface="Calibri" pitchFamily="34" charset="0"/>
              </a:rPr>
              <a:t>, </a:t>
            </a:r>
            <a:r>
              <a:rPr lang="en-US" altLang="zh-CN" sz="1400" dirty="0" err="1" smtClean="0">
                <a:latin typeface="Calibri" pitchFamily="34" charset="0"/>
              </a:rPr>
              <a:t>j.next</a:t>
            </a:r>
            <a:r>
              <a:rPr lang="en-US" altLang="zh-CN" sz="1400" dirty="0" smtClean="0">
                <a:latin typeface="Calibri" pitchFamily="34" charset="0"/>
              </a:rPr>
              <a:t>()));</a:t>
            </a:r>
          </a:p>
          <a:p>
            <a:r>
              <a:rPr lang="en-US" altLang="zh-CN" sz="1600" b="1" dirty="0" smtClean="0"/>
              <a:t>Solutions to prevent the bug</a:t>
            </a:r>
          </a:p>
          <a:p>
            <a:pPr lvl="1"/>
            <a:r>
              <a:rPr lang="en-US" altLang="zh-CN" sz="1400" b="1" dirty="0" smtClean="0"/>
              <a:t>fix it in traditional way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// Fixed, but ugly - you can do better!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&lt;Suit&gt; </a:t>
            </a:r>
            <a:r>
              <a:rPr lang="en-US" altLang="zh-CN" sz="1400" dirty="0" err="1" smtClean="0">
                <a:latin typeface="Calibri" pitchFamily="34" charset="0"/>
              </a:rPr>
              <a:t>i</a:t>
            </a:r>
            <a:r>
              <a:rPr lang="en-US" altLang="zh-CN" sz="1400" dirty="0" smtClean="0">
                <a:latin typeface="Calibri" pitchFamily="34" charset="0"/>
              </a:rPr>
              <a:t> = </a:t>
            </a:r>
            <a:r>
              <a:rPr lang="en-US" altLang="zh-CN" sz="1400" dirty="0" err="1" smtClean="0">
                <a:latin typeface="Calibri" pitchFamily="34" charset="0"/>
              </a:rPr>
              <a:t>suits.iterator</a:t>
            </a:r>
            <a:r>
              <a:rPr lang="en-US" altLang="zh-CN" sz="1400" dirty="0" smtClean="0">
                <a:latin typeface="Calibri" pitchFamily="34" charset="0"/>
              </a:rPr>
              <a:t>(); </a:t>
            </a:r>
            <a:r>
              <a:rPr lang="en-US" altLang="zh-CN" sz="1400" dirty="0" err="1" smtClean="0">
                <a:latin typeface="Calibri" pitchFamily="34" charset="0"/>
              </a:rPr>
              <a:t>i.hasNext</a:t>
            </a:r>
            <a:r>
              <a:rPr lang="en-US" altLang="zh-CN" sz="1400" dirty="0" smtClean="0">
                <a:latin typeface="Calibri" pitchFamily="34" charset="0"/>
              </a:rPr>
              <a:t>(); ) {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</a:t>
            </a:r>
            <a:r>
              <a:rPr lang="en-US" altLang="zh-CN" sz="1400" b="1" dirty="0" smtClean="0">
                <a:latin typeface="Calibri" pitchFamily="34" charset="0"/>
              </a:rPr>
              <a:t>Suit </a:t>
            </a:r>
            <a:r>
              <a:rPr lang="en-US" altLang="zh-CN" sz="1400" b="1" dirty="0" err="1" smtClean="0">
                <a:latin typeface="Calibri" pitchFamily="34" charset="0"/>
              </a:rPr>
              <a:t>suit</a:t>
            </a:r>
            <a:r>
              <a:rPr lang="en-US" altLang="zh-CN" sz="1400" b="1" dirty="0" smtClean="0">
                <a:latin typeface="Calibri" pitchFamily="34" charset="0"/>
              </a:rPr>
              <a:t> = </a:t>
            </a:r>
            <a:r>
              <a:rPr lang="en-US" altLang="zh-CN" sz="1400" b="1" dirty="0" err="1" smtClean="0">
                <a:latin typeface="Calibri" pitchFamily="34" charset="0"/>
              </a:rPr>
              <a:t>i.next</a:t>
            </a:r>
            <a:r>
              <a:rPr lang="en-US" altLang="zh-CN" sz="1400" b="1" dirty="0" smtClean="0">
                <a:latin typeface="Calibri" pitchFamily="34" charset="0"/>
              </a:rPr>
              <a:t>();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for (</a:t>
            </a:r>
            <a:r>
              <a:rPr lang="en-US" altLang="zh-CN" sz="1400" dirty="0" err="1" smtClean="0">
                <a:latin typeface="Calibri" pitchFamily="34" charset="0"/>
              </a:rPr>
              <a:t>Iterator</a:t>
            </a:r>
            <a:r>
              <a:rPr lang="en-US" altLang="zh-CN" sz="1400" dirty="0" smtClean="0">
                <a:latin typeface="Calibri" pitchFamily="34" charset="0"/>
              </a:rPr>
              <a:t>&lt;Rank&gt; j = </a:t>
            </a:r>
            <a:r>
              <a:rPr lang="en-US" altLang="zh-CN" sz="1400" dirty="0" err="1" smtClean="0">
                <a:latin typeface="Calibri" pitchFamily="34" charset="0"/>
              </a:rPr>
              <a:t>ranks.iterator</a:t>
            </a:r>
            <a:r>
              <a:rPr lang="en-US" altLang="zh-CN" sz="1400" dirty="0" smtClean="0">
                <a:latin typeface="Calibri" pitchFamily="34" charset="0"/>
              </a:rPr>
              <a:t>(); </a:t>
            </a:r>
            <a:r>
              <a:rPr lang="en-US" altLang="zh-CN" sz="1400" dirty="0" err="1" smtClean="0">
                <a:latin typeface="Calibri" pitchFamily="34" charset="0"/>
              </a:rPr>
              <a:t>j.hasNext</a:t>
            </a:r>
            <a:r>
              <a:rPr lang="en-US" altLang="zh-CN" sz="1400" dirty="0" smtClean="0">
                <a:latin typeface="Calibri" pitchFamily="34" charset="0"/>
              </a:rPr>
              <a:t>(); )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		</a:t>
            </a:r>
            <a:r>
              <a:rPr lang="en-US" altLang="zh-CN" sz="1400" dirty="0" err="1" smtClean="0">
                <a:latin typeface="Calibri" pitchFamily="34" charset="0"/>
              </a:rPr>
              <a:t>deck.add</a:t>
            </a:r>
            <a:r>
              <a:rPr lang="en-US" altLang="zh-CN" sz="1400" dirty="0" smtClean="0">
                <a:latin typeface="Calibri" pitchFamily="34" charset="0"/>
              </a:rPr>
              <a:t>(new Card(suit, </a:t>
            </a:r>
            <a:r>
              <a:rPr lang="en-US" altLang="zh-CN" sz="1400" dirty="0" err="1" smtClean="0">
                <a:latin typeface="Calibri" pitchFamily="34" charset="0"/>
              </a:rPr>
              <a:t>j.next</a:t>
            </a:r>
            <a:r>
              <a:rPr lang="en-US" altLang="zh-CN" sz="1400" dirty="0" smtClean="0">
                <a:latin typeface="Calibri" pitchFamily="34" charset="0"/>
              </a:rPr>
              <a:t>()));</a:t>
            </a:r>
          </a:p>
          <a:p>
            <a:pPr lvl="1">
              <a:buNone/>
            </a:pPr>
            <a:r>
              <a:rPr lang="en-US" altLang="zh-CN" sz="1400" dirty="0" smtClean="0">
                <a:latin typeface="Calibri" pitchFamily="34" charset="0"/>
              </a:rPr>
              <a:t>}</a:t>
            </a:r>
            <a:endParaRPr lang="zh-CN" altLang="en-US" sz="1400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4509120"/>
            <a:ext cx="3779912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altLang="zh-CN" sz="1400" b="1" dirty="0" smtClean="0"/>
              <a:t>use for-each instead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dirty="0" smtClean="0">
                <a:latin typeface="Calibri" pitchFamily="34" charset="0"/>
              </a:rPr>
              <a:t>// Preferred idiom for nested iteration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dirty="0" smtClean="0">
                <a:latin typeface="Calibri" pitchFamily="34" charset="0"/>
              </a:rPr>
              <a:t>for (Suit </a:t>
            </a:r>
            <a:r>
              <a:rPr lang="en-US" altLang="zh-CN" sz="1400" b="1" dirty="0" err="1" smtClean="0">
                <a:latin typeface="Calibri" pitchFamily="34" charset="0"/>
              </a:rPr>
              <a:t>suit</a:t>
            </a:r>
            <a:r>
              <a:rPr lang="en-US" altLang="zh-CN" sz="1400" dirty="0" smtClean="0">
                <a:latin typeface="Calibri" pitchFamily="34" charset="0"/>
              </a:rPr>
              <a:t> : suits)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dirty="0" smtClean="0">
                <a:latin typeface="Calibri" pitchFamily="34" charset="0"/>
              </a:rPr>
              <a:t>	for (Rank </a:t>
            </a:r>
            <a:r>
              <a:rPr lang="en-US" altLang="zh-CN" sz="1400" b="1" dirty="0" err="1" smtClean="0">
                <a:latin typeface="Calibri" pitchFamily="34" charset="0"/>
              </a:rPr>
              <a:t>rank</a:t>
            </a:r>
            <a:r>
              <a:rPr lang="en-US" altLang="zh-CN" sz="1400" dirty="0" smtClean="0">
                <a:latin typeface="Calibri" pitchFamily="34" charset="0"/>
              </a:rPr>
              <a:t> : ranks)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dirty="0" smtClean="0">
                <a:latin typeface="Calibri" pitchFamily="34" charset="0"/>
              </a:rPr>
              <a:t>		</a:t>
            </a:r>
            <a:r>
              <a:rPr lang="en-US" altLang="zh-CN" sz="1400" dirty="0" err="1" smtClean="0">
                <a:latin typeface="Calibri" pitchFamily="34" charset="0"/>
              </a:rPr>
              <a:t>deck.add</a:t>
            </a:r>
            <a:r>
              <a:rPr lang="en-US" altLang="zh-CN" sz="1400" dirty="0" smtClean="0">
                <a:latin typeface="Calibri" pitchFamily="34" charset="0"/>
              </a:rPr>
              <a:t>(new Card(suit, rank));</a:t>
            </a:r>
            <a:endParaRPr lang="zh-CN" alt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 All-hands 2010012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cassandra_presentation_tn</Template>
  <TotalTime>712</TotalTime>
  <Words>817</Words>
  <Application>Microsoft Office PowerPoint</Application>
  <PresentationFormat>全屏显示(4:3)</PresentationFormat>
  <Paragraphs>292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Eng All-hands 20100126</vt:lpstr>
      <vt:lpstr>Effective Java – General Programming</vt:lpstr>
      <vt:lpstr>Content</vt:lpstr>
      <vt:lpstr>Minimize the scope of local variables</vt:lpstr>
      <vt:lpstr>Minimize the scope of local variables(2)</vt:lpstr>
      <vt:lpstr>Beware performance of string concatenation</vt:lpstr>
      <vt:lpstr>Beware performance of string concatenation(2)</vt:lpstr>
      <vt:lpstr>Beware performance of string concatenation(3)</vt:lpstr>
      <vt:lpstr>Prefer for-each loops to traditional for loops</vt:lpstr>
      <vt:lpstr>Prefer for-each loops to traditional for loops(2)</vt:lpstr>
      <vt:lpstr>Refer to objects by their interfaces</vt:lpstr>
      <vt:lpstr>Avoid float/double if exact answers required</vt:lpstr>
      <vt:lpstr>Prefer interfaces to reflection</vt:lpstr>
      <vt:lpstr>Prefer interfaces to reflection</vt:lpstr>
      <vt:lpstr>Prefer primitive types to boxed primitives</vt:lpstr>
      <vt:lpstr>Prefer primitive types to boxed primitives(2)</vt:lpstr>
      <vt:lpstr>Prefer primitive types to boxed primitives(3)</vt:lpstr>
      <vt:lpstr>Avoid strings where other types are more appropriate</vt:lpstr>
      <vt:lpstr>Other practical principles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- Concurrency</dc:title>
  <cp:lastModifiedBy>qkhu</cp:lastModifiedBy>
  <cp:revision>314</cp:revision>
  <dcterms:modified xsi:type="dcterms:W3CDTF">2011-10-11T09:35:28Z</dcterms:modified>
</cp:coreProperties>
</file>