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28"/>
  </p:notesMasterIdLst>
  <p:sldIdLst>
    <p:sldId id="258" r:id="rId2"/>
    <p:sldId id="528" r:id="rId3"/>
    <p:sldId id="601" r:id="rId4"/>
    <p:sldId id="604" r:id="rId5"/>
    <p:sldId id="607" r:id="rId6"/>
    <p:sldId id="603" r:id="rId7"/>
    <p:sldId id="602" r:id="rId8"/>
    <p:sldId id="605" r:id="rId9"/>
    <p:sldId id="608" r:id="rId10"/>
    <p:sldId id="624" r:id="rId11"/>
    <p:sldId id="611" r:id="rId12"/>
    <p:sldId id="623" r:id="rId13"/>
    <p:sldId id="622" r:id="rId14"/>
    <p:sldId id="617" r:id="rId15"/>
    <p:sldId id="619" r:id="rId16"/>
    <p:sldId id="620" r:id="rId17"/>
    <p:sldId id="621" r:id="rId18"/>
    <p:sldId id="618" r:id="rId19"/>
    <p:sldId id="609" r:id="rId20"/>
    <p:sldId id="610" r:id="rId21"/>
    <p:sldId id="613" r:id="rId22"/>
    <p:sldId id="606" r:id="rId23"/>
    <p:sldId id="614" r:id="rId24"/>
    <p:sldId id="616" r:id="rId25"/>
    <p:sldId id="625" r:id="rId26"/>
    <p:sldId id="257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7" autoAdjust="0"/>
    <p:restoredTop sz="95156" autoAdjust="0"/>
  </p:normalViewPr>
  <p:slideViewPr>
    <p:cSldViewPr>
      <p:cViewPr varScale="1">
        <p:scale>
          <a:sx n="108" d="100"/>
          <a:sy n="108" d="100"/>
        </p:scale>
        <p:origin x="59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B2D85D-51A9-4A11-8415-A57B944056D9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4A3306E-759D-48DA-BE2E-9DEBB1A3FE18}">
      <dgm:prSet phldrT="[文本]"/>
      <dgm:spPr/>
      <dgm:t>
        <a:bodyPr/>
        <a:lstStyle/>
        <a:p>
          <a:r>
            <a:rPr lang="en-US" altLang="zh-CN" dirty="0"/>
            <a:t>RDD</a:t>
          </a:r>
          <a:endParaRPr lang="zh-CN" altLang="en-US" dirty="0"/>
        </a:p>
      </dgm:t>
    </dgm:pt>
    <dgm:pt modelId="{6C32E3D5-2C6F-4292-917D-B0C8AD399A67}" type="parTrans" cxnId="{F0CAE45D-981E-4ED7-BA4F-27C791ACD6CC}">
      <dgm:prSet/>
      <dgm:spPr/>
      <dgm:t>
        <a:bodyPr/>
        <a:lstStyle/>
        <a:p>
          <a:endParaRPr lang="zh-CN" altLang="en-US"/>
        </a:p>
      </dgm:t>
    </dgm:pt>
    <dgm:pt modelId="{05B1AF8C-58A7-406E-95F1-B11B54F5701E}" type="sibTrans" cxnId="{F0CAE45D-981E-4ED7-BA4F-27C791ACD6CC}">
      <dgm:prSet/>
      <dgm:spPr/>
      <dgm:t>
        <a:bodyPr/>
        <a:lstStyle/>
        <a:p>
          <a:endParaRPr lang="zh-CN" altLang="en-US"/>
        </a:p>
      </dgm:t>
    </dgm:pt>
    <dgm:pt modelId="{4A33031E-FFB3-4219-B4CC-D3DD9953D1B6}">
      <dgm:prSet phldrT="[文本]"/>
      <dgm:spPr/>
      <dgm:t>
        <a:bodyPr/>
        <a:lstStyle/>
        <a:p>
          <a:r>
            <a:rPr lang="zh-CN" dirty="0"/>
            <a:t>不可变</a:t>
          </a:r>
          <a:endParaRPr lang="zh-CN" altLang="en-US" dirty="0"/>
        </a:p>
      </dgm:t>
    </dgm:pt>
    <dgm:pt modelId="{B5928EE5-3D6C-4C29-B0F2-DB3AE561E774}" type="parTrans" cxnId="{5FFA349A-645D-468A-97FD-729914AEB5D8}">
      <dgm:prSet/>
      <dgm:spPr/>
      <dgm:t>
        <a:bodyPr/>
        <a:lstStyle/>
        <a:p>
          <a:endParaRPr lang="zh-CN" altLang="en-US"/>
        </a:p>
      </dgm:t>
    </dgm:pt>
    <dgm:pt modelId="{CEF4F9D9-22AA-4F8E-A20E-0CDF11AF39C2}" type="sibTrans" cxnId="{5FFA349A-645D-468A-97FD-729914AEB5D8}">
      <dgm:prSet/>
      <dgm:spPr/>
      <dgm:t>
        <a:bodyPr/>
        <a:lstStyle/>
        <a:p>
          <a:endParaRPr lang="zh-CN" altLang="en-US"/>
        </a:p>
      </dgm:t>
    </dgm:pt>
    <dgm:pt modelId="{38BDAD34-55C2-4AD1-875D-01232EF7DC2E}">
      <dgm:prSet phldrT="[文本]"/>
      <dgm:spPr/>
      <dgm:t>
        <a:bodyPr/>
        <a:lstStyle/>
        <a:p>
          <a:r>
            <a:rPr lang="zh-CN" altLang="en-US" dirty="0"/>
            <a:t>可分区</a:t>
          </a:r>
        </a:p>
      </dgm:t>
    </dgm:pt>
    <dgm:pt modelId="{E8ED5B05-A2D7-4EE3-97CA-812A83F7632D}" type="parTrans" cxnId="{EDA91DC0-787B-459C-BF6E-2744DA872D34}">
      <dgm:prSet/>
      <dgm:spPr/>
      <dgm:t>
        <a:bodyPr/>
        <a:lstStyle/>
        <a:p>
          <a:endParaRPr lang="zh-CN" altLang="en-US"/>
        </a:p>
      </dgm:t>
    </dgm:pt>
    <dgm:pt modelId="{BB80F288-24FA-4C7E-8F4F-B6C3EEA1C5CA}" type="sibTrans" cxnId="{EDA91DC0-787B-459C-BF6E-2744DA872D34}">
      <dgm:prSet/>
      <dgm:spPr/>
      <dgm:t>
        <a:bodyPr/>
        <a:lstStyle/>
        <a:p>
          <a:endParaRPr lang="zh-CN" altLang="en-US"/>
        </a:p>
      </dgm:t>
    </dgm:pt>
    <dgm:pt modelId="{615040C0-4F50-41DC-B055-B249CBC2947A}">
      <dgm:prSet phldrT="[文本]"/>
      <dgm:spPr/>
      <dgm:t>
        <a:bodyPr/>
        <a:lstStyle/>
        <a:p>
          <a:r>
            <a:rPr lang="zh-CN" altLang="en-US" dirty="0"/>
            <a:t>弹性</a:t>
          </a:r>
        </a:p>
      </dgm:t>
    </dgm:pt>
    <dgm:pt modelId="{4E52292F-A8EC-408F-B9AF-8BD4FECE1829}" type="parTrans" cxnId="{C7385A67-02EF-4AFA-B128-546C772818A7}">
      <dgm:prSet/>
      <dgm:spPr/>
      <dgm:t>
        <a:bodyPr/>
        <a:lstStyle/>
        <a:p>
          <a:endParaRPr lang="zh-CN" altLang="en-US"/>
        </a:p>
      </dgm:t>
    </dgm:pt>
    <dgm:pt modelId="{F70108B2-F925-4FD2-BFC2-A14ADA70377E}" type="sibTrans" cxnId="{C7385A67-02EF-4AFA-B128-546C772818A7}">
      <dgm:prSet/>
      <dgm:spPr/>
      <dgm:t>
        <a:bodyPr/>
        <a:lstStyle/>
        <a:p>
          <a:endParaRPr lang="zh-CN" altLang="en-US"/>
        </a:p>
      </dgm:t>
    </dgm:pt>
    <dgm:pt modelId="{369AF5C4-1D5C-433A-A658-C364927ACFBF}" type="pres">
      <dgm:prSet presAssocID="{57B2D85D-51A9-4A11-8415-A57B944056D9}" presName="theList" presStyleCnt="0">
        <dgm:presLayoutVars>
          <dgm:dir/>
          <dgm:animLvl val="lvl"/>
          <dgm:resizeHandles val="exact"/>
        </dgm:presLayoutVars>
      </dgm:prSet>
      <dgm:spPr/>
    </dgm:pt>
    <dgm:pt modelId="{38A97D82-919E-4A01-99AD-A706E5DFCE2B}" type="pres">
      <dgm:prSet presAssocID="{24A3306E-759D-48DA-BE2E-9DEBB1A3FE18}" presName="compNode" presStyleCnt="0"/>
      <dgm:spPr/>
    </dgm:pt>
    <dgm:pt modelId="{78414101-14F8-4FE3-8631-472CEDE158F7}" type="pres">
      <dgm:prSet presAssocID="{24A3306E-759D-48DA-BE2E-9DEBB1A3FE18}" presName="aNode" presStyleLbl="bgShp" presStyleIdx="0" presStyleCnt="1" custLinFactNeighborY="2047"/>
      <dgm:spPr/>
    </dgm:pt>
    <dgm:pt modelId="{0A0944FE-BC82-4406-969C-89E8B9ACBCB2}" type="pres">
      <dgm:prSet presAssocID="{24A3306E-759D-48DA-BE2E-9DEBB1A3FE18}" presName="textNode" presStyleLbl="bgShp" presStyleIdx="0" presStyleCnt="1"/>
      <dgm:spPr/>
    </dgm:pt>
    <dgm:pt modelId="{23AD85AA-B62C-4A78-93A3-7EF0DC7C51F7}" type="pres">
      <dgm:prSet presAssocID="{24A3306E-759D-48DA-BE2E-9DEBB1A3FE18}" presName="compChildNode" presStyleCnt="0"/>
      <dgm:spPr/>
    </dgm:pt>
    <dgm:pt modelId="{18DCBD0E-CDA9-43BB-B30E-C8192C23CF02}" type="pres">
      <dgm:prSet presAssocID="{24A3306E-759D-48DA-BE2E-9DEBB1A3FE18}" presName="theInnerList" presStyleCnt="0"/>
      <dgm:spPr/>
    </dgm:pt>
    <dgm:pt modelId="{C977511E-7F21-4CFB-880B-59A457975D2E}" type="pres">
      <dgm:prSet presAssocID="{4A33031E-FFB3-4219-B4CC-D3DD9953D1B6}" presName="childNode" presStyleLbl="node1" presStyleIdx="0" presStyleCnt="3">
        <dgm:presLayoutVars>
          <dgm:bulletEnabled val="1"/>
        </dgm:presLayoutVars>
      </dgm:prSet>
      <dgm:spPr/>
    </dgm:pt>
    <dgm:pt modelId="{EC9DFBED-33D1-40E3-958D-BDF512C7A486}" type="pres">
      <dgm:prSet presAssocID="{4A33031E-FFB3-4219-B4CC-D3DD9953D1B6}" presName="aSpace2" presStyleCnt="0"/>
      <dgm:spPr/>
    </dgm:pt>
    <dgm:pt modelId="{427A3854-B705-4A4D-8463-BDA98C54DE8D}" type="pres">
      <dgm:prSet presAssocID="{38BDAD34-55C2-4AD1-875D-01232EF7DC2E}" presName="childNode" presStyleLbl="node1" presStyleIdx="1" presStyleCnt="3">
        <dgm:presLayoutVars>
          <dgm:bulletEnabled val="1"/>
        </dgm:presLayoutVars>
      </dgm:prSet>
      <dgm:spPr/>
    </dgm:pt>
    <dgm:pt modelId="{E43607C6-280A-421D-9AEC-04D0D081656E}" type="pres">
      <dgm:prSet presAssocID="{38BDAD34-55C2-4AD1-875D-01232EF7DC2E}" presName="aSpace2" presStyleCnt="0"/>
      <dgm:spPr/>
    </dgm:pt>
    <dgm:pt modelId="{5F279C1C-4C55-4463-9BA4-D247EDEB36B8}" type="pres">
      <dgm:prSet presAssocID="{615040C0-4F50-41DC-B055-B249CBC2947A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D698BF18-0F2E-4121-B74A-ABAED772E357}" type="presOf" srcId="{57B2D85D-51A9-4A11-8415-A57B944056D9}" destId="{369AF5C4-1D5C-433A-A658-C364927ACFBF}" srcOrd="0" destOrd="0" presId="urn:microsoft.com/office/officeart/2005/8/layout/lProcess2"/>
    <dgm:cxn modelId="{4E5CB21D-DC49-4119-ACB7-B6B8E1F33B4B}" type="presOf" srcId="{615040C0-4F50-41DC-B055-B249CBC2947A}" destId="{5F279C1C-4C55-4463-9BA4-D247EDEB36B8}" srcOrd="0" destOrd="0" presId="urn:microsoft.com/office/officeart/2005/8/layout/lProcess2"/>
    <dgm:cxn modelId="{F0CAE45D-981E-4ED7-BA4F-27C791ACD6CC}" srcId="{57B2D85D-51A9-4A11-8415-A57B944056D9}" destId="{24A3306E-759D-48DA-BE2E-9DEBB1A3FE18}" srcOrd="0" destOrd="0" parTransId="{6C32E3D5-2C6F-4292-917D-B0C8AD399A67}" sibTransId="{05B1AF8C-58A7-406E-95F1-B11B54F5701E}"/>
    <dgm:cxn modelId="{C7385A67-02EF-4AFA-B128-546C772818A7}" srcId="{24A3306E-759D-48DA-BE2E-9DEBB1A3FE18}" destId="{615040C0-4F50-41DC-B055-B249CBC2947A}" srcOrd="2" destOrd="0" parTransId="{4E52292F-A8EC-408F-B9AF-8BD4FECE1829}" sibTransId="{F70108B2-F925-4FD2-BFC2-A14ADA70377E}"/>
    <dgm:cxn modelId="{5FFA349A-645D-468A-97FD-729914AEB5D8}" srcId="{24A3306E-759D-48DA-BE2E-9DEBB1A3FE18}" destId="{4A33031E-FFB3-4219-B4CC-D3DD9953D1B6}" srcOrd="0" destOrd="0" parTransId="{B5928EE5-3D6C-4C29-B0F2-DB3AE561E774}" sibTransId="{CEF4F9D9-22AA-4F8E-A20E-0CDF11AF39C2}"/>
    <dgm:cxn modelId="{75D3E09B-5D6D-4B7E-8608-A4EC8DA93141}" type="presOf" srcId="{4A33031E-FFB3-4219-B4CC-D3DD9953D1B6}" destId="{C977511E-7F21-4CFB-880B-59A457975D2E}" srcOrd="0" destOrd="0" presId="urn:microsoft.com/office/officeart/2005/8/layout/lProcess2"/>
    <dgm:cxn modelId="{9AF8ABA9-6603-4EE1-A698-7925BDFBE23E}" type="presOf" srcId="{24A3306E-759D-48DA-BE2E-9DEBB1A3FE18}" destId="{0A0944FE-BC82-4406-969C-89E8B9ACBCB2}" srcOrd="1" destOrd="0" presId="urn:microsoft.com/office/officeart/2005/8/layout/lProcess2"/>
    <dgm:cxn modelId="{D3093DAC-7BA3-4D21-99EC-9C43D11F055A}" type="presOf" srcId="{38BDAD34-55C2-4AD1-875D-01232EF7DC2E}" destId="{427A3854-B705-4A4D-8463-BDA98C54DE8D}" srcOrd="0" destOrd="0" presId="urn:microsoft.com/office/officeart/2005/8/layout/lProcess2"/>
    <dgm:cxn modelId="{EDA91DC0-787B-459C-BF6E-2744DA872D34}" srcId="{24A3306E-759D-48DA-BE2E-9DEBB1A3FE18}" destId="{38BDAD34-55C2-4AD1-875D-01232EF7DC2E}" srcOrd="1" destOrd="0" parTransId="{E8ED5B05-A2D7-4EE3-97CA-812A83F7632D}" sibTransId="{BB80F288-24FA-4C7E-8F4F-B6C3EEA1C5CA}"/>
    <dgm:cxn modelId="{2FE494FC-6BD8-46E4-9DBF-CD605EE57586}" type="presOf" srcId="{24A3306E-759D-48DA-BE2E-9DEBB1A3FE18}" destId="{78414101-14F8-4FE3-8631-472CEDE158F7}" srcOrd="0" destOrd="0" presId="urn:microsoft.com/office/officeart/2005/8/layout/lProcess2"/>
    <dgm:cxn modelId="{4F8988B3-AED2-4FA0-9830-0815374B6816}" type="presParOf" srcId="{369AF5C4-1D5C-433A-A658-C364927ACFBF}" destId="{38A97D82-919E-4A01-99AD-A706E5DFCE2B}" srcOrd="0" destOrd="0" presId="urn:microsoft.com/office/officeart/2005/8/layout/lProcess2"/>
    <dgm:cxn modelId="{F5F36398-6468-4EB6-97A9-F3E1A39BA7E9}" type="presParOf" srcId="{38A97D82-919E-4A01-99AD-A706E5DFCE2B}" destId="{78414101-14F8-4FE3-8631-472CEDE158F7}" srcOrd="0" destOrd="0" presId="urn:microsoft.com/office/officeart/2005/8/layout/lProcess2"/>
    <dgm:cxn modelId="{D1FD7065-0F29-411C-9D4D-C4DF22A82027}" type="presParOf" srcId="{38A97D82-919E-4A01-99AD-A706E5DFCE2B}" destId="{0A0944FE-BC82-4406-969C-89E8B9ACBCB2}" srcOrd="1" destOrd="0" presId="urn:microsoft.com/office/officeart/2005/8/layout/lProcess2"/>
    <dgm:cxn modelId="{42EBF395-D64E-4CDA-8C28-12C1BC106D40}" type="presParOf" srcId="{38A97D82-919E-4A01-99AD-A706E5DFCE2B}" destId="{23AD85AA-B62C-4A78-93A3-7EF0DC7C51F7}" srcOrd="2" destOrd="0" presId="urn:microsoft.com/office/officeart/2005/8/layout/lProcess2"/>
    <dgm:cxn modelId="{503DA242-E968-4AD4-B6C9-70A201EA5635}" type="presParOf" srcId="{23AD85AA-B62C-4A78-93A3-7EF0DC7C51F7}" destId="{18DCBD0E-CDA9-43BB-B30E-C8192C23CF02}" srcOrd="0" destOrd="0" presId="urn:microsoft.com/office/officeart/2005/8/layout/lProcess2"/>
    <dgm:cxn modelId="{42753E47-DCE4-4576-85C4-67BA11C48BE7}" type="presParOf" srcId="{18DCBD0E-CDA9-43BB-B30E-C8192C23CF02}" destId="{C977511E-7F21-4CFB-880B-59A457975D2E}" srcOrd="0" destOrd="0" presId="urn:microsoft.com/office/officeart/2005/8/layout/lProcess2"/>
    <dgm:cxn modelId="{6D2D114D-0ADB-4A84-8D93-36B87D255911}" type="presParOf" srcId="{18DCBD0E-CDA9-43BB-B30E-C8192C23CF02}" destId="{EC9DFBED-33D1-40E3-958D-BDF512C7A486}" srcOrd="1" destOrd="0" presId="urn:microsoft.com/office/officeart/2005/8/layout/lProcess2"/>
    <dgm:cxn modelId="{B8FA9A9B-65D4-4D52-BF1E-87B34E7C16BD}" type="presParOf" srcId="{18DCBD0E-CDA9-43BB-B30E-C8192C23CF02}" destId="{427A3854-B705-4A4D-8463-BDA98C54DE8D}" srcOrd="2" destOrd="0" presId="urn:microsoft.com/office/officeart/2005/8/layout/lProcess2"/>
    <dgm:cxn modelId="{CBE8A7E0-AF43-4984-A983-54E126532009}" type="presParOf" srcId="{18DCBD0E-CDA9-43BB-B30E-C8192C23CF02}" destId="{E43607C6-280A-421D-9AEC-04D0D081656E}" srcOrd="3" destOrd="0" presId="urn:microsoft.com/office/officeart/2005/8/layout/lProcess2"/>
    <dgm:cxn modelId="{2A503459-C122-4B31-934C-906A8F0D7A8B}" type="presParOf" srcId="{18DCBD0E-CDA9-43BB-B30E-C8192C23CF02}" destId="{5F279C1C-4C55-4463-9BA4-D247EDEB36B8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7A288E-8578-434F-A15F-9A8D8158DF96}" type="doc">
      <dgm:prSet loTypeId="urn:microsoft.com/office/officeart/2005/8/layout/cycle5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2E6A6D5-7B27-4FA5-B053-31B77D5DBED6}">
      <dgm:prSet phldrT="[文本]" custT="1"/>
      <dgm:spPr/>
      <dgm:t>
        <a:bodyPr/>
        <a:lstStyle/>
        <a:p>
          <a:r>
            <a:rPr lang="zh-CN" altLang="en-US" sz="2000" b="1" dirty="0"/>
            <a:t>文本文件</a:t>
          </a:r>
        </a:p>
      </dgm:t>
    </dgm:pt>
    <dgm:pt modelId="{434B6015-B41B-4453-8B5B-2AD1E90E660A}" type="parTrans" cxnId="{72D73536-88A5-470B-994B-0990FF613021}">
      <dgm:prSet/>
      <dgm:spPr/>
      <dgm:t>
        <a:bodyPr/>
        <a:lstStyle/>
        <a:p>
          <a:endParaRPr lang="zh-CN" altLang="en-US" sz="2400"/>
        </a:p>
      </dgm:t>
    </dgm:pt>
    <dgm:pt modelId="{DFE7FEC0-3E58-4945-806C-2194ED44FF11}" type="sibTrans" cxnId="{72D73536-88A5-470B-994B-0990FF613021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CN" altLang="en-US" sz="2400" b="1"/>
        </a:p>
      </dgm:t>
    </dgm:pt>
    <dgm:pt modelId="{991D27A6-A45D-47EA-9917-FF34989FDD2D}">
      <dgm:prSet phldrT="[文本]" custT="1"/>
      <dgm:spPr/>
      <dgm:t>
        <a:bodyPr/>
        <a:lstStyle/>
        <a:p>
          <a:r>
            <a:rPr lang="zh-CN" altLang="en-US" sz="2000" b="1" dirty="0"/>
            <a:t>对象文件</a:t>
          </a:r>
        </a:p>
      </dgm:t>
    </dgm:pt>
    <dgm:pt modelId="{8467724F-DAB8-4533-A49B-D80ED0882D64}" type="parTrans" cxnId="{747D163F-9674-45A7-95AC-14AC06CDC9E9}">
      <dgm:prSet/>
      <dgm:spPr/>
      <dgm:t>
        <a:bodyPr/>
        <a:lstStyle/>
        <a:p>
          <a:endParaRPr lang="zh-CN" altLang="en-US" sz="2400"/>
        </a:p>
      </dgm:t>
    </dgm:pt>
    <dgm:pt modelId="{EFDBDC7B-3949-41E3-AC42-ED108BDEAAE3}" type="sibTrans" cxnId="{747D163F-9674-45A7-95AC-14AC06CDC9E9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CN" altLang="en-US" sz="2400" b="1"/>
        </a:p>
      </dgm:t>
    </dgm:pt>
    <dgm:pt modelId="{8209694B-5BD7-412D-B296-4C8B98ECD45D}">
      <dgm:prSet phldrT="[文本]" custT="1"/>
      <dgm:spPr/>
      <dgm:t>
        <a:bodyPr/>
        <a:lstStyle/>
        <a:p>
          <a:r>
            <a:rPr lang="zh-CN" altLang="en-US" sz="2000" b="1" dirty="0"/>
            <a:t>数据库</a:t>
          </a:r>
        </a:p>
      </dgm:t>
    </dgm:pt>
    <dgm:pt modelId="{67487B65-3811-4EAB-A34B-A69349BFE305}" type="parTrans" cxnId="{DF0B6E26-6136-4D88-BE96-793DDFFF6256}">
      <dgm:prSet/>
      <dgm:spPr/>
      <dgm:t>
        <a:bodyPr/>
        <a:lstStyle/>
        <a:p>
          <a:endParaRPr lang="zh-CN" altLang="en-US" sz="2400"/>
        </a:p>
      </dgm:t>
    </dgm:pt>
    <dgm:pt modelId="{3E13B265-D861-4093-BB25-B9FEB398ED40}" type="sibTrans" cxnId="{DF0B6E26-6136-4D88-BE96-793DDFFF6256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CN" altLang="en-US" sz="2400" b="1"/>
        </a:p>
      </dgm:t>
    </dgm:pt>
    <dgm:pt modelId="{BAB57370-9A7F-42AC-B421-76C5160396BF}">
      <dgm:prSet phldrT="[文本]" custT="1"/>
      <dgm:spPr/>
      <dgm:t>
        <a:bodyPr/>
        <a:lstStyle/>
        <a:p>
          <a:r>
            <a:rPr lang="zh-CN" altLang="en-US" sz="2000" b="1" dirty="0"/>
            <a:t>文件系统</a:t>
          </a:r>
        </a:p>
      </dgm:t>
    </dgm:pt>
    <dgm:pt modelId="{C4EDF85A-7BD3-4D1E-998B-126944CFBC21}" type="parTrans" cxnId="{65F09C70-4EC1-4515-A82F-92873FCF4CEF}">
      <dgm:prSet/>
      <dgm:spPr/>
      <dgm:t>
        <a:bodyPr/>
        <a:lstStyle/>
        <a:p>
          <a:endParaRPr lang="zh-CN" altLang="en-US" sz="2400"/>
        </a:p>
      </dgm:t>
    </dgm:pt>
    <dgm:pt modelId="{D336A45B-8817-4198-8B04-529FE36A43BB}" type="sibTrans" cxnId="{65F09C70-4EC1-4515-A82F-92873FCF4CEF}">
      <dgm:prSet>
        <dgm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CN" altLang="en-US" sz="2400" b="1"/>
        </a:p>
      </dgm:t>
    </dgm:pt>
    <dgm:pt modelId="{D2B28CD4-E965-4952-BEC1-522D9B596CBA}">
      <dgm:prSet phldrT="[文本]" custT="1"/>
      <dgm:spPr/>
      <dgm:t>
        <a:bodyPr/>
        <a:lstStyle/>
        <a:p>
          <a:r>
            <a:rPr lang="en-US" altLang="zh-CN" sz="2000" b="1" dirty="0"/>
            <a:t>Sequence</a:t>
          </a:r>
          <a:r>
            <a:rPr lang="zh-CN" altLang="en-US" sz="2000" b="1" dirty="0"/>
            <a:t>文件</a:t>
          </a:r>
        </a:p>
      </dgm:t>
    </dgm:pt>
    <dgm:pt modelId="{3A18CDED-F94F-4945-978B-6B02C8976861}" type="parTrans" cxnId="{A1FC42CD-B1AB-4E8C-B879-5C69A8D50301}">
      <dgm:prSet/>
      <dgm:spPr/>
      <dgm:t>
        <a:bodyPr/>
        <a:lstStyle/>
        <a:p>
          <a:endParaRPr lang="zh-CN" altLang="en-US" sz="2400"/>
        </a:p>
      </dgm:t>
    </dgm:pt>
    <dgm:pt modelId="{6CF1B689-B07C-461A-9346-EC983C0482D4}" type="sibTrans" cxnId="{A1FC42CD-B1AB-4E8C-B879-5C69A8D50301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CN" altLang="en-US" sz="2400" b="1"/>
        </a:p>
      </dgm:t>
    </dgm:pt>
    <dgm:pt modelId="{49F03C8C-16C7-40C6-A3F3-C1D1B4D5AAA7}" type="pres">
      <dgm:prSet presAssocID="{A97A288E-8578-434F-A15F-9A8D8158DF96}" presName="cycle" presStyleCnt="0">
        <dgm:presLayoutVars>
          <dgm:dir/>
          <dgm:resizeHandles val="exact"/>
        </dgm:presLayoutVars>
      </dgm:prSet>
      <dgm:spPr/>
    </dgm:pt>
    <dgm:pt modelId="{C115A140-DE58-4779-8443-063FC32E3458}" type="pres">
      <dgm:prSet presAssocID="{F2E6A6D5-7B27-4FA5-B053-31B77D5DBED6}" presName="node" presStyleLbl="node1" presStyleIdx="0" presStyleCnt="5" custScaleX="109106">
        <dgm:presLayoutVars>
          <dgm:bulletEnabled val="1"/>
        </dgm:presLayoutVars>
      </dgm:prSet>
      <dgm:spPr/>
    </dgm:pt>
    <dgm:pt modelId="{E8A361ED-5713-4C51-855C-B95D421AC27A}" type="pres">
      <dgm:prSet presAssocID="{F2E6A6D5-7B27-4FA5-B053-31B77D5DBED6}" presName="spNode" presStyleCnt="0"/>
      <dgm:spPr/>
    </dgm:pt>
    <dgm:pt modelId="{CAA7131A-2A44-4F23-A50F-800C282A885E}" type="pres">
      <dgm:prSet presAssocID="{DFE7FEC0-3E58-4945-806C-2194ED44FF11}" presName="sibTrans" presStyleLbl="sibTrans1D1" presStyleIdx="0" presStyleCnt="5"/>
      <dgm:spPr/>
    </dgm:pt>
    <dgm:pt modelId="{47FDBB7B-045E-493E-B652-A80A6EC89045}" type="pres">
      <dgm:prSet presAssocID="{991D27A6-A45D-47EA-9917-FF34989FDD2D}" presName="node" presStyleLbl="node1" presStyleIdx="1" presStyleCnt="5" custScaleX="120457">
        <dgm:presLayoutVars>
          <dgm:bulletEnabled val="1"/>
        </dgm:presLayoutVars>
      </dgm:prSet>
      <dgm:spPr/>
    </dgm:pt>
    <dgm:pt modelId="{4A88B80B-8E2E-49CD-822B-EDAF0EC5577C}" type="pres">
      <dgm:prSet presAssocID="{991D27A6-A45D-47EA-9917-FF34989FDD2D}" presName="spNode" presStyleCnt="0"/>
      <dgm:spPr/>
    </dgm:pt>
    <dgm:pt modelId="{9C3F9CF9-CEA6-4C82-96EA-54939B013FEC}" type="pres">
      <dgm:prSet presAssocID="{EFDBDC7B-3949-41E3-AC42-ED108BDEAAE3}" presName="sibTrans" presStyleLbl="sibTrans1D1" presStyleIdx="1" presStyleCnt="5"/>
      <dgm:spPr/>
    </dgm:pt>
    <dgm:pt modelId="{FEE57D15-86AC-440B-B17B-A3BB3CF1B2F4}" type="pres">
      <dgm:prSet presAssocID="{8209694B-5BD7-412D-B296-4C8B98ECD45D}" presName="node" presStyleLbl="node1" presStyleIdx="2" presStyleCnt="5" custScaleX="115928">
        <dgm:presLayoutVars>
          <dgm:bulletEnabled val="1"/>
        </dgm:presLayoutVars>
      </dgm:prSet>
      <dgm:spPr/>
    </dgm:pt>
    <dgm:pt modelId="{4A1796CC-43B3-493C-9E4D-2D6A3F2FDF3F}" type="pres">
      <dgm:prSet presAssocID="{8209694B-5BD7-412D-B296-4C8B98ECD45D}" presName="spNode" presStyleCnt="0"/>
      <dgm:spPr/>
    </dgm:pt>
    <dgm:pt modelId="{A4CF5758-E4F5-46C1-B7E3-E6BD7983C048}" type="pres">
      <dgm:prSet presAssocID="{3E13B265-D861-4093-BB25-B9FEB398ED40}" presName="sibTrans" presStyleLbl="sibTrans1D1" presStyleIdx="2" presStyleCnt="5"/>
      <dgm:spPr/>
    </dgm:pt>
    <dgm:pt modelId="{EA29B7F4-719D-4F5C-88E9-080E9B5BAE91}" type="pres">
      <dgm:prSet presAssocID="{BAB57370-9A7F-42AC-B421-76C5160396BF}" presName="node" presStyleLbl="node1" presStyleIdx="3" presStyleCnt="5" custScaleX="121206">
        <dgm:presLayoutVars>
          <dgm:bulletEnabled val="1"/>
        </dgm:presLayoutVars>
      </dgm:prSet>
      <dgm:spPr/>
    </dgm:pt>
    <dgm:pt modelId="{68521EFB-E46D-45AA-A630-9C8D8E6BFCDE}" type="pres">
      <dgm:prSet presAssocID="{BAB57370-9A7F-42AC-B421-76C5160396BF}" presName="spNode" presStyleCnt="0"/>
      <dgm:spPr/>
    </dgm:pt>
    <dgm:pt modelId="{7AC6B68A-175E-4440-BB6A-5295D02AD4C4}" type="pres">
      <dgm:prSet presAssocID="{D336A45B-8817-4198-8B04-529FE36A43BB}" presName="sibTrans" presStyleLbl="sibTrans1D1" presStyleIdx="3" presStyleCnt="5"/>
      <dgm:spPr/>
    </dgm:pt>
    <dgm:pt modelId="{858EC50E-0D95-4018-BD69-4D788FB63CF5}" type="pres">
      <dgm:prSet presAssocID="{D2B28CD4-E965-4952-BEC1-522D9B596CBA}" presName="node" presStyleLbl="node1" presStyleIdx="4" presStyleCnt="5" custScaleX="128810">
        <dgm:presLayoutVars>
          <dgm:bulletEnabled val="1"/>
        </dgm:presLayoutVars>
      </dgm:prSet>
      <dgm:spPr/>
    </dgm:pt>
    <dgm:pt modelId="{D08BA75E-277F-4904-A596-B00FFB9850D3}" type="pres">
      <dgm:prSet presAssocID="{D2B28CD4-E965-4952-BEC1-522D9B596CBA}" presName="spNode" presStyleCnt="0"/>
      <dgm:spPr/>
    </dgm:pt>
    <dgm:pt modelId="{57191D30-B1B7-4F77-973C-392299F1D488}" type="pres">
      <dgm:prSet presAssocID="{6CF1B689-B07C-461A-9346-EC983C0482D4}" presName="sibTrans" presStyleLbl="sibTrans1D1" presStyleIdx="4" presStyleCnt="5"/>
      <dgm:spPr/>
    </dgm:pt>
  </dgm:ptLst>
  <dgm:cxnLst>
    <dgm:cxn modelId="{95457014-5847-4082-8949-34566C90AB6D}" type="presOf" srcId="{BAB57370-9A7F-42AC-B421-76C5160396BF}" destId="{EA29B7F4-719D-4F5C-88E9-080E9B5BAE91}" srcOrd="0" destOrd="0" presId="urn:microsoft.com/office/officeart/2005/8/layout/cycle5"/>
    <dgm:cxn modelId="{DF0B6E26-6136-4D88-BE96-793DDFFF6256}" srcId="{A97A288E-8578-434F-A15F-9A8D8158DF96}" destId="{8209694B-5BD7-412D-B296-4C8B98ECD45D}" srcOrd="2" destOrd="0" parTransId="{67487B65-3811-4EAB-A34B-A69349BFE305}" sibTransId="{3E13B265-D861-4093-BB25-B9FEB398ED40}"/>
    <dgm:cxn modelId="{B6E78932-06DB-4D12-A304-CBDD6C591960}" type="presOf" srcId="{D336A45B-8817-4198-8B04-529FE36A43BB}" destId="{7AC6B68A-175E-4440-BB6A-5295D02AD4C4}" srcOrd="0" destOrd="0" presId="urn:microsoft.com/office/officeart/2005/8/layout/cycle5"/>
    <dgm:cxn modelId="{72D73536-88A5-470B-994B-0990FF613021}" srcId="{A97A288E-8578-434F-A15F-9A8D8158DF96}" destId="{F2E6A6D5-7B27-4FA5-B053-31B77D5DBED6}" srcOrd="0" destOrd="0" parTransId="{434B6015-B41B-4453-8B5B-2AD1E90E660A}" sibTransId="{DFE7FEC0-3E58-4945-806C-2194ED44FF11}"/>
    <dgm:cxn modelId="{95AF1738-4433-49D9-8C56-21AADBCC9A2F}" type="presOf" srcId="{EFDBDC7B-3949-41E3-AC42-ED108BDEAAE3}" destId="{9C3F9CF9-CEA6-4C82-96EA-54939B013FEC}" srcOrd="0" destOrd="0" presId="urn:microsoft.com/office/officeart/2005/8/layout/cycle5"/>
    <dgm:cxn modelId="{5F89133A-01F2-4309-ABC7-5581C9279D6A}" type="presOf" srcId="{A97A288E-8578-434F-A15F-9A8D8158DF96}" destId="{49F03C8C-16C7-40C6-A3F3-C1D1B4D5AAA7}" srcOrd="0" destOrd="0" presId="urn:microsoft.com/office/officeart/2005/8/layout/cycle5"/>
    <dgm:cxn modelId="{2CB14D3B-A54C-4D52-891E-663668033318}" type="presOf" srcId="{3E13B265-D861-4093-BB25-B9FEB398ED40}" destId="{A4CF5758-E4F5-46C1-B7E3-E6BD7983C048}" srcOrd="0" destOrd="0" presId="urn:microsoft.com/office/officeart/2005/8/layout/cycle5"/>
    <dgm:cxn modelId="{747D163F-9674-45A7-95AC-14AC06CDC9E9}" srcId="{A97A288E-8578-434F-A15F-9A8D8158DF96}" destId="{991D27A6-A45D-47EA-9917-FF34989FDD2D}" srcOrd="1" destOrd="0" parTransId="{8467724F-DAB8-4533-A49B-D80ED0882D64}" sibTransId="{EFDBDC7B-3949-41E3-AC42-ED108BDEAAE3}"/>
    <dgm:cxn modelId="{65F09C70-4EC1-4515-A82F-92873FCF4CEF}" srcId="{A97A288E-8578-434F-A15F-9A8D8158DF96}" destId="{BAB57370-9A7F-42AC-B421-76C5160396BF}" srcOrd="3" destOrd="0" parTransId="{C4EDF85A-7BD3-4D1E-998B-126944CFBC21}" sibTransId="{D336A45B-8817-4198-8B04-529FE36A43BB}"/>
    <dgm:cxn modelId="{74E26679-5171-4F3F-8227-EEC32200B567}" type="presOf" srcId="{6CF1B689-B07C-461A-9346-EC983C0482D4}" destId="{57191D30-B1B7-4F77-973C-392299F1D488}" srcOrd="0" destOrd="0" presId="urn:microsoft.com/office/officeart/2005/8/layout/cycle5"/>
    <dgm:cxn modelId="{4FEEEC87-D9FC-4383-9ADA-A7856D203FDE}" type="presOf" srcId="{991D27A6-A45D-47EA-9917-FF34989FDD2D}" destId="{47FDBB7B-045E-493E-B652-A80A6EC89045}" srcOrd="0" destOrd="0" presId="urn:microsoft.com/office/officeart/2005/8/layout/cycle5"/>
    <dgm:cxn modelId="{1F0C55AA-1DAA-432F-B7BF-C9B17DC1445A}" type="presOf" srcId="{F2E6A6D5-7B27-4FA5-B053-31B77D5DBED6}" destId="{C115A140-DE58-4779-8443-063FC32E3458}" srcOrd="0" destOrd="0" presId="urn:microsoft.com/office/officeart/2005/8/layout/cycle5"/>
    <dgm:cxn modelId="{50EB93AE-D2C1-4EDD-AE69-88933F68DE69}" type="presOf" srcId="{8209694B-5BD7-412D-B296-4C8B98ECD45D}" destId="{FEE57D15-86AC-440B-B17B-A3BB3CF1B2F4}" srcOrd="0" destOrd="0" presId="urn:microsoft.com/office/officeart/2005/8/layout/cycle5"/>
    <dgm:cxn modelId="{337656B0-0AF9-4EAA-9CDB-084CCBBC798C}" type="presOf" srcId="{DFE7FEC0-3E58-4945-806C-2194ED44FF11}" destId="{CAA7131A-2A44-4F23-A50F-800C282A885E}" srcOrd="0" destOrd="0" presId="urn:microsoft.com/office/officeart/2005/8/layout/cycle5"/>
    <dgm:cxn modelId="{A1FC42CD-B1AB-4E8C-B879-5C69A8D50301}" srcId="{A97A288E-8578-434F-A15F-9A8D8158DF96}" destId="{D2B28CD4-E965-4952-BEC1-522D9B596CBA}" srcOrd="4" destOrd="0" parTransId="{3A18CDED-F94F-4945-978B-6B02C8976861}" sibTransId="{6CF1B689-B07C-461A-9346-EC983C0482D4}"/>
    <dgm:cxn modelId="{BB753DF0-DE9F-4301-802F-632B6E5FEDA2}" type="presOf" srcId="{D2B28CD4-E965-4952-BEC1-522D9B596CBA}" destId="{858EC50E-0D95-4018-BD69-4D788FB63CF5}" srcOrd="0" destOrd="0" presId="urn:microsoft.com/office/officeart/2005/8/layout/cycle5"/>
    <dgm:cxn modelId="{D05056F7-4AF9-442F-BFB8-5D65DB4D0D40}" type="presParOf" srcId="{49F03C8C-16C7-40C6-A3F3-C1D1B4D5AAA7}" destId="{C115A140-DE58-4779-8443-063FC32E3458}" srcOrd="0" destOrd="0" presId="urn:microsoft.com/office/officeart/2005/8/layout/cycle5"/>
    <dgm:cxn modelId="{A3F4AA31-D245-4E61-90CC-651EF6FE1AD8}" type="presParOf" srcId="{49F03C8C-16C7-40C6-A3F3-C1D1B4D5AAA7}" destId="{E8A361ED-5713-4C51-855C-B95D421AC27A}" srcOrd="1" destOrd="0" presId="urn:microsoft.com/office/officeart/2005/8/layout/cycle5"/>
    <dgm:cxn modelId="{2FF85059-E549-4FBE-B031-67C9EAA0C762}" type="presParOf" srcId="{49F03C8C-16C7-40C6-A3F3-C1D1B4D5AAA7}" destId="{CAA7131A-2A44-4F23-A50F-800C282A885E}" srcOrd="2" destOrd="0" presId="urn:microsoft.com/office/officeart/2005/8/layout/cycle5"/>
    <dgm:cxn modelId="{54894FD6-AAB3-4E4D-A444-549149D44B2C}" type="presParOf" srcId="{49F03C8C-16C7-40C6-A3F3-C1D1B4D5AAA7}" destId="{47FDBB7B-045E-493E-B652-A80A6EC89045}" srcOrd="3" destOrd="0" presId="urn:microsoft.com/office/officeart/2005/8/layout/cycle5"/>
    <dgm:cxn modelId="{19530909-AFAD-4733-821E-E19BE2313011}" type="presParOf" srcId="{49F03C8C-16C7-40C6-A3F3-C1D1B4D5AAA7}" destId="{4A88B80B-8E2E-49CD-822B-EDAF0EC5577C}" srcOrd="4" destOrd="0" presId="urn:microsoft.com/office/officeart/2005/8/layout/cycle5"/>
    <dgm:cxn modelId="{F02C7C6A-ECB6-4B6A-87C7-E5A8841CEF87}" type="presParOf" srcId="{49F03C8C-16C7-40C6-A3F3-C1D1B4D5AAA7}" destId="{9C3F9CF9-CEA6-4C82-96EA-54939B013FEC}" srcOrd="5" destOrd="0" presId="urn:microsoft.com/office/officeart/2005/8/layout/cycle5"/>
    <dgm:cxn modelId="{0C2FC785-66C2-4268-82B6-CEFFE696CE0A}" type="presParOf" srcId="{49F03C8C-16C7-40C6-A3F3-C1D1B4D5AAA7}" destId="{FEE57D15-86AC-440B-B17B-A3BB3CF1B2F4}" srcOrd="6" destOrd="0" presId="urn:microsoft.com/office/officeart/2005/8/layout/cycle5"/>
    <dgm:cxn modelId="{4D9A7536-EEF4-46AE-BC21-0BA4A84196B4}" type="presParOf" srcId="{49F03C8C-16C7-40C6-A3F3-C1D1B4D5AAA7}" destId="{4A1796CC-43B3-493C-9E4D-2D6A3F2FDF3F}" srcOrd="7" destOrd="0" presId="urn:microsoft.com/office/officeart/2005/8/layout/cycle5"/>
    <dgm:cxn modelId="{3EF4203B-FAF4-4782-941F-8DD62F0A183E}" type="presParOf" srcId="{49F03C8C-16C7-40C6-A3F3-C1D1B4D5AAA7}" destId="{A4CF5758-E4F5-46C1-B7E3-E6BD7983C048}" srcOrd="8" destOrd="0" presId="urn:microsoft.com/office/officeart/2005/8/layout/cycle5"/>
    <dgm:cxn modelId="{6DA85845-2408-4A44-A799-91B17AB2A529}" type="presParOf" srcId="{49F03C8C-16C7-40C6-A3F3-C1D1B4D5AAA7}" destId="{EA29B7F4-719D-4F5C-88E9-080E9B5BAE91}" srcOrd="9" destOrd="0" presId="urn:microsoft.com/office/officeart/2005/8/layout/cycle5"/>
    <dgm:cxn modelId="{98D06CF8-C90A-4906-B08B-67F2C5ACF00F}" type="presParOf" srcId="{49F03C8C-16C7-40C6-A3F3-C1D1B4D5AAA7}" destId="{68521EFB-E46D-45AA-A630-9C8D8E6BFCDE}" srcOrd="10" destOrd="0" presId="urn:microsoft.com/office/officeart/2005/8/layout/cycle5"/>
    <dgm:cxn modelId="{70B7E865-E28A-44A1-9BCC-8C26F0EE897D}" type="presParOf" srcId="{49F03C8C-16C7-40C6-A3F3-C1D1B4D5AAA7}" destId="{7AC6B68A-175E-4440-BB6A-5295D02AD4C4}" srcOrd="11" destOrd="0" presId="urn:microsoft.com/office/officeart/2005/8/layout/cycle5"/>
    <dgm:cxn modelId="{2A7FA337-8A0A-47B6-93F3-DFAF02CD674D}" type="presParOf" srcId="{49F03C8C-16C7-40C6-A3F3-C1D1B4D5AAA7}" destId="{858EC50E-0D95-4018-BD69-4D788FB63CF5}" srcOrd="12" destOrd="0" presId="urn:microsoft.com/office/officeart/2005/8/layout/cycle5"/>
    <dgm:cxn modelId="{4718C976-711B-4D25-B3CC-6103EF7301C9}" type="presParOf" srcId="{49F03C8C-16C7-40C6-A3F3-C1D1B4D5AAA7}" destId="{D08BA75E-277F-4904-A596-B00FFB9850D3}" srcOrd="13" destOrd="0" presId="urn:microsoft.com/office/officeart/2005/8/layout/cycle5"/>
    <dgm:cxn modelId="{8AA5FA9D-0BA4-4BAE-9D68-0D939FBCAB0A}" type="presParOf" srcId="{49F03C8C-16C7-40C6-A3F3-C1D1B4D5AAA7}" destId="{57191D30-B1B7-4F77-973C-392299F1D488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414101-14F8-4FE3-8631-472CEDE158F7}">
      <dsp:nvSpPr>
        <dsp:cNvPr id="0" name=""/>
        <dsp:cNvSpPr/>
      </dsp:nvSpPr>
      <dsp:spPr>
        <a:xfrm>
          <a:off x="0" y="0"/>
          <a:ext cx="211189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600" kern="1200" dirty="0"/>
            <a:t>RDD</a:t>
          </a:r>
          <a:endParaRPr lang="zh-CN" altLang="en-US" sz="5600" kern="1200" dirty="0"/>
        </a:p>
      </dsp:txBody>
      <dsp:txXfrm>
        <a:off x="0" y="0"/>
        <a:ext cx="2111896" cy="1219200"/>
      </dsp:txXfrm>
    </dsp:sp>
    <dsp:sp modelId="{C977511E-7F21-4CFB-880B-59A457975D2E}">
      <dsp:nvSpPr>
        <dsp:cNvPr id="0" name=""/>
        <dsp:cNvSpPr/>
      </dsp:nvSpPr>
      <dsp:spPr>
        <a:xfrm>
          <a:off x="211189" y="1219547"/>
          <a:ext cx="1689516" cy="798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000" kern="1200" dirty="0"/>
            <a:t>不可变</a:t>
          </a:r>
          <a:endParaRPr lang="zh-CN" altLang="en-US" sz="3000" kern="1200" dirty="0"/>
        </a:p>
      </dsp:txBody>
      <dsp:txXfrm>
        <a:off x="234574" y="1242932"/>
        <a:ext cx="1642746" cy="751643"/>
      </dsp:txXfrm>
    </dsp:sp>
    <dsp:sp modelId="{427A3854-B705-4A4D-8463-BDA98C54DE8D}">
      <dsp:nvSpPr>
        <dsp:cNvPr id="0" name=""/>
        <dsp:cNvSpPr/>
      </dsp:nvSpPr>
      <dsp:spPr>
        <a:xfrm>
          <a:off x="211189" y="2140793"/>
          <a:ext cx="1689516" cy="798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可分区</a:t>
          </a:r>
        </a:p>
      </dsp:txBody>
      <dsp:txXfrm>
        <a:off x="234574" y="2164178"/>
        <a:ext cx="1642746" cy="751643"/>
      </dsp:txXfrm>
    </dsp:sp>
    <dsp:sp modelId="{5F279C1C-4C55-4463-9BA4-D247EDEB36B8}">
      <dsp:nvSpPr>
        <dsp:cNvPr id="0" name=""/>
        <dsp:cNvSpPr/>
      </dsp:nvSpPr>
      <dsp:spPr>
        <a:xfrm>
          <a:off x="211189" y="3062039"/>
          <a:ext cx="1689516" cy="798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弹性</a:t>
          </a:r>
        </a:p>
      </dsp:txBody>
      <dsp:txXfrm>
        <a:off x="234574" y="3085424"/>
        <a:ext cx="1642746" cy="7516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5A140-DE58-4779-8443-063FC32E3458}">
      <dsp:nvSpPr>
        <dsp:cNvPr id="0" name=""/>
        <dsp:cNvSpPr/>
      </dsp:nvSpPr>
      <dsp:spPr>
        <a:xfrm>
          <a:off x="2769376" y="2909"/>
          <a:ext cx="1728200" cy="10295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文本文件</a:t>
          </a:r>
        </a:p>
      </dsp:txBody>
      <dsp:txXfrm>
        <a:off x="2819636" y="53169"/>
        <a:ext cx="1627680" cy="929057"/>
      </dsp:txXfrm>
    </dsp:sp>
    <dsp:sp modelId="{CAA7131A-2A44-4F23-A50F-800C282A885E}">
      <dsp:nvSpPr>
        <dsp:cNvPr id="0" name=""/>
        <dsp:cNvSpPr/>
      </dsp:nvSpPr>
      <dsp:spPr>
        <a:xfrm>
          <a:off x="1576550" y="517698"/>
          <a:ext cx="4113852" cy="4113852"/>
        </a:xfrm>
        <a:custGeom>
          <a:avLst/>
          <a:gdLst/>
          <a:ahLst/>
          <a:cxnLst/>
          <a:rect l="0" t="0" r="0" b="0"/>
          <a:pathLst>
            <a:path>
              <a:moveTo>
                <a:pt x="3116155" y="293696"/>
              </a:moveTo>
              <a:arcTo wR="2056926" hR="2056926" stAng="18059676" swAng="1130683"/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47FDBB7B-045E-493E-B652-A80A6EC89045}">
      <dsp:nvSpPr>
        <dsp:cNvPr id="0" name=""/>
        <dsp:cNvSpPr/>
      </dsp:nvSpPr>
      <dsp:spPr>
        <a:xfrm>
          <a:off x="4635731" y="1424210"/>
          <a:ext cx="1907996" cy="10295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对象文件</a:t>
          </a:r>
        </a:p>
      </dsp:txBody>
      <dsp:txXfrm>
        <a:off x="4685991" y="1474470"/>
        <a:ext cx="1807476" cy="929057"/>
      </dsp:txXfrm>
    </dsp:sp>
    <dsp:sp modelId="{9C3F9CF9-CEA6-4C82-96EA-54939B013FEC}">
      <dsp:nvSpPr>
        <dsp:cNvPr id="0" name=""/>
        <dsp:cNvSpPr/>
      </dsp:nvSpPr>
      <dsp:spPr>
        <a:xfrm>
          <a:off x="1576550" y="517698"/>
          <a:ext cx="4113852" cy="4113852"/>
        </a:xfrm>
        <a:custGeom>
          <a:avLst/>
          <a:gdLst/>
          <a:ahLst/>
          <a:cxnLst/>
          <a:rect l="0" t="0" r="0" b="0"/>
          <a:pathLst>
            <a:path>
              <a:moveTo>
                <a:pt x="4108921" y="2199268"/>
              </a:moveTo>
              <a:arcTo wR="2056926" hR="2056926" stAng="21838087" swAng="1359902"/>
            </a:path>
          </a:pathLst>
        </a:custGeom>
        <a:noFill/>
        <a:ln w="38100" cap="flat" cmpd="sng" algn="ctr">
          <a:solidFill>
            <a:schemeClr val="dk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FEE57D15-86AC-440B-B17B-A3BB3CF1B2F4}">
      <dsp:nvSpPr>
        <dsp:cNvPr id="0" name=""/>
        <dsp:cNvSpPr/>
      </dsp:nvSpPr>
      <dsp:spPr>
        <a:xfrm>
          <a:off x="3924378" y="3723924"/>
          <a:ext cx="1836258" cy="10295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数据库</a:t>
          </a:r>
        </a:p>
      </dsp:txBody>
      <dsp:txXfrm>
        <a:off x="3974638" y="3774184"/>
        <a:ext cx="1735738" cy="929057"/>
      </dsp:txXfrm>
    </dsp:sp>
    <dsp:sp modelId="{A4CF5758-E4F5-46C1-B7E3-E6BD7983C048}">
      <dsp:nvSpPr>
        <dsp:cNvPr id="0" name=""/>
        <dsp:cNvSpPr/>
      </dsp:nvSpPr>
      <dsp:spPr>
        <a:xfrm>
          <a:off x="1576550" y="517698"/>
          <a:ext cx="4113852" cy="4113852"/>
        </a:xfrm>
        <a:custGeom>
          <a:avLst/>
          <a:gdLst/>
          <a:ahLst/>
          <a:cxnLst/>
          <a:rect l="0" t="0" r="0" b="0"/>
          <a:pathLst>
            <a:path>
              <a:moveTo>
                <a:pt x="2240555" y="4105639"/>
              </a:moveTo>
              <a:arcTo wR="2056926" hR="2056926" stAng="5092691" swAng="544145"/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EA29B7F4-719D-4F5C-88E9-080E9B5BAE91}">
      <dsp:nvSpPr>
        <dsp:cNvPr id="0" name=""/>
        <dsp:cNvSpPr/>
      </dsp:nvSpPr>
      <dsp:spPr>
        <a:xfrm>
          <a:off x="1464515" y="3723924"/>
          <a:ext cx="1919860" cy="10295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文件系统</a:t>
          </a:r>
        </a:p>
      </dsp:txBody>
      <dsp:txXfrm>
        <a:off x="1514775" y="3774184"/>
        <a:ext cx="1819340" cy="929057"/>
      </dsp:txXfrm>
    </dsp:sp>
    <dsp:sp modelId="{7AC6B68A-175E-4440-BB6A-5295D02AD4C4}">
      <dsp:nvSpPr>
        <dsp:cNvPr id="0" name=""/>
        <dsp:cNvSpPr/>
      </dsp:nvSpPr>
      <dsp:spPr>
        <a:xfrm>
          <a:off x="1576550" y="517698"/>
          <a:ext cx="4113852" cy="4113852"/>
        </a:xfrm>
        <a:custGeom>
          <a:avLst/>
          <a:gdLst/>
          <a:ahLst/>
          <a:cxnLst/>
          <a:rect l="0" t="0" r="0" b="0"/>
          <a:pathLst>
            <a:path>
              <a:moveTo>
                <a:pt x="218250" y="2978998"/>
              </a:moveTo>
              <a:arcTo wR="2056926" hR="2056926" stAng="9202010" swAng="1359902"/>
            </a:path>
          </a:pathLst>
        </a:custGeom>
        <a:noFill/>
        <a:ln w="38100" cap="flat" cmpd="sng" algn="ctr">
          <a:solidFill>
            <a:schemeClr val="accent4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4"/>
        </a:lnRef>
        <a:fillRef idx="0">
          <a:schemeClr val="accent4"/>
        </a:fillRef>
        <a:effectRef idx="2">
          <a:schemeClr val="accent4"/>
        </a:effectRef>
        <a:fontRef idx="minor">
          <a:schemeClr val="tx1"/>
        </a:fontRef>
      </dsp:style>
    </dsp:sp>
    <dsp:sp modelId="{858EC50E-0D95-4018-BD69-4D788FB63CF5}">
      <dsp:nvSpPr>
        <dsp:cNvPr id="0" name=""/>
        <dsp:cNvSpPr/>
      </dsp:nvSpPr>
      <dsp:spPr>
        <a:xfrm>
          <a:off x="657071" y="1424210"/>
          <a:ext cx="2040305" cy="10295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/>
            <a:t>Sequence</a:t>
          </a:r>
          <a:r>
            <a:rPr lang="zh-CN" altLang="en-US" sz="2000" b="1" kern="1200" dirty="0"/>
            <a:t>文件</a:t>
          </a:r>
        </a:p>
      </dsp:txBody>
      <dsp:txXfrm>
        <a:off x="707331" y="1474470"/>
        <a:ext cx="1939785" cy="929057"/>
      </dsp:txXfrm>
    </dsp:sp>
    <dsp:sp modelId="{57191D30-B1B7-4F77-973C-392299F1D488}">
      <dsp:nvSpPr>
        <dsp:cNvPr id="0" name=""/>
        <dsp:cNvSpPr/>
      </dsp:nvSpPr>
      <dsp:spPr>
        <a:xfrm>
          <a:off x="1576550" y="517698"/>
          <a:ext cx="4113852" cy="4113852"/>
        </a:xfrm>
        <a:custGeom>
          <a:avLst/>
          <a:gdLst/>
          <a:ahLst/>
          <a:cxnLst/>
          <a:rect l="0" t="0" r="0" b="0"/>
          <a:pathLst>
            <a:path>
              <a:moveTo>
                <a:pt x="484943" y="730345"/>
              </a:moveTo>
              <a:arcTo wR="2056926" hR="2056926" stAng="13209641" swAng="1130683"/>
            </a:path>
          </a:pathLst>
        </a:custGeom>
        <a:noFill/>
        <a:ln w="38100" cap="flat" cmpd="sng" algn="ctr">
          <a:solidFill>
            <a:schemeClr val="accent3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3"/>
        </a:lnRef>
        <a:fillRef idx="0">
          <a:schemeClr val="accent3"/>
        </a:fillRef>
        <a:effectRef idx="2">
          <a:schemeClr val="accent3"/>
        </a:effectRef>
        <a:fontRef idx="minor">
          <a:schemeClr val="tx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38.6707" units="1/cm"/>
          <inkml:channelProperty channel="Y" name="resolution" value="38.64734" units="1/cm"/>
          <inkml:channelProperty channel="T" name="resolution" value="1" units="1/dev"/>
        </inkml:channelProperties>
      </inkml:inkSource>
      <inkml:timestamp xml:id="ts0" timeString="2018-01-24T02:36:01.3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785 6263 0,'24'0'94,"71"0"-63,1 0-16,94 47-15,263 1 32,-263-24-32,72 0 0,214-1 31,-142-23-15,213 0-1,-237 0 16,-96 0-31,24 0 16,48 0 0,-191 0-1,1 0-15,-49 0 16,25 0 0,23-47-16,-47 47 31,142-24-16,-23 0 1,71 24-16,-48 0 16,49 0-16,-49 0 15,-71-24 1,-71 24 0,-48-24-1,24 24 16,23-23-15,25 23 0,-1 0-1,48 0 1,-24 0-16,1-24 16,-1 24-1,-24-24 1,1 0-1,71 24 1,-24 0 0,-48 0-16,48 0 15,-71 0 1,23 0 0,24-24-16,-23 24 15,-1 0 1,1-23-16,-48 23 15,-1 0 1</inkml:trace>
  <inkml:trace contextRef="#ctx0" brushRef="#br0" timeOffset="5744.9181">1405 9715 0,'23'0'47,"73"-23"-32,-49 23 1,1 0-16,309 0 16,119 0-1,-95 0 1,-95 0-16,-119 0 16,-72 0-1,-47 0 1,214 0-16,-191 0 15,-47 0 64,47 0-64,72 0 1,0 0-1,167 0-15,23 0 16,-190 0 0,-24 0-1,-71 0 1,-25 0-16</inkml:trace>
  <inkml:trace contextRef="#ctx0" brushRef="#br0" timeOffset="16994.0115">1428 13216 0,'0'24'63,"143"-24"-48,-71 0 1,404 0-1,48 0 1,-191 0 0,96 0-1,-72 0-15,-143 24 16,-71-24 0,-95 0-16,-48 23 15,24-23 1,-1 0 109,1 0-110,24 0 17,23 0-17,1 0 1,-25 0-16,1 0 31,-24 0-31,0 0 31,-1 0-15,1 0 15,0 0 94,24 0-109,-25 0 0,1 0-1,24 0-15,-24 0 31,0 0 1,-1 0-1,1 0 0</inkml:trace>
  <inkml:trace contextRef="#ctx0" brushRef="#br0" timeOffset="31338.8143">1666 16764 0,'143'-24'78,"48"24"-62,142 0 15,477 0-15,619 0-1,-905 0-15,-310 0 16,-119 0-1,-71 0 1</inkml:trace>
  <inkml:trace contextRef="#ctx0" brushRef="#br0" timeOffset="39828.1863">11311 7691 0</inkml:trace>
  <inkml:trace contextRef="#ctx0" brushRef="#br0" timeOffset="47235.1562">10215 7953 0,'0'24'78,"0"0"-63,0 0 1,0 0 0,0-1 77,24 25-61,0-48-17,-24 24 1,0 0 0,0-1 15,0-46 31,0-49-46,0 25 0,0-25-16,0 48 15,0-23 1,0 23-1,0 0 17,24 0-17,23 24 63,1 48-62,-48 0-16,24-25 31,0 25-31,-24 0 16,0-1 0,0 1-1,0-24-15,0-1 16,0-70 46,0-25-46,0 1-16,0 47 16,0-23-1,23 23 1,1 24 46,0 0-46,24 0 15,-1 47-15,-47 1-1,24-24 1,-24 0 0</inkml:trace>
  <inkml:trace contextRef="#ctx0" brushRef="#br0" timeOffset="48104.532">10810 7858 0,'-47'0'62,"23"24"-30,0-24-32,0 24 15,24 0 1,-23 23-16,23 25 15,0-49 1,0 25 0,0-24-16,23 0 15,1-24 1,0 0 15,0 0-31,0 0 16,-1 0-16,49-24 15,-48 0 1,23-24 0,-47 1-1,0-1 1,0 24 0,0 48 93,0 0-93,0 0-1,0 0 1,24-1 15,-24 1 0,24-24 16</inkml:trace>
  <inkml:trace contextRef="#ctx0" brushRef="#br0" timeOffset="48438.4292">11072 7834 0,'24'0'31,"0"24"-15,0 71-16,0 24 31,-24-47-31,0-1 16,0-23-16,0-24 15,0 0-15,0-1 16</inkml:trace>
  <inkml:trace contextRef="#ctx0" brushRef="#br0" timeOffset="48863.6216">11144 7739 0,'48'0'31,"-25"0"-15,1 0-16,0 0 16,0 24-1,-24 23 1,0-23 0,-24 0-1,-24 24-15,25-24 16,23-1-1,-24 1 1,0 0-16,0-24 78</inkml:trace>
  <inkml:trace contextRef="#ctx0" brushRef="#br0" timeOffset="51487.4418">13335 8715 0,'-24'0'31,"0"0"47,0 0-47,0 0 16,1 0-15,-1 0-17,0 24 16,24 0-15,-24 0 15,24 0 1,0-1-17,0 1 16,0 0 32,24-24-47,-24 24-1,48-24 1,-48 24-1,23-1-15,1-23 32,-24 24-17,24-24-15,0 0 16,0 0 0,23 0-1,-23 0 1,0 0-1,24-24-15,-25 1 32,-23-1-32,0 0 15,24 24 1,-24-24 15,0 0 0,-24 1 32,24-1-63,-47 24 31,23-24-15,0 24-1,0 0-15,0 0 32,-23 0-17,23 0 1,24-24 15,-24 24 0,0 0-15,1 0 0,-1 0-1,0 0 1,24 24 0</inkml:trace>
  <inkml:trace contextRef="#ctx0" brushRef="#br0" timeOffset="52696.8616">13311 11620 0,'-24'0'63,"0"0"-63,0 0 0,1 0 31,-1 0-31,0 0 47,24 24-47,0 0 15,-24 0 1,24 24-16,-24-1 31,24-23-31,0 0 16,0 23 0,24-47-1,24 0-15,-1 0 16,-23 0 15,48 0-15,-25-23-1,1-1-15,-24 0 16,0 0 0,-24 0 30,0 1-30,-24 23 15,0-48-15,0 48 0,-24 0-16,1-24 15,-1 24-15,-23-24 16,47 0-1,-24 24 1,24 0-16,-23 48 16,23 24-1,0-49 1</inkml:trace>
  <inkml:trace contextRef="#ctx0" brushRef="#br0" timeOffset="53875.3598">13335 14145 0,'-24'0'78,"0"0"-63,0 0 1,0 23-16,24 1 16,-47 24-1,23-1-15,0 1 16,0-24 0,24 0-16,0 0 46,24-1-30,0 1 0,0 0-1,0-24 1,-24 24 0,23-24-16,1 0 31,48-24-16,-25 24 1,-23-48-16,24 25 16,-24-25-1,-1 24 1,-23 0-16,0 0 78,0-23-47,0 23 1,-47 24 14,23 0-30,-24 0 0,24 0-1,1 0 17</inkml:trace>
  <inkml:trace contextRef="#ctx0" brushRef="#br0" timeOffset="55695.535">17407 9073 0,'47'0'78,"1"0"-78,47 0 16,-24 0-16,-47 0 15,-48 0 188,1 0-203,-1 23 32,0-23-17,0 24 1,24 0 46,0 0 63,0 0 0,0-1-93,24-23-32,0 24 15,0 0 1,-1-24-16,1 0 31,0 0-15,0-24-1,0-23-15,-24-1 16,0 0-16,0 1 16,0 23-1,0 0 1,-24 24 46,0 0-46,0 0 15,-23 0-15</inkml:trace>
  <inkml:trace contextRef="#ctx0" brushRef="#br0" timeOffset="56557.9148">17454 11525 0,'0'24'94,"0"0"-63,48 0-31,-24 23 16,-1 1-16,1-24 16,0 0 15,0-24-16,23 0 1,-47-24 0,48 0-1,-48-24-15,0 24 32,0 1 14,0-1-14,-48 24-17,25 0 1,-1 0-16,-24 0 16,24 0-1,24 24 48,0-1-63</inkml:trace>
  <inkml:trace contextRef="#ctx0" brushRef="#br0" timeOffset="57458.0346">17478 14097 0,'0'24'62,"0"0"-30,0 23-17,0 1 1,0-1-16,24-23 15,0 24 1,-1 0 0,25-48 15,-24 0-15,0 0-1,-1-24-15,1 0 31,0-24-31,0 24 0,-24 1 32,0-1-17,0 0-15,0 0 32,-24 24-17,24-24-15,-24 24 16,0 0-1,1 0 17,-1 24-17,0 0 17,0-24-32</inkml:trace>
  <inkml:trace contextRef="#ctx0" brushRef="#br0" timeOffset="58374.5408">21717 8930 0,'-24'0'15,"0"0"1,0 0 0,-23 23-16,-25 25 15,24 24 1,-47 47 0,71-48-1,1-23 1,-1-1-16,24-23 0,0 24 15,71-48 32,-47-24-31,0-24 0,23 24-16,-47 1 15,24-1 1,0 0-16,-24 0 15,0 0 1,0 1 15,-24 23-15,24-24 0,-24 24-1,1-24 1</inkml:trace>
  <inkml:trace contextRef="#ctx0" brushRef="#br0" timeOffset="59206.2132">21669 11549 0,'-48'24'78,"1"71"-31,47-23-47,0-49 16,0 1-16,24 24 15,-1-48 1,1 0-1,0 0 1,24-48 15,-48 24 1,0 1 77</inkml:trace>
  <inkml:trace contextRef="#ctx0" brushRef="#br0" timeOffset="60214.02">21740 14764 0,'-23'0'15,"-1"0"1,0 0 15,-24 24-15,48 23 15,-23-47-15,23 24-1,0 0-15,0 0 32,23-1-17,73 1 1,-25-24-1,-23 0-15,23 0 32,-71-24-32,24 1 15,0-1 1,0-24-16,-1 48 16,-23-24-1,0 1 1,-23 23 46,-25-24-46,-23 24-16,23-24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38.6707" units="1/cm"/>
          <inkml:channelProperty channel="Y" name="resolution" value="38.64734" units="1/cm"/>
          <inkml:channelProperty channel="T" name="resolution" value="1" units="1/dev"/>
        </inkml:channelProperties>
      </inkml:inkSource>
      <inkml:timestamp xml:id="ts0" timeString="2018-01-24T02:37:19.5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2214 11525 0,'48'0'63,"-1"0"-48,72 0 1,120 0 0,-168 0-1,96-24 1,-48 24 0,-48-23-1,-47 23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2018/3/31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67544" y="2132856"/>
            <a:ext cx="8136904" cy="1851025"/>
          </a:xfrm>
        </p:spPr>
        <p:txBody>
          <a:bodyPr>
            <a:normAutofit fontScale="90000"/>
          </a:bodyPr>
          <a:lstStyle/>
          <a:p>
            <a:r>
              <a:rPr lang="en-US" altLang="zh-CN" sz="8000" b="1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Spark Core</a:t>
            </a:r>
            <a:br>
              <a:rPr lang="en-US" altLang="zh-CN" sz="8000" b="1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</a:br>
            <a:r>
              <a:rPr lang="zh-CN" altLang="en-US" sz="8000" b="1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应用解析</a:t>
            </a:r>
            <a:endParaRPr lang="zh-CN" altLang="zh-CN" sz="8000" b="1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64088" y="5085184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讲师：武玉飞   </a:t>
            </a:r>
            <a:endParaRPr lang="en-US" altLang="zh-CN" sz="4000" b="1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32866"/>
            <a:ext cx="5012610" cy="50405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RDD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的数值统计操作</a:t>
            </a:r>
          </a:p>
        </p:txBody>
      </p:sp>
      <p:pic>
        <p:nvPicPr>
          <p:cNvPr id="7" name="Picture 250"/>
          <p:cNvPicPr/>
          <p:nvPr/>
        </p:nvPicPr>
        <p:blipFill>
          <a:blip r:embed="rId2"/>
          <a:stretch>
            <a:fillRect/>
          </a:stretch>
        </p:blipFill>
        <p:spPr>
          <a:xfrm>
            <a:off x="1187624" y="1412776"/>
            <a:ext cx="6912768" cy="499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2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32866"/>
            <a:ext cx="5012610" cy="50405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RDD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的分片数量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41656"/>
            <a:ext cx="7468524" cy="21602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63" y="3480633"/>
            <a:ext cx="3550889" cy="109376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4653136"/>
            <a:ext cx="8117732" cy="4343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5517232"/>
            <a:ext cx="8274659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8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32866"/>
            <a:ext cx="5012610" cy="50405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RDD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的函数传递注意</a:t>
            </a:r>
          </a:p>
        </p:txBody>
      </p:sp>
      <p:sp>
        <p:nvSpPr>
          <p:cNvPr id="2" name="矩形 1"/>
          <p:cNvSpPr/>
          <p:nvPr/>
        </p:nvSpPr>
        <p:spPr>
          <a:xfrm>
            <a:off x="539552" y="1484784"/>
            <a:ext cx="8136904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b="1" dirty="0">
                <a:solidFill>
                  <a:srgbClr val="000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class </a:t>
            </a:r>
            <a:r>
              <a:rPr lang="en-US" altLang="zh-CN" sz="1400" dirty="0" err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SearchFunctions</a:t>
            </a:r>
            <a:r>
              <a:rPr lang="en-US" altLang="zh-CN" sz="140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400" b="1" dirty="0" err="1">
                <a:solidFill>
                  <a:srgbClr val="000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val</a:t>
            </a:r>
            <a:r>
              <a:rPr lang="en-US" altLang="zh-CN" sz="1400" b="1" dirty="0">
                <a:solidFill>
                  <a:srgbClr val="000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query: </a:t>
            </a:r>
            <a:r>
              <a:rPr lang="en-US" altLang="zh-CN" sz="1400" dirty="0">
                <a:solidFill>
                  <a:srgbClr val="20999D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40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</a:t>
            </a:r>
            <a:r>
              <a:rPr lang="en-US" altLang="zh-CN" sz="1400" dirty="0">
                <a:solidFill>
                  <a:srgbClr val="FF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extends </a:t>
            </a:r>
            <a:r>
              <a:rPr lang="en-US" altLang="zh-CN" sz="1400" dirty="0" err="1">
                <a:solidFill>
                  <a:srgbClr val="FF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java.io.Serializable</a:t>
            </a:r>
            <a:r>
              <a:rPr lang="en-US" altLang="zh-CN" sz="140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  <a:br>
              <a:rPr lang="en-US" altLang="zh-CN" sz="140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140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solidFill>
                  <a:srgbClr val="000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400" b="1" dirty="0">
                <a:solidFill>
                  <a:srgbClr val="000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isMatch</a:t>
            </a:r>
            <a:r>
              <a:rPr lang="en-US" altLang="zh-CN" sz="140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(s: </a:t>
            </a:r>
            <a:r>
              <a:rPr lang="en-US" altLang="zh-CN" sz="1400" dirty="0">
                <a:solidFill>
                  <a:srgbClr val="20999D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40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): Boolean = {</a:t>
            </a:r>
            <a:br>
              <a:rPr lang="en-US" altLang="zh-CN" sz="140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140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s.contains</a:t>
            </a:r>
            <a:r>
              <a:rPr lang="en-US" altLang="zh-CN" sz="140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(query)</a:t>
            </a:r>
            <a:br>
              <a:rPr lang="en-US" altLang="zh-CN" sz="140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140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  <a:br>
              <a:rPr lang="en-US" altLang="zh-CN" sz="140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140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solidFill>
                  <a:srgbClr val="000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400" b="1" dirty="0">
                <a:solidFill>
                  <a:srgbClr val="000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getMatchesFunctionReference</a:t>
            </a:r>
            <a:r>
              <a:rPr lang="en-US" altLang="zh-CN" sz="140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rdd</a:t>
            </a:r>
            <a:r>
              <a:rPr lang="en-US" altLang="zh-CN" sz="140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 </a:t>
            </a:r>
            <a:r>
              <a:rPr lang="en-US" altLang="zh-CN" sz="1400" dirty="0" err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org.apache.spark.rdd.RDD</a:t>
            </a:r>
            <a:r>
              <a:rPr lang="en-US" altLang="zh-CN" sz="140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400" dirty="0">
                <a:solidFill>
                  <a:srgbClr val="20999D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40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]): </a:t>
            </a:r>
            <a:r>
              <a:rPr lang="en-US" altLang="zh-CN" sz="1400" dirty="0" err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org.apache.spark.rdd.RDD</a:t>
            </a:r>
            <a:r>
              <a:rPr lang="en-US" altLang="zh-CN" sz="140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400" dirty="0">
                <a:solidFill>
                  <a:srgbClr val="20999D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40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 = {</a:t>
            </a:r>
            <a:br>
              <a:rPr lang="en-US" altLang="zh-CN" sz="140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140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400" i="1" dirty="0">
                <a:solidFill>
                  <a:srgbClr val="808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</a:t>
            </a:r>
            <a:r>
              <a:rPr lang="zh-CN" altLang="zh-CN" sz="1400" i="1" dirty="0">
                <a:solidFill>
                  <a:srgbClr val="808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问题</a:t>
            </a:r>
            <a:r>
              <a:rPr lang="en-US" altLang="zh-CN" sz="1400" i="1" dirty="0">
                <a:solidFill>
                  <a:srgbClr val="808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:"</a:t>
            </a:r>
            <a:r>
              <a:rPr lang="en-US" altLang="zh-CN" sz="1400" i="1" dirty="0" err="1">
                <a:solidFill>
                  <a:srgbClr val="808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isMatch</a:t>
            </a:r>
            <a:r>
              <a:rPr lang="en-US" altLang="zh-CN" sz="1400" i="1" dirty="0">
                <a:solidFill>
                  <a:srgbClr val="808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zh-CN" altLang="zh-CN" sz="1400" i="1" dirty="0">
                <a:solidFill>
                  <a:srgbClr val="808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表示</a:t>
            </a:r>
            <a:r>
              <a:rPr lang="en-US" altLang="zh-CN" sz="1400" i="1" dirty="0">
                <a:solidFill>
                  <a:srgbClr val="808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en-US" altLang="zh-CN" sz="1400" i="1" dirty="0" err="1">
                <a:solidFill>
                  <a:srgbClr val="808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this.isMatch</a:t>
            </a:r>
            <a:r>
              <a:rPr lang="en-US" altLang="zh-CN" sz="1400" i="1" dirty="0">
                <a:solidFill>
                  <a:srgbClr val="808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zh-CN" altLang="zh-CN" sz="1400" i="1" dirty="0">
                <a:solidFill>
                  <a:srgbClr val="808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，因此我们要传递整个</a:t>
            </a:r>
            <a:r>
              <a:rPr lang="en-US" altLang="zh-CN" sz="1400" i="1" dirty="0">
                <a:solidFill>
                  <a:srgbClr val="808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"this" </a:t>
            </a:r>
            <a:br>
              <a:rPr lang="en-US" altLang="zh-CN" sz="1400" i="1" dirty="0">
                <a:solidFill>
                  <a:srgbClr val="808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1400" i="1" dirty="0">
                <a:solidFill>
                  <a:srgbClr val="808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rdd.filter</a:t>
            </a:r>
            <a:r>
              <a:rPr lang="en-US" altLang="zh-CN" sz="140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isMatch</a:t>
            </a:r>
            <a:r>
              <a:rPr lang="en-US" altLang="zh-CN" sz="140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br>
              <a:rPr lang="en-US" altLang="zh-CN" sz="140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140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  <a:br>
              <a:rPr lang="en-US" altLang="zh-CN" sz="140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140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solidFill>
                  <a:srgbClr val="000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400" b="1" dirty="0">
                <a:solidFill>
                  <a:srgbClr val="000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getMatchesFieldReference</a:t>
            </a:r>
            <a:r>
              <a:rPr lang="en-US" altLang="zh-CN" sz="140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rdd</a:t>
            </a:r>
            <a:r>
              <a:rPr lang="en-US" altLang="zh-CN" sz="140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 </a:t>
            </a:r>
            <a:r>
              <a:rPr lang="en-US" altLang="zh-CN" sz="1400" dirty="0" err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org.apache.spark.rdd.RDD</a:t>
            </a:r>
            <a:r>
              <a:rPr lang="en-US" altLang="zh-CN" sz="140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400" dirty="0">
                <a:solidFill>
                  <a:srgbClr val="20999D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40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]): </a:t>
            </a:r>
            <a:r>
              <a:rPr lang="en-US" altLang="zh-CN" sz="1400" dirty="0" err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org.apache.spark.rdd.RDD</a:t>
            </a:r>
            <a:r>
              <a:rPr lang="en-US" altLang="zh-CN" sz="140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400" dirty="0">
                <a:solidFill>
                  <a:srgbClr val="20999D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40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 = { 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i="1" dirty="0">
                <a:solidFill>
                  <a:srgbClr val="808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</a:t>
            </a:r>
            <a:r>
              <a:rPr lang="zh-CN" altLang="zh-CN" sz="1400" i="1" dirty="0">
                <a:solidFill>
                  <a:srgbClr val="808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问题</a:t>
            </a:r>
            <a:r>
              <a:rPr lang="en-US" altLang="zh-CN" sz="1400" i="1" dirty="0">
                <a:solidFill>
                  <a:srgbClr val="808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:"query"</a:t>
            </a:r>
            <a:r>
              <a:rPr lang="zh-CN" altLang="zh-CN" sz="1400" i="1" dirty="0">
                <a:solidFill>
                  <a:srgbClr val="808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表示</a:t>
            </a:r>
            <a:r>
              <a:rPr lang="en-US" altLang="zh-CN" sz="1400" i="1" dirty="0">
                <a:solidFill>
                  <a:srgbClr val="808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en-US" altLang="zh-CN" sz="1400" i="1" dirty="0" err="1">
                <a:solidFill>
                  <a:srgbClr val="808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this.query</a:t>
            </a:r>
            <a:r>
              <a:rPr lang="en-US" altLang="zh-CN" sz="1400" i="1" dirty="0">
                <a:solidFill>
                  <a:srgbClr val="808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zh-CN" altLang="zh-CN" sz="1400" i="1" dirty="0">
                <a:solidFill>
                  <a:srgbClr val="808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，因此我们要传递整个</a:t>
            </a:r>
            <a:r>
              <a:rPr lang="en-US" altLang="zh-CN" sz="1400" i="1" dirty="0">
                <a:solidFill>
                  <a:srgbClr val="808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"this" 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i="1" dirty="0" err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rdd.filter</a:t>
            </a:r>
            <a:r>
              <a:rPr lang="en-US" altLang="zh-CN" sz="1400" i="1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(x =&gt; </a:t>
            </a:r>
            <a:r>
              <a:rPr lang="en-US" altLang="zh-CN" sz="1400" i="1" dirty="0" err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x.</a:t>
            </a:r>
            <a:r>
              <a:rPr lang="en-US" altLang="zh-CN" sz="1400" dirty="0" err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contains</a:t>
            </a:r>
            <a:r>
              <a:rPr lang="en-US" altLang="zh-CN" sz="1400" i="1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(query)) </a:t>
            </a:r>
            <a:br>
              <a:rPr lang="en-US" altLang="zh-CN" sz="1400" i="1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1400" i="1" dirty="0">
                <a:solidFill>
                  <a:srgbClr val="808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40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br>
              <a:rPr lang="en-US" altLang="zh-CN" sz="140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140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400" b="1" dirty="0" err="1">
                <a:solidFill>
                  <a:srgbClr val="000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400" b="1" dirty="0">
                <a:solidFill>
                  <a:srgbClr val="000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getMatchesNoReference</a:t>
            </a:r>
            <a:r>
              <a:rPr lang="en-US" altLang="zh-CN" sz="140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rdd</a:t>
            </a:r>
            <a:r>
              <a:rPr lang="en-US" altLang="zh-CN" sz="140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 </a:t>
            </a:r>
            <a:r>
              <a:rPr lang="en-US" altLang="zh-CN" sz="1400" dirty="0" err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org.apache.spark.rdd.RDD</a:t>
            </a:r>
            <a:r>
              <a:rPr lang="en-US" altLang="zh-CN" sz="140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400" dirty="0">
                <a:solidFill>
                  <a:srgbClr val="20999D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40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]): </a:t>
            </a:r>
            <a:r>
              <a:rPr lang="en-US" altLang="zh-CN" sz="1400" dirty="0" err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org.apache.spark.rdd.RDD</a:t>
            </a:r>
            <a:r>
              <a:rPr lang="en-US" altLang="zh-CN" sz="140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400" dirty="0">
                <a:solidFill>
                  <a:srgbClr val="20999D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40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 = {</a:t>
            </a:r>
            <a:br>
              <a:rPr lang="en-US" altLang="zh-CN" sz="140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140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400" i="1" dirty="0">
                <a:solidFill>
                  <a:srgbClr val="808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</a:t>
            </a:r>
            <a:r>
              <a:rPr lang="zh-CN" altLang="zh-CN" sz="1400" i="1" dirty="0">
                <a:solidFill>
                  <a:srgbClr val="808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安全</a:t>
            </a:r>
            <a:r>
              <a:rPr lang="en-US" altLang="zh-CN" sz="1400" i="1" dirty="0">
                <a:solidFill>
                  <a:srgbClr val="808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zh-CN" altLang="zh-CN" sz="1400" i="1" dirty="0">
                <a:solidFill>
                  <a:srgbClr val="808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只把我们需要的字段拿出来放入局部变量中</a:t>
            </a:r>
            <a:r>
              <a:rPr lang="zh-CN" altLang="zh-CN" sz="1400" i="1" dirty="0">
                <a:solidFill>
                  <a:srgbClr val="808080"/>
                </a:solidFill>
                <a:latin typeface="Times New Roman" panose="02020603050405020304" pitchFamily="18" charset="0"/>
                <a:ea typeface="Lucida Console" panose="020B0609040504020204" pitchFamily="49" charset="0"/>
                <a:cs typeface="Courier New" panose="02070309020205020404" pitchFamily="49" charset="0"/>
              </a:rPr>
              <a:t> 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400" i="1" dirty="0" err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val</a:t>
            </a:r>
            <a:r>
              <a:rPr lang="en-US" altLang="zh-CN" sz="1400" i="1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query_ = </a:t>
            </a:r>
            <a:r>
              <a:rPr lang="en-US" altLang="zh-CN" sz="1400" i="1" dirty="0" err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this.query</a:t>
            </a:r>
            <a:br>
              <a:rPr lang="en-US" altLang="zh-CN" sz="1400" i="1" dirty="0">
                <a:solidFill>
                  <a:srgbClr val="808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1400" i="1" dirty="0">
                <a:solidFill>
                  <a:srgbClr val="808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rdd.filter</a:t>
            </a:r>
            <a:r>
              <a:rPr lang="en-US" altLang="zh-CN" sz="140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(x =&gt; </a:t>
            </a:r>
            <a:r>
              <a:rPr lang="en-US" altLang="zh-CN" sz="1400" dirty="0" err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x.contains</a:t>
            </a:r>
            <a:r>
              <a:rPr lang="en-US" altLang="zh-CN" sz="140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(query_))</a:t>
            </a:r>
            <a:br>
              <a:rPr lang="en-US" altLang="zh-CN" sz="140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140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 </a:t>
            </a:r>
            <a:br>
              <a:rPr lang="en-US" altLang="zh-CN" sz="140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140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1698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32866"/>
            <a:ext cx="5012610" cy="50405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RDD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的运行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771800" y="5589240"/>
            <a:ext cx="3672408" cy="649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rgbClr val="FF0000"/>
                </a:solidFill>
                <a:latin typeface="+mn-lt"/>
                <a:ea typeface="宋体" pitchFamily="2" charset="-122"/>
                <a:cs typeface="Times New Roman" pitchFamily="18" charset="0"/>
              </a:rPr>
              <a:t>RDD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宋体" pitchFamily="2" charset="-122"/>
                <a:cs typeface="Times New Roman" pitchFamily="18" charset="0"/>
              </a:rPr>
              <a:t>具体怎么运行？</a:t>
            </a:r>
          </a:p>
        </p:txBody>
      </p:sp>
      <p:sp>
        <p:nvSpPr>
          <p:cNvPr id="9" name="矩形 8"/>
          <p:cNvSpPr/>
          <p:nvPr/>
        </p:nvSpPr>
        <p:spPr>
          <a:xfrm>
            <a:off x="1763688" y="1556792"/>
            <a:ext cx="62646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spc="5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sc.textFile</a:t>
            </a:r>
            <a:r>
              <a:rPr lang="en-US" altLang="zh-CN" sz="3200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(“xx")</a:t>
            </a:r>
          </a:p>
          <a:p>
            <a:pPr>
              <a:lnSpc>
                <a:spcPct val="150000"/>
              </a:lnSpc>
            </a:pPr>
            <a:r>
              <a:rPr lang="en-US" altLang="zh-CN" sz="3200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	.</a:t>
            </a:r>
            <a:r>
              <a:rPr lang="en-US" altLang="zh-CN" sz="3200" spc="5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flatMap</a:t>
            </a:r>
            <a:r>
              <a:rPr lang="en-US" altLang="zh-CN" sz="3200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(_.split(" "))</a:t>
            </a:r>
          </a:p>
          <a:p>
            <a:pPr>
              <a:lnSpc>
                <a:spcPct val="150000"/>
              </a:lnSpc>
            </a:pPr>
            <a:r>
              <a:rPr lang="en-US" altLang="zh-CN" sz="3200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	.map((_,1))</a:t>
            </a:r>
          </a:p>
          <a:p>
            <a:pPr>
              <a:lnSpc>
                <a:spcPct val="150000"/>
              </a:lnSpc>
            </a:pPr>
            <a:r>
              <a:rPr lang="en-US" altLang="zh-CN" sz="3200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	.</a:t>
            </a:r>
            <a:r>
              <a:rPr lang="en-US" altLang="zh-CN" sz="3200" spc="5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reduceByKey</a:t>
            </a:r>
            <a:r>
              <a:rPr lang="en-US" altLang="zh-CN" sz="3200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(_+_)</a:t>
            </a:r>
          </a:p>
          <a:p>
            <a:pPr>
              <a:lnSpc>
                <a:spcPct val="150000"/>
              </a:lnSpc>
            </a:pPr>
            <a:r>
              <a:rPr lang="en-US" altLang="zh-CN" sz="3200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	.</a:t>
            </a:r>
            <a:r>
              <a:rPr lang="en-US" altLang="zh-CN" sz="3200" spc="5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saveAsTextFile</a:t>
            </a:r>
            <a:r>
              <a:rPr lang="en-US" altLang="zh-CN" sz="3200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(“xx")</a:t>
            </a:r>
            <a:endParaRPr lang="zh-CN" altLang="en-US" sz="3200" spc="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267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32866"/>
            <a:ext cx="5012610" cy="50405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RDD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的依赖关系</a:t>
            </a:r>
          </a:p>
        </p:txBody>
      </p:sp>
      <p:pic>
        <p:nvPicPr>
          <p:cNvPr id="5" name="图片 4" descr="rdd_dependency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067944" y="1245577"/>
            <a:ext cx="4408170" cy="28028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30146" y="1412776"/>
            <a:ext cx="3672408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b="1" spc="5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窄依赖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指的是每一个父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RDD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Partition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最多被子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RDD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的一个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Partition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</a:p>
        </p:txBody>
      </p:sp>
      <p:sp>
        <p:nvSpPr>
          <p:cNvPr id="6" name="矩形 5"/>
          <p:cNvSpPr/>
          <p:nvPr/>
        </p:nvSpPr>
        <p:spPr>
          <a:xfrm>
            <a:off x="330146" y="2708920"/>
            <a:ext cx="34563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spc="5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宽依赖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指的是多个子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RDD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Partition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会依赖同一个父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RDD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Partition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，会引起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shuffle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087" y="4437112"/>
            <a:ext cx="6857828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3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32866"/>
            <a:ext cx="5012610" cy="50405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DAG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有向无环图</a:t>
            </a:r>
          </a:p>
        </p:txBody>
      </p:sp>
      <p:pic>
        <p:nvPicPr>
          <p:cNvPr id="1026" name="Picture 2" descr="https://timgsa.baidu.com/timg?image&amp;quality=80&amp;size=b9999_10000&amp;sec=1511774228728&amp;di=68aa75d1c0b1ec302a03ca9a4f5342ca&amp;imgtype=0&amp;src=http%3A%2F%2Fimage.codes51.com%2FArticle%2Fimage%2F20160808%2F20160808180213_703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36922"/>
            <a:ext cx="6264696" cy="538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84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13641" y="668403"/>
            <a:ext cx="5012610" cy="50405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RDD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任务切分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323528" y="1628800"/>
            <a:ext cx="2304256" cy="792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Application</a:t>
            </a:r>
            <a:endParaRPr lang="zh-CN" altLang="en-US" sz="3200" dirty="0"/>
          </a:p>
        </p:txBody>
      </p:sp>
      <p:sp>
        <p:nvSpPr>
          <p:cNvPr id="6" name="圆角矩形 5"/>
          <p:cNvSpPr/>
          <p:nvPr/>
        </p:nvSpPr>
        <p:spPr>
          <a:xfrm>
            <a:off x="323528" y="2884774"/>
            <a:ext cx="1512168" cy="792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Job</a:t>
            </a:r>
            <a:endParaRPr lang="zh-CN" altLang="en-US" sz="3200" dirty="0"/>
          </a:p>
        </p:txBody>
      </p:sp>
      <p:sp>
        <p:nvSpPr>
          <p:cNvPr id="7" name="圆角矩形 6"/>
          <p:cNvSpPr/>
          <p:nvPr/>
        </p:nvSpPr>
        <p:spPr>
          <a:xfrm>
            <a:off x="349514" y="4077072"/>
            <a:ext cx="1486182" cy="792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Stage</a:t>
            </a:r>
            <a:endParaRPr lang="zh-CN" altLang="en-US" sz="3200" dirty="0"/>
          </a:p>
        </p:txBody>
      </p:sp>
      <p:sp>
        <p:nvSpPr>
          <p:cNvPr id="8" name="圆角矩形 7"/>
          <p:cNvSpPr/>
          <p:nvPr/>
        </p:nvSpPr>
        <p:spPr>
          <a:xfrm>
            <a:off x="374193" y="5333046"/>
            <a:ext cx="1461503" cy="792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Task</a:t>
            </a:r>
            <a:endParaRPr lang="zh-CN" altLang="en-US" sz="3200" dirty="0"/>
          </a:p>
        </p:txBody>
      </p:sp>
      <p:sp>
        <p:nvSpPr>
          <p:cNvPr id="9" name="圆角矩形 8"/>
          <p:cNvSpPr/>
          <p:nvPr/>
        </p:nvSpPr>
        <p:spPr>
          <a:xfrm>
            <a:off x="3851920" y="2026985"/>
            <a:ext cx="1296144" cy="410339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0" name="圆角矩形 9"/>
          <p:cNvSpPr/>
          <p:nvPr/>
        </p:nvSpPr>
        <p:spPr>
          <a:xfrm>
            <a:off x="5364088" y="2028786"/>
            <a:ext cx="1296144" cy="410339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1" name="圆角矩形 10"/>
          <p:cNvSpPr/>
          <p:nvPr/>
        </p:nvSpPr>
        <p:spPr>
          <a:xfrm>
            <a:off x="6876256" y="2020666"/>
            <a:ext cx="1296144" cy="410339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4058072" y="1624896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Node1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607241" y="1624896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Node2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119409" y="1624896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Node3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4133618" y="2816944"/>
            <a:ext cx="658744" cy="792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T</a:t>
            </a:r>
            <a:endParaRPr lang="zh-CN" altLang="en-US" sz="3200" dirty="0"/>
          </a:p>
        </p:txBody>
      </p:sp>
      <p:sp>
        <p:nvSpPr>
          <p:cNvPr id="16" name="圆角矩形 15"/>
          <p:cNvSpPr/>
          <p:nvPr/>
        </p:nvSpPr>
        <p:spPr>
          <a:xfrm>
            <a:off x="4146451" y="3789040"/>
            <a:ext cx="658744" cy="792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T</a:t>
            </a:r>
            <a:endParaRPr lang="zh-CN" altLang="en-US" sz="3200" dirty="0"/>
          </a:p>
        </p:txBody>
      </p:sp>
      <p:sp>
        <p:nvSpPr>
          <p:cNvPr id="17" name="圆角矩形 16"/>
          <p:cNvSpPr/>
          <p:nvPr/>
        </p:nvSpPr>
        <p:spPr>
          <a:xfrm>
            <a:off x="4170620" y="4797152"/>
            <a:ext cx="658744" cy="792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T</a:t>
            </a:r>
            <a:endParaRPr lang="zh-CN" altLang="en-US" sz="3200" dirty="0"/>
          </a:p>
        </p:txBody>
      </p:sp>
      <p:sp>
        <p:nvSpPr>
          <p:cNvPr id="18" name="圆角矩形 17"/>
          <p:cNvSpPr/>
          <p:nvPr/>
        </p:nvSpPr>
        <p:spPr>
          <a:xfrm>
            <a:off x="5700623" y="2816944"/>
            <a:ext cx="658744" cy="792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T</a:t>
            </a:r>
            <a:endParaRPr lang="zh-CN" altLang="en-US" sz="3200" dirty="0"/>
          </a:p>
        </p:txBody>
      </p:sp>
      <p:sp>
        <p:nvSpPr>
          <p:cNvPr id="19" name="圆角矩形 18"/>
          <p:cNvSpPr/>
          <p:nvPr/>
        </p:nvSpPr>
        <p:spPr>
          <a:xfrm>
            <a:off x="5713456" y="3789040"/>
            <a:ext cx="658744" cy="792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T</a:t>
            </a:r>
            <a:endParaRPr lang="zh-CN" altLang="en-US" sz="3200" dirty="0"/>
          </a:p>
        </p:txBody>
      </p:sp>
      <p:sp>
        <p:nvSpPr>
          <p:cNvPr id="20" name="圆角矩形 19"/>
          <p:cNvSpPr/>
          <p:nvPr/>
        </p:nvSpPr>
        <p:spPr>
          <a:xfrm>
            <a:off x="5737625" y="4797152"/>
            <a:ext cx="658744" cy="792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T</a:t>
            </a:r>
            <a:endParaRPr lang="zh-CN" altLang="en-US" sz="3200" dirty="0"/>
          </a:p>
        </p:txBody>
      </p:sp>
      <p:sp>
        <p:nvSpPr>
          <p:cNvPr id="21" name="圆角矩形 20"/>
          <p:cNvSpPr/>
          <p:nvPr/>
        </p:nvSpPr>
        <p:spPr>
          <a:xfrm>
            <a:off x="7169989" y="2816645"/>
            <a:ext cx="658744" cy="792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T</a:t>
            </a:r>
            <a:endParaRPr lang="zh-CN" altLang="en-US" sz="3200" dirty="0"/>
          </a:p>
        </p:txBody>
      </p:sp>
      <p:sp>
        <p:nvSpPr>
          <p:cNvPr id="22" name="圆角矩形 21"/>
          <p:cNvSpPr/>
          <p:nvPr/>
        </p:nvSpPr>
        <p:spPr>
          <a:xfrm>
            <a:off x="7182822" y="3788741"/>
            <a:ext cx="658744" cy="792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T</a:t>
            </a:r>
            <a:endParaRPr lang="zh-CN" altLang="en-US" sz="3200" dirty="0"/>
          </a:p>
        </p:txBody>
      </p:sp>
      <p:sp>
        <p:nvSpPr>
          <p:cNvPr id="23" name="圆角矩形 22"/>
          <p:cNvSpPr/>
          <p:nvPr/>
        </p:nvSpPr>
        <p:spPr>
          <a:xfrm>
            <a:off x="7206991" y="4796853"/>
            <a:ext cx="658744" cy="792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T</a:t>
            </a:r>
            <a:endParaRPr lang="zh-CN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3347864" y="2564904"/>
            <a:ext cx="5256584" cy="3168352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2474501" y="3753036"/>
            <a:ext cx="1224136" cy="792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Stage</a:t>
            </a:r>
            <a:endParaRPr lang="zh-CN" altLang="en-US" sz="3200" dirty="0"/>
          </a:p>
        </p:txBody>
      </p:sp>
      <p:cxnSp>
        <p:nvCxnSpPr>
          <p:cNvPr id="26" name="直接箭头连接符 25"/>
          <p:cNvCxnSpPr>
            <a:endCxn id="6" idx="0"/>
          </p:cNvCxnSpPr>
          <p:nvPr/>
        </p:nvCxnSpPr>
        <p:spPr>
          <a:xfrm>
            <a:off x="1079612" y="2420888"/>
            <a:ext cx="0" cy="46388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089706" y="3676862"/>
            <a:ext cx="0" cy="46388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1104944" y="4869160"/>
            <a:ext cx="0" cy="46388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282600" y="2211840"/>
              <a:ext cx="7638480" cy="38235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240" y="2202480"/>
                <a:ext cx="7657200" cy="384228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矩形 27"/>
          <p:cNvSpPr/>
          <p:nvPr/>
        </p:nvSpPr>
        <p:spPr>
          <a:xfrm>
            <a:off x="70992" y="1184645"/>
            <a:ext cx="907300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pc="5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sc.textFile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(“xx").</a:t>
            </a:r>
            <a:r>
              <a:rPr lang="en-US" altLang="zh-CN" spc="5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flatMap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(_.split(" ")).map((_,1)).</a:t>
            </a:r>
            <a:r>
              <a:rPr lang="en-US" altLang="zh-CN" spc="5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reduceByKey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(_+_).</a:t>
            </a:r>
            <a:r>
              <a:rPr lang="en-US" altLang="zh-CN" spc="5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saveAsTextFile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(“xx")</a:t>
            </a:r>
            <a:endParaRPr lang="zh-CN" altLang="en-US" spc="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583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32866"/>
            <a:ext cx="5012610" cy="50405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RDD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的运行规划图</a:t>
            </a:r>
          </a:p>
        </p:txBody>
      </p:sp>
      <p:sp>
        <p:nvSpPr>
          <p:cNvPr id="8" name="矩形 7"/>
          <p:cNvSpPr/>
          <p:nvPr/>
        </p:nvSpPr>
        <p:spPr>
          <a:xfrm>
            <a:off x="395536" y="1556792"/>
            <a:ext cx="8424936" cy="48245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47936" y="1709192"/>
            <a:ext cx="855712" cy="45281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HDFS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979712" y="1709192"/>
            <a:ext cx="5175303" cy="45281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757564" y="1709192"/>
            <a:ext cx="855712" cy="45281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HDFS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195736" y="2420888"/>
            <a:ext cx="3240360" cy="3655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483768" y="2852936"/>
            <a:ext cx="1008112" cy="295232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4139952" y="2852936"/>
            <a:ext cx="1008112" cy="295232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975517" y="2420888"/>
            <a:ext cx="1008112" cy="36556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2631976" y="3179349"/>
            <a:ext cx="711696" cy="3516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2631976" y="3748844"/>
            <a:ext cx="711696" cy="3516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631976" y="4318339"/>
            <a:ext cx="711696" cy="3516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2631976" y="4856355"/>
            <a:ext cx="711696" cy="3516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2631976" y="5352053"/>
            <a:ext cx="711696" cy="3516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4283968" y="3147587"/>
            <a:ext cx="711696" cy="3516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4283968" y="3683455"/>
            <a:ext cx="711696" cy="3516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4283968" y="4252950"/>
            <a:ext cx="711696" cy="3516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4283968" y="4790966"/>
            <a:ext cx="711696" cy="3516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4283968" y="5286664"/>
            <a:ext cx="711696" cy="3516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6136610" y="3212810"/>
            <a:ext cx="711696" cy="3516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6136610" y="4111032"/>
            <a:ext cx="711696" cy="3516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6136610" y="5176225"/>
            <a:ext cx="711696" cy="3516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>
            <a:stCxn id="17" idx="3"/>
            <a:endCxn id="22" idx="1"/>
          </p:cNvCxnSpPr>
          <p:nvPr/>
        </p:nvCxnSpPr>
        <p:spPr>
          <a:xfrm flipV="1">
            <a:off x="3343672" y="3323415"/>
            <a:ext cx="940296" cy="3176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3346571" y="3881221"/>
            <a:ext cx="940296" cy="3176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3351284" y="4450038"/>
            <a:ext cx="940296" cy="3176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3341107" y="5003220"/>
            <a:ext cx="940296" cy="3176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3341107" y="5501742"/>
            <a:ext cx="940296" cy="3176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27" idx="1"/>
          </p:cNvCxnSpPr>
          <p:nvPr/>
        </p:nvCxnSpPr>
        <p:spPr>
          <a:xfrm>
            <a:off x="5004583" y="3339296"/>
            <a:ext cx="1132027" cy="4934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28" idx="1"/>
          </p:cNvCxnSpPr>
          <p:nvPr/>
        </p:nvCxnSpPr>
        <p:spPr>
          <a:xfrm>
            <a:off x="4996415" y="3859283"/>
            <a:ext cx="1140195" cy="42757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29" idx="1"/>
          </p:cNvCxnSpPr>
          <p:nvPr/>
        </p:nvCxnSpPr>
        <p:spPr>
          <a:xfrm>
            <a:off x="4985397" y="4439260"/>
            <a:ext cx="1151213" cy="91279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995664" y="3374871"/>
            <a:ext cx="1151213" cy="91279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4985021" y="3394899"/>
            <a:ext cx="1099147" cy="192140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5016867" y="3424213"/>
            <a:ext cx="1109476" cy="43679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29" idx="1"/>
          </p:cNvCxnSpPr>
          <p:nvPr/>
        </p:nvCxnSpPr>
        <p:spPr>
          <a:xfrm>
            <a:off x="4991258" y="3868060"/>
            <a:ext cx="1145352" cy="148399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28" idx="1"/>
          </p:cNvCxnSpPr>
          <p:nvPr/>
        </p:nvCxnSpPr>
        <p:spPr>
          <a:xfrm flipV="1">
            <a:off x="4999982" y="4286860"/>
            <a:ext cx="1136628" cy="14176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27" idx="1"/>
          </p:cNvCxnSpPr>
          <p:nvPr/>
        </p:nvCxnSpPr>
        <p:spPr>
          <a:xfrm flipV="1">
            <a:off x="4980991" y="3388638"/>
            <a:ext cx="1155619" cy="10360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4991634" y="3471716"/>
            <a:ext cx="1102801" cy="147631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endCxn id="28" idx="1"/>
          </p:cNvCxnSpPr>
          <p:nvPr/>
        </p:nvCxnSpPr>
        <p:spPr>
          <a:xfrm flipV="1">
            <a:off x="4991633" y="4286860"/>
            <a:ext cx="1144977" cy="67453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4995664" y="4975942"/>
            <a:ext cx="1130679" cy="36533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28" idx="1"/>
          </p:cNvCxnSpPr>
          <p:nvPr/>
        </p:nvCxnSpPr>
        <p:spPr>
          <a:xfrm flipV="1">
            <a:off x="4982690" y="4286860"/>
            <a:ext cx="1153920" cy="116315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29" idx="1"/>
          </p:cNvCxnSpPr>
          <p:nvPr/>
        </p:nvCxnSpPr>
        <p:spPr>
          <a:xfrm flipV="1">
            <a:off x="4991632" y="5352053"/>
            <a:ext cx="1144978" cy="13286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endCxn id="27" idx="1"/>
          </p:cNvCxnSpPr>
          <p:nvPr/>
        </p:nvCxnSpPr>
        <p:spPr>
          <a:xfrm flipV="1">
            <a:off x="4982690" y="3388638"/>
            <a:ext cx="1153920" cy="207883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右箭头 66"/>
          <p:cNvSpPr/>
          <p:nvPr/>
        </p:nvSpPr>
        <p:spPr>
          <a:xfrm>
            <a:off x="1437556" y="3471716"/>
            <a:ext cx="648072" cy="131925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右箭头 67"/>
          <p:cNvSpPr/>
          <p:nvPr/>
        </p:nvSpPr>
        <p:spPr>
          <a:xfrm>
            <a:off x="7185407" y="3471716"/>
            <a:ext cx="648072" cy="131925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4126328" y="1739258"/>
            <a:ext cx="707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Spark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2007214" y="1790690"/>
            <a:ext cx="824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/>
              <a:t>Stage1</a:t>
            </a:r>
            <a:endParaRPr lang="zh-CN" altLang="en-US" b="1" dirty="0"/>
          </a:p>
        </p:txBody>
      </p:sp>
      <p:sp>
        <p:nvSpPr>
          <p:cNvPr id="71" name="矩形 70"/>
          <p:cNvSpPr/>
          <p:nvPr/>
        </p:nvSpPr>
        <p:spPr>
          <a:xfrm>
            <a:off x="2210100" y="2446537"/>
            <a:ext cx="824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/>
              <a:t>Stage2</a:t>
            </a:r>
            <a:endParaRPr lang="zh-CN" altLang="en-US" b="1" dirty="0"/>
          </a:p>
        </p:txBody>
      </p:sp>
      <p:sp>
        <p:nvSpPr>
          <p:cNvPr id="72" name="矩形 71"/>
          <p:cNvSpPr/>
          <p:nvPr/>
        </p:nvSpPr>
        <p:spPr>
          <a:xfrm>
            <a:off x="2522248" y="2828515"/>
            <a:ext cx="931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err="1"/>
              <a:t>flatmap</a:t>
            </a:r>
            <a:endParaRPr lang="zh-CN" altLang="en-US" b="1" dirty="0"/>
          </a:p>
        </p:txBody>
      </p:sp>
      <p:sp>
        <p:nvSpPr>
          <p:cNvPr id="73" name="矩形 72"/>
          <p:cNvSpPr/>
          <p:nvPr/>
        </p:nvSpPr>
        <p:spPr>
          <a:xfrm>
            <a:off x="4300797" y="2800680"/>
            <a:ext cx="609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/>
              <a:t>map</a:t>
            </a:r>
            <a:endParaRPr lang="zh-CN" altLang="en-US" b="1" dirty="0"/>
          </a:p>
        </p:txBody>
      </p:sp>
      <p:sp>
        <p:nvSpPr>
          <p:cNvPr id="74" name="矩形 73"/>
          <p:cNvSpPr/>
          <p:nvPr/>
        </p:nvSpPr>
        <p:spPr>
          <a:xfrm>
            <a:off x="5778612" y="2441277"/>
            <a:ext cx="1419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err="1"/>
              <a:t>reduceByKey</a:t>
            </a:r>
            <a:endParaRPr lang="zh-CN" altLang="en-US" b="1" dirty="0"/>
          </a:p>
        </p:txBody>
      </p:sp>
      <p:sp>
        <p:nvSpPr>
          <p:cNvPr id="75" name="Rectangle 1"/>
          <p:cNvSpPr>
            <a:spLocks noChangeArrowheads="1"/>
          </p:cNvSpPr>
          <p:nvPr/>
        </p:nvSpPr>
        <p:spPr bwMode="auto">
          <a:xfrm>
            <a:off x="3227620" y="5790720"/>
            <a:ext cx="1187624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ShuffleMapTask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6" name="Rectangle 1"/>
          <p:cNvSpPr>
            <a:spLocks noChangeArrowheads="1"/>
          </p:cNvSpPr>
          <p:nvPr/>
        </p:nvSpPr>
        <p:spPr bwMode="auto">
          <a:xfrm>
            <a:off x="6008253" y="5780968"/>
            <a:ext cx="936104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Task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797040" y="4132080"/>
              <a:ext cx="326160" cy="1728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7680" y="4122720"/>
                <a:ext cx="34488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矩形 54"/>
          <p:cNvSpPr/>
          <p:nvPr/>
        </p:nvSpPr>
        <p:spPr>
          <a:xfrm>
            <a:off x="70992" y="1184645"/>
            <a:ext cx="907300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pc="5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sc.textFile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(“xx").</a:t>
            </a:r>
            <a:r>
              <a:rPr lang="en-US" altLang="zh-CN" spc="5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flatMap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(_.split(" ")).map((_,1)).</a:t>
            </a:r>
            <a:r>
              <a:rPr lang="en-US" altLang="zh-CN" spc="5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reduceByKey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(_+_).</a:t>
            </a:r>
            <a:r>
              <a:rPr lang="en-US" altLang="zh-CN" spc="5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saveAsTextFile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(“xx")</a:t>
            </a:r>
            <a:endParaRPr lang="zh-CN" altLang="en-US" spc="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37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32866"/>
            <a:ext cx="5012610" cy="50405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RDD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的持久化</a:t>
            </a:r>
          </a:p>
        </p:txBody>
      </p:sp>
      <p:pic>
        <p:nvPicPr>
          <p:cNvPr id="3" name="Picture 227"/>
          <p:cNvPicPr/>
          <p:nvPr/>
        </p:nvPicPr>
        <p:blipFill>
          <a:blip r:embed="rId2"/>
          <a:stretch>
            <a:fillRect/>
          </a:stretch>
        </p:blipFill>
        <p:spPr>
          <a:xfrm>
            <a:off x="1979712" y="1484784"/>
            <a:ext cx="5040560" cy="46805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67544" y="1484784"/>
            <a:ext cx="1440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血统</a:t>
            </a:r>
            <a:r>
              <a:rPr lang="en-US" altLang="zh-CN" sz="3600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2428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32866"/>
            <a:ext cx="5012610" cy="50405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RDD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的持久化</a:t>
            </a:r>
          </a:p>
        </p:txBody>
      </p:sp>
      <p:pic>
        <p:nvPicPr>
          <p:cNvPr id="5" name="图片 4" descr="QQ截图2015121014060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2"/>
          <a:stretch/>
        </p:blipFill>
        <p:spPr bwMode="auto">
          <a:xfrm>
            <a:off x="179512" y="1391566"/>
            <a:ext cx="4896544" cy="247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QQ截图2015121013255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09926"/>
            <a:ext cx="4176464" cy="1154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25"/>
          <p:cNvPicPr/>
          <p:nvPr/>
        </p:nvPicPr>
        <p:blipFill>
          <a:blip r:embed="rId4"/>
          <a:stretch>
            <a:fillRect/>
          </a:stretch>
        </p:blipFill>
        <p:spPr>
          <a:xfrm>
            <a:off x="1475656" y="4067935"/>
            <a:ext cx="6408712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5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61211" y="764704"/>
            <a:ext cx="4221662" cy="478392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课程内容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229600" cy="488115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要学什么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1800"/>
              </a:spcBef>
              <a:buFont typeface="Wingdings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RDD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是啥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1800"/>
              </a:spcBef>
              <a:buFont typeface="Wingdings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RDD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创建、转换、输出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1800"/>
              </a:spcBef>
              <a:buFont typeface="Wingdings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RDD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的持久化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任务切分机制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RDD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高级特性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支持的输入输出机制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49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32866"/>
            <a:ext cx="5012610" cy="50405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RDD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的检查点机制</a:t>
            </a:r>
          </a:p>
        </p:txBody>
      </p:sp>
      <p:sp>
        <p:nvSpPr>
          <p:cNvPr id="2" name="矩形 1"/>
          <p:cNvSpPr/>
          <p:nvPr/>
        </p:nvSpPr>
        <p:spPr>
          <a:xfrm>
            <a:off x="441406" y="1419069"/>
            <a:ext cx="828092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cache 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 checkpoint 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是有显著区别的，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  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缓存把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 RDD 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计算出来然后放在内存中，但是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RDD 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的依赖链（相当于数据库中的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redo 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日志），</a:t>
            </a:r>
            <a:r>
              <a:rPr lang="zh-CN" altLang="zh-CN" spc="50" dirty="0">
                <a:ea typeface="Times New Roman" panose="02020603050405020304" pitchFamily="18" charset="0"/>
              </a:rPr>
              <a:t> 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也不能丢掉，</a:t>
            </a:r>
            <a:r>
              <a:rPr lang="zh-CN" altLang="zh-CN" spc="50" dirty="0">
                <a:ea typeface="Times New Roman" panose="02020603050405020304" pitchFamily="18" charset="0"/>
              </a:rPr>
              <a:t> 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当某个点某个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 executor 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宕了，上面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cache 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RDD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就会丢掉，</a:t>
            </a:r>
            <a:r>
              <a:rPr lang="zh-CN" altLang="zh-CN" spc="50" dirty="0">
                <a:ea typeface="Times New Roman" panose="02020603050405020304" pitchFamily="18" charset="0"/>
              </a:rPr>
              <a:t> 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需要通过</a:t>
            </a:r>
            <a:r>
              <a:rPr lang="zh-CN" altLang="zh-CN" spc="50" dirty="0">
                <a:ea typeface="Times New Roman" panose="02020603050405020304" pitchFamily="18" charset="0"/>
              </a:rPr>
              <a:t> 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依赖链重放计算出来，</a:t>
            </a:r>
            <a:r>
              <a:rPr lang="zh-CN" altLang="zh-CN" spc="50" dirty="0">
                <a:ea typeface="Times New Roman" panose="02020603050405020304" pitchFamily="18" charset="0"/>
              </a:rPr>
              <a:t> 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不同的是，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 checkpoint 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是把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 RDD 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保存在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 HDFS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</a:t>
            </a:r>
            <a:r>
              <a:rPr lang="zh-CN" altLang="zh-CN" spc="50" dirty="0">
                <a:ea typeface="Times New Roman" panose="02020603050405020304" pitchFamily="18" charset="0"/>
              </a:rPr>
              <a:t> 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是多副本可靠存储，所以依赖链就可以丢掉了，就斩断了依赖链，</a:t>
            </a:r>
            <a:r>
              <a:rPr lang="zh-CN" altLang="zh-CN" spc="50" dirty="0">
                <a:ea typeface="Times New Roman" panose="02020603050405020304" pitchFamily="18" charset="0"/>
              </a:rPr>
              <a:t> 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是通过复制实现的高容错。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899592" y="6056270"/>
            <a:ext cx="100811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RDD1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267744" y="6041789"/>
            <a:ext cx="100811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RDD1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635896" y="6021288"/>
            <a:ext cx="100811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RDD1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5" idx="6"/>
            <a:endCxn id="6" idx="2"/>
          </p:cNvCxnSpPr>
          <p:nvPr/>
        </p:nvCxnSpPr>
        <p:spPr>
          <a:xfrm flipV="1">
            <a:off x="1907704" y="6221809"/>
            <a:ext cx="360040" cy="144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6"/>
            <a:endCxn id="7" idx="2"/>
          </p:cNvCxnSpPr>
          <p:nvPr/>
        </p:nvCxnSpPr>
        <p:spPr>
          <a:xfrm flipV="1">
            <a:off x="3275856" y="6201308"/>
            <a:ext cx="360040" cy="2050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306870" y="5651956"/>
            <a:ext cx="97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Lineage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940152" y="5733256"/>
            <a:ext cx="25922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3054285" y="5684209"/>
            <a:ext cx="3096705" cy="405506"/>
          </a:xfrm>
          <a:custGeom>
            <a:avLst/>
            <a:gdLst>
              <a:gd name="connsiteX0" fmla="*/ 0 w 3096705"/>
              <a:gd name="connsiteY0" fmla="*/ 367799 h 405506"/>
              <a:gd name="connsiteX1" fmla="*/ 1366886 w 3096705"/>
              <a:gd name="connsiteY1" fmla="*/ 154 h 405506"/>
              <a:gd name="connsiteX2" fmla="*/ 3096705 w 3096705"/>
              <a:gd name="connsiteY2" fmla="*/ 405506 h 405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05" h="405506">
                <a:moveTo>
                  <a:pt x="0" y="367799"/>
                </a:moveTo>
                <a:cubicBezTo>
                  <a:pt x="425384" y="180834"/>
                  <a:pt x="850769" y="-6130"/>
                  <a:pt x="1366886" y="154"/>
                </a:cubicBezTo>
                <a:cubicBezTo>
                  <a:pt x="1883003" y="6438"/>
                  <a:pt x="2803689" y="338733"/>
                  <a:pt x="3096705" y="405506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258916" y="5949280"/>
            <a:ext cx="1008112" cy="360040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RDD1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415081" y="5939988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pc="5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95936" y="5290203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878821" y="4750063"/>
            <a:ext cx="100811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RDD1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2246973" y="4735582"/>
            <a:ext cx="100811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RDD1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3615125" y="4715081"/>
            <a:ext cx="100811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RDD1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8" idx="6"/>
            <a:endCxn id="19" idx="2"/>
          </p:cNvCxnSpPr>
          <p:nvPr/>
        </p:nvCxnSpPr>
        <p:spPr>
          <a:xfrm flipV="1">
            <a:off x="1886933" y="4915602"/>
            <a:ext cx="360040" cy="144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9" idx="6"/>
            <a:endCxn id="20" idx="2"/>
          </p:cNvCxnSpPr>
          <p:nvPr/>
        </p:nvCxnSpPr>
        <p:spPr>
          <a:xfrm flipV="1">
            <a:off x="3255085" y="4895101"/>
            <a:ext cx="360040" cy="2050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286099" y="4345749"/>
            <a:ext cx="97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Lineage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919381" y="4427049"/>
            <a:ext cx="25922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3033514" y="4378002"/>
            <a:ext cx="3096705" cy="405506"/>
          </a:xfrm>
          <a:custGeom>
            <a:avLst/>
            <a:gdLst>
              <a:gd name="connsiteX0" fmla="*/ 0 w 3096705"/>
              <a:gd name="connsiteY0" fmla="*/ 367799 h 405506"/>
              <a:gd name="connsiteX1" fmla="*/ 1366886 w 3096705"/>
              <a:gd name="connsiteY1" fmla="*/ 154 h 405506"/>
              <a:gd name="connsiteX2" fmla="*/ 3096705 w 3096705"/>
              <a:gd name="connsiteY2" fmla="*/ 405506 h 405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05" h="405506">
                <a:moveTo>
                  <a:pt x="0" y="367799"/>
                </a:moveTo>
                <a:cubicBezTo>
                  <a:pt x="425384" y="180834"/>
                  <a:pt x="850769" y="-6130"/>
                  <a:pt x="1366886" y="154"/>
                </a:cubicBezTo>
                <a:cubicBezTo>
                  <a:pt x="1883003" y="6438"/>
                  <a:pt x="2803689" y="338733"/>
                  <a:pt x="3096705" y="405506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238145" y="4643073"/>
            <a:ext cx="1008112" cy="360040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RDD1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394310" y="4633781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5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HDFS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811486" y="3983996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checkpoint</a:t>
            </a:r>
            <a:endParaRPr lang="zh-CN" altLang="en-US" dirty="0"/>
          </a:p>
        </p:txBody>
      </p:sp>
      <p:sp>
        <p:nvSpPr>
          <p:cNvPr id="29" name="乘号 28"/>
          <p:cNvSpPr/>
          <p:nvPr/>
        </p:nvSpPr>
        <p:spPr>
          <a:xfrm>
            <a:off x="899592" y="4376358"/>
            <a:ext cx="936104" cy="120284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61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32866"/>
            <a:ext cx="5012610" cy="504056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键值对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RDD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数据分区</a:t>
            </a:r>
          </a:p>
        </p:txBody>
      </p:sp>
      <p:sp>
        <p:nvSpPr>
          <p:cNvPr id="2" name="矩形 1"/>
          <p:cNvSpPr/>
          <p:nvPr/>
        </p:nvSpPr>
        <p:spPr>
          <a:xfrm>
            <a:off x="323528" y="1236922"/>
            <a:ext cx="864096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>
              <a:lnSpc>
                <a:spcPct val="150000"/>
              </a:lnSpc>
              <a:spcAft>
                <a:spcPts val="0"/>
              </a:spcAft>
            </a:pP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目前支持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Hash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分区和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Range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分区，用户也可以自定义分区，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Hash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分区为当前的默认分区，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中分区器直接决定了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RDD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中分区的个数、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RDD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中每条数据经过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Shuffle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过程属于哪个分区和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Reduce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的个数</a:t>
            </a:r>
            <a:endParaRPr lang="zh-CN" altLang="zh-CN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08520" y="5157192"/>
            <a:ext cx="9235763" cy="1286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>
              <a:lnSpc>
                <a:spcPct val="150000"/>
              </a:lnSpc>
              <a:spcAft>
                <a:spcPts val="0"/>
              </a:spcAft>
            </a:pP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注意：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55600">
              <a:lnSpc>
                <a:spcPct val="150000"/>
              </a:lnSpc>
              <a:spcAft>
                <a:spcPts val="0"/>
              </a:spcAft>
            </a:pP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只有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Key-Value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类型的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RDD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才有分区的，非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Key-Value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类型的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RDD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分区的值是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None</a:t>
            </a:r>
            <a:b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      (2)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每个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RDD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的分区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范围：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0~numPartitions-1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，决定这个值是属于那个分区的。</a:t>
            </a:r>
            <a:endParaRPr lang="zh-CN" altLang="zh-CN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Picture 72" descr="../../../../../../Desktop/MWrfA副本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555" y="2492896"/>
            <a:ext cx="5574030" cy="30867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046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32866"/>
            <a:ext cx="5012610" cy="50405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RDD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累加器和广播变量</a:t>
            </a:r>
          </a:p>
        </p:txBody>
      </p:sp>
      <p:sp>
        <p:nvSpPr>
          <p:cNvPr id="2" name="矩形 1"/>
          <p:cNvSpPr/>
          <p:nvPr/>
        </p:nvSpPr>
        <p:spPr>
          <a:xfrm>
            <a:off x="309553" y="1488183"/>
            <a:ext cx="4032448" cy="4199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累加器用来对信息进行聚合，通常在向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 Spark 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传递函数时，比如使用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 map() 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函数或者用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 filter() 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传条件时，可以使用驱</a:t>
            </a:r>
            <a:r>
              <a:rPr lang="zh-CN" altLang="zh-CN" spc="50" dirty="0">
                <a:ea typeface="Times New Roman" panose="02020603050405020304" pitchFamily="18" charset="0"/>
              </a:rPr>
              <a:t> 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动器程序中定义的变量，但是集群中运行的每个任务都会得到这些变量的一份新的副本，</a:t>
            </a:r>
            <a:r>
              <a:rPr lang="zh-CN" altLang="zh-CN" spc="50" dirty="0">
                <a:ea typeface="Times New Roman" panose="02020603050405020304" pitchFamily="18" charset="0"/>
              </a:rPr>
              <a:t> 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更新这些副本的值也不会影响驱动器中的对应变量。</a:t>
            </a:r>
            <a:r>
              <a:rPr lang="zh-CN" altLang="zh-CN" spc="50" dirty="0">
                <a:ea typeface="Times New Roman" panose="02020603050405020304" pitchFamily="18" charset="0"/>
              </a:rPr>
              <a:t> 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如果我们想实现所有分片处理时更新共享变量的功能，那么累加器可以实现我们想要的效果。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99992" y="1488183"/>
            <a:ext cx="446449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广播变量用来高效分发较大的对象。向所有工作节点发送一个</a:t>
            </a:r>
            <a:r>
              <a:rPr lang="zh-CN" altLang="zh-CN" spc="50" dirty="0">
                <a:ea typeface="Times New Roman" panose="02020603050405020304" pitchFamily="18" charset="0"/>
              </a:rPr>
              <a:t> 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较大的只读值，以供一个或多个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 Spark 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操作使用。比如，如果你的应用需要向所有节点发</a:t>
            </a:r>
            <a:r>
              <a:rPr lang="zh-CN" altLang="zh-CN" spc="50" dirty="0">
                <a:ea typeface="Times New Roman" panose="02020603050405020304" pitchFamily="18" charset="0"/>
              </a:rPr>
              <a:t> 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送一个较大的只读查询表，甚至是机器学习算法中的一个很大的特征向量，广播变量用起</a:t>
            </a:r>
            <a:r>
              <a:rPr lang="zh-CN" altLang="zh-CN" spc="50" dirty="0">
                <a:ea typeface="Times New Roman" panose="02020603050405020304" pitchFamily="18" charset="0"/>
              </a:rPr>
              <a:t> 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来都很顺手。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866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32866"/>
            <a:ext cx="5688632" cy="50405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Spark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支持的数据输入输出方式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134807642"/>
              </p:ext>
            </p:extLst>
          </p:nvPr>
        </p:nvGraphicFramePr>
        <p:xfrm>
          <a:off x="1259632" y="1412776"/>
          <a:ext cx="720080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205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32866"/>
            <a:ext cx="5012610" cy="504056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还记得</a:t>
            </a:r>
            <a:r>
              <a:rPr lang="en-US" altLang="zh-CN" b="1" dirty="0" err="1">
                <a:latin typeface="+mn-lt"/>
                <a:ea typeface="宋体" pitchFamily="2" charset="-122"/>
                <a:cs typeface="Times New Roman" pitchFamily="18" charset="0"/>
              </a:rPr>
              <a:t>WordCount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吗？</a:t>
            </a:r>
          </a:p>
        </p:txBody>
      </p:sp>
      <p:pic>
        <p:nvPicPr>
          <p:cNvPr id="8" name="Picture 25" descr="../../../../../../Desktop/20160917172951_49622.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3" r="7227" b="10870"/>
          <a:stretch/>
        </p:blipFill>
        <p:spPr bwMode="auto">
          <a:xfrm>
            <a:off x="417253" y="1700808"/>
            <a:ext cx="8352928" cy="48245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矩形 8"/>
          <p:cNvSpPr/>
          <p:nvPr/>
        </p:nvSpPr>
        <p:spPr>
          <a:xfrm>
            <a:off x="57213" y="1241334"/>
            <a:ext cx="907300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pc="5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sc.textFile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(“xx").</a:t>
            </a:r>
            <a:r>
              <a:rPr lang="en-US" altLang="zh-CN" spc="5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flatMap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(_.split(" ")).map((_,1)).</a:t>
            </a:r>
            <a:r>
              <a:rPr lang="en-US" altLang="zh-CN" spc="5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reduceByKey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(_+_).</a:t>
            </a:r>
            <a:r>
              <a:rPr lang="en-US" altLang="zh-CN" spc="5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saveAsTextFile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(“xx")</a:t>
            </a:r>
            <a:endParaRPr lang="zh-CN" altLang="en-US" spc="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239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974" y="2924944"/>
            <a:ext cx="8229600" cy="367240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1</a:t>
            </a:r>
            <a:r>
              <a:rPr lang="zh-CN" altLang="en-US" dirty="0"/>
              <a:t>、计算每一个</a:t>
            </a:r>
            <a:r>
              <a:rPr lang="en-US" altLang="zh-CN" dirty="0"/>
              <a:t>IP</a:t>
            </a:r>
            <a:r>
              <a:rPr lang="zh-CN" altLang="en-US" dirty="0"/>
              <a:t>的访问次数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en-US" dirty="0"/>
              <a:t>、计算每一个视频访问的</a:t>
            </a:r>
            <a:r>
              <a:rPr lang="en-US" altLang="zh-CN" dirty="0"/>
              <a:t>IP</a:t>
            </a:r>
            <a:r>
              <a:rPr lang="zh-CN" altLang="en-US" dirty="0"/>
              <a:t>数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3</a:t>
            </a:r>
            <a:r>
              <a:rPr lang="zh-CN" altLang="en-US" dirty="0"/>
              <a:t>、统计每小时</a:t>
            </a:r>
            <a:r>
              <a:rPr lang="en-US" altLang="zh-CN" dirty="0"/>
              <a:t>CDN</a:t>
            </a:r>
            <a:r>
              <a:rPr lang="zh-CN" altLang="en-US" dirty="0"/>
              <a:t>的流量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71600" y="3212976"/>
            <a:ext cx="3910045" cy="738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25868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  <a:cs typeface="Courier New" panose="02070309020205020404" pitchFamily="49" charset="0"/>
              </a:rPr>
              <a:t>(114.55.227.102,9348)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71600" y="4761148"/>
            <a:ext cx="6409469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视频：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  <a:cs typeface="Courier New" panose="02070309020205020404" pitchFamily="49" charset="0"/>
              </a:rPr>
              <a:t>141081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9B703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.mp4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独立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IP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数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:2393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9373" y="6078370"/>
            <a:ext cx="4824536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时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CDN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流量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14G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79512" y="1796235"/>
            <a:ext cx="8856984" cy="5770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100.79.121.48 HIT 33 [15/Feb/2017:00:00:46 +0800] "GET http://cdn.v.abc.com.cn/videojs/video.js HTTP/1.1" 200 174055 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"http://www.abc.com.cn/" "Mozilla/4.0+(compatible;+MSIE+6.0;+Windows+NT+5.1;+Trident/4.0;)"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9512" y="1098221"/>
            <a:ext cx="88569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ts val="1785"/>
              </a:lnSpc>
              <a:spcAft>
                <a:spcPts val="204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dirty="0">
                <a:solidFill>
                  <a:srgbClr val="33333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IP </a:t>
            </a:r>
            <a:r>
              <a:rPr lang="zh-CN" altLang="zh-CN" dirty="0">
                <a:solidFill>
                  <a:srgbClr val="333333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命中率</a:t>
            </a:r>
            <a:r>
              <a:rPr lang="zh-CN" altLang="zh-CN" dirty="0">
                <a:solidFill>
                  <a:srgbClr val="333333"/>
                </a:solidFill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zh-CN" altLang="zh-CN" dirty="0">
                <a:solidFill>
                  <a:srgbClr val="333333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响应时间</a:t>
            </a:r>
            <a:r>
              <a:rPr lang="zh-CN" altLang="zh-CN" dirty="0">
                <a:solidFill>
                  <a:srgbClr val="333333"/>
                </a:solidFill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zh-CN" altLang="zh-CN" dirty="0">
                <a:solidFill>
                  <a:srgbClr val="333333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请求时间</a:t>
            </a:r>
            <a:r>
              <a:rPr lang="zh-CN" altLang="zh-CN" dirty="0">
                <a:solidFill>
                  <a:srgbClr val="333333"/>
                </a:solidFill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zh-CN" altLang="zh-CN" dirty="0">
                <a:solidFill>
                  <a:srgbClr val="333333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请求方法</a:t>
            </a:r>
            <a:r>
              <a:rPr lang="zh-CN" altLang="zh-CN" dirty="0">
                <a:solidFill>
                  <a:srgbClr val="333333"/>
                </a:solidFill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zh-CN" altLang="zh-CN" dirty="0">
                <a:solidFill>
                  <a:srgbClr val="333333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请求</a:t>
            </a:r>
            <a:r>
              <a:rPr lang="en-US" altLang="zh-CN" dirty="0">
                <a:solidFill>
                  <a:srgbClr val="33333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URL    </a:t>
            </a:r>
            <a:r>
              <a:rPr lang="zh-CN" altLang="zh-CN" dirty="0">
                <a:solidFill>
                  <a:srgbClr val="333333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请求协议</a:t>
            </a:r>
            <a:r>
              <a:rPr lang="zh-CN" altLang="zh-CN" dirty="0">
                <a:solidFill>
                  <a:srgbClr val="333333"/>
                </a:solidFill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zh-CN" altLang="zh-CN" dirty="0">
                <a:solidFill>
                  <a:srgbClr val="333333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状态吗</a:t>
            </a:r>
            <a:r>
              <a:rPr lang="zh-CN" altLang="zh-CN" dirty="0">
                <a:solidFill>
                  <a:srgbClr val="333333"/>
                </a:solidFill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zh-CN" altLang="zh-CN" dirty="0">
                <a:solidFill>
                  <a:srgbClr val="333333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响应大小</a:t>
            </a:r>
            <a:r>
              <a:rPr lang="en-US" altLang="zh-CN" dirty="0">
                <a:solidFill>
                  <a:srgbClr val="33333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referer</a:t>
            </a:r>
            <a:r>
              <a:rPr lang="en-US" altLang="zh-CN" dirty="0">
                <a:solidFill>
                  <a:srgbClr val="33333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zh-CN" altLang="zh-CN" dirty="0">
                <a:solidFill>
                  <a:srgbClr val="333333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用户代理</a:t>
            </a:r>
            <a:endParaRPr lang="zh-CN" altLang="zh-CN" sz="2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0690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726395"/>
            <a:ext cx="5012610" cy="504056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要学什么</a:t>
            </a:r>
          </a:p>
        </p:txBody>
      </p:sp>
      <p:pic>
        <p:nvPicPr>
          <p:cNvPr id="8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6984776" cy="359578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539552" y="5373216"/>
            <a:ext cx="8424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FF0000"/>
                </a:solidFill>
              </a:rPr>
              <a:t>RDD</a:t>
            </a:r>
            <a:r>
              <a:rPr lang="zh-CN" altLang="en-US" sz="4400" dirty="0">
                <a:solidFill>
                  <a:srgbClr val="FF0000"/>
                </a:solidFill>
              </a:rPr>
              <a:t>：</a:t>
            </a:r>
            <a:r>
              <a:rPr lang="en-US" altLang="zh-CN" sz="4400" dirty="0"/>
              <a:t>Resilient Distributed Dataset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0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32866"/>
            <a:ext cx="5012610" cy="50405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RDD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是什么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153576342"/>
              </p:ext>
            </p:extLst>
          </p:nvPr>
        </p:nvGraphicFramePr>
        <p:xfrm>
          <a:off x="539552" y="2409702"/>
          <a:ext cx="211189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95536" y="1209373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RDD</a:t>
            </a:r>
            <a:r>
              <a:rPr lang="zh-CN" altLang="en-US" sz="2400" dirty="0">
                <a:solidFill>
                  <a:srgbClr val="FF0000"/>
                </a:solidFill>
              </a:rPr>
              <a:t>：弹性分布式数据集，</a:t>
            </a:r>
            <a:r>
              <a:rPr lang="en-US" altLang="zh-CN" sz="2400" dirty="0"/>
              <a:t>Spark</a:t>
            </a:r>
            <a:r>
              <a:rPr lang="zh-CN" altLang="en-US" sz="2400" dirty="0"/>
              <a:t>计算的基石，为用户屏蔽了底层对数据的复杂抽象和处理，为用户提供了一组方便的数据转换与求值方法。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6" name="Picture 12" descr="dd-partition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2" t="12473" r="3547" b="4367"/>
          <a:stretch/>
        </p:blipFill>
        <p:spPr bwMode="auto">
          <a:xfrm>
            <a:off x="2915816" y="2166128"/>
            <a:ext cx="3384376" cy="14401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11" descr="dd-readonly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8" r="8510"/>
          <a:stretch/>
        </p:blipFill>
        <p:spPr bwMode="auto">
          <a:xfrm>
            <a:off x="2699792" y="3777729"/>
            <a:ext cx="2736304" cy="24803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9" descr="dd-transforms-actions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737" y="3861048"/>
            <a:ext cx="3456384" cy="21932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92760" y="2416284"/>
            <a:ext cx="4127712" cy="93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9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32866"/>
            <a:ext cx="5012610" cy="50405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RDD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的弹性表现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827584" y="2132856"/>
            <a:ext cx="7560840" cy="3240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存储的弹性：内存与磁盘的自动切换</a:t>
            </a:r>
            <a:endParaRPr lang="en-US" altLang="zh-CN" b="1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容错的弹性：数据丢失可以自动恢复</a:t>
            </a:r>
            <a:endParaRPr lang="en-US" altLang="zh-CN" b="1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计算的弹性：计算出错重试机制</a:t>
            </a:r>
            <a:endParaRPr lang="en-US" altLang="zh-CN" b="1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分片的弹性：根据需要重新分片</a:t>
            </a:r>
            <a:endParaRPr lang="en-US" altLang="zh-CN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01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32866"/>
            <a:ext cx="5012610" cy="50405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RDD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都做了什么</a:t>
            </a:r>
          </a:p>
        </p:txBody>
      </p:sp>
      <p:pic>
        <p:nvPicPr>
          <p:cNvPr id="5" name="Picture 223" descr="../../../../../../Desktop/20160622185230526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4704890" cy="48641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5868144" y="1318487"/>
            <a:ext cx="2575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RDD</a:t>
            </a:r>
            <a:r>
              <a:rPr lang="zh-CN" altLang="en-US" sz="3600" dirty="0">
                <a:solidFill>
                  <a:srgbClr val="FF0000"/>
                </a:solidFill>
              </a:rPr>
              <a:t>的创建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85051" y="2470615"/>
            <a:ext cx="2575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RDD</a:t>
            </a:r>
            <a:r>
              <a:rPr lang="zh-CN" altLang="en-US" sz="3600" dirty="0">
                <a:solidFill>
                  <a:srgbClr val="FF0000"/>
                </a:solidFill>
              </a:rPr>
              <a:t>的转换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885049" y="4786638"/>
            <a:ext cx="2575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RDD</a:t>
            </a:r>
            <a:r>
              <a:rPr lang="zh-CN" altLang="en-US" sz="3600" dirty="0">
                <a:solidFill>
                  <a:srgbClr val="FF0000"/>
                </a:solidFill>
              </a:rPr>
              <a:t>的行动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921434" y="5949280"/>
            <a:ext cx="2575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RDD</a:t>
            </a:r>
            <a:r>
              <a:rPr lang="zh-CN" altLang="en-US" sz="3600" dirty="0">
                <a:solidFill>
                  <a:srgbClr val="FF0000"/>
                </a:solidFill>
              </a:rPr>
              <a:t>的输出</a:t>
            </a:r>
          </a:p>
        </p:txBody>
      </p:sp>
      <p:sp>
        <p:nvSpPr>
          <p:cNvPr id="2" name="下箭头 1"/>
          <p:cNvSpPr/>
          <p:nvPr/>
        </p:nvSpPr>
        <p:spPr>
          <a:xfrm>
            <a:off x="6943729" y="1894551"/>
            <a:ext cx="32877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6943924" y="3140968"/>
            <a:ext cx="32877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6943728" y="5432969"/>
            <a:ext cx="32877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885050" y="3673332"/>
            <a:ext cx="2575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RDD</a:t>
            </a:r>
            <a:r>
              <a:rPr lang="zh-CN" altLang="en-US" sz="3600" dirty="0">
                <a:solidFill>
                  <a:srgbClr val="FF0000"/>
                </a:solidFill>
              </a:rPr>
              <a:t>的缓存</a:t>
            </a:r>
          </a:p>
        </p:txBody>
      </p:sp>
      <p:sp>
        <p:nvSpPr>
          <p:cNvPr id="14" name="下箭头 13"/>
          <p:cNvSpPr/>
          <p:nvPr/>
        </p:nvSpPr>
        <p:spPr>
          <a:xfrm>
            <a:off x="6943728" y="4239819"/>
            <a:ext cx="32877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58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32866"/>
            <a:ext cx="5012610" cy="504056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还记得</a:t>
            </a:r>
            <a:r>
              <a:rPr lang="en-US" altLang="zh-CN" b="1" dirty="0" err="1">
                <a:latin typeface="+mn-lt"/>
                <a:ea typeface="宋体" pitchFamily="2" charset="-122"/>
                <a:cs typeface="Times New Roman" pitchFamily="18" charset="0"/>
              </a:rPr>
              <a:t>WordCount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吗？</a:t>
            </a:r>
          </a:p>
        </p:txBody>
      </p:sp>
      <p:pic>
        <p:nvPicPr>
          <p:cNvPr id="8" name="Picture 25" descr="../../../../../../Desktop/20160917172951_49622.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3" r="7227" b="10870"/>
          <a:stretch/>
        </p:blipFill>
        <p:spPr bwMode="auto">
          <a:xfrm>
            <a:off x="417253" y="1700808"/>
            <a:ext cx="8352928" cy="48245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矩形 8"/>
          <p:cNvSpPr/>
          <p:nvPr/>
        </p:nvSpPr>
        <p:spPr>
          <a:xfrm>
            <a:off x="57213" y="1241334"/>
            <a:ext cx="907300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pc="5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sc.textFile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(“xx").</a:t>
            </a:r>
            <a:r>
              <a:rPr lang="en-US" altLang="zh-CN" spc="5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flatMap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(_.split(" ")).map((_,1)).</a:t>
            </a:r>
            <a:r>
              <a:rPr lang="en-US" altLang="zh-CN" spc="5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reduceByKey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(_+_).</a:t>
            </a:r>
            <a:r>
              <a:rPr lang="en-US" altLang="zh-CN" spc="5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saveAsTextFile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(“xx")</a:t>
            </a:r>
            <a:endParaRPr lang="zh-CN" altLang="en-US" spc="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63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32866"/>
            <a:ext cx="5012610" cy="50405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RDD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的创建</a:t>
            </a:r>
          </a:p>
        </p:txBody>
      </p:sp>
      <p:sp>
        <p:nvSpPr>
          <p:cNvPr id="2" name="矩形 1"/>
          <p:cNvSpPr/>
          <p:nvPr/>
        </p:nvSpPr>
        <p:spPr>
          <a:xfrm>
            <a:off x="323528" y="141277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RDD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的创建方式大概可以分为三种：（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）、从集合中创建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RDD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pc="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）、从外部存储创建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RDD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pc="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）、从其他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RDD</a:t>
            </a:r>
            <a:r>
              <a:rPr lang="zh-CN" altLang="en-US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转换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pic>
        <p:nvPicPr>
          <p:cNvPr id="6" name="Picture 223" descr="../../../../../../Desktop/20160622185230526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988840"/>
            <a:ext cx="4217338" cy="43600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直接箭头连接符 8"/>
          <p:cNvCxnSpPr/>
          <p:nvPr/>
        </p:nvCxnSpPr>
        <p:spPr>
          <a:xfrm>
            <a:off x="3419872" y="2060848"/>
            <a:ext cx="2808312" cy="72008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491880" y="2564904"/>
            <a:ext cx="1403648" cy="28803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059832" y="2924944"/>
            <a:ext cx="3240360" cy="172819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67054" y="3397873"/>
            <a:ext cx="30315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从集合中创建有两种方式：</a:t>
            </a:r>
            <a:endParaRPr lang="en-US" altLang="zh-CN" spc="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pc="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 parallelize</a:t>
            </a:r>
            <a:r>
              <a:rPr lang="zh-CN" altLang="en-US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pc="5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makeRDD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3548" y="4963908"/>
            <a:ext cx="37444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由外部存储系统的数据集创建，包括本地的文件系统，还有所有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Hadoop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支持的数据集，比如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HDFS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Cassandra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pc="5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HBase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23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32866"/>
            <a:ext cx="5012610" cy="50405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RDD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的操作</a:t>
            </a:r>
          </a:p>
        </p:txBody>
      </p:sp>
      <p:sp>
        <p:nvSpPr>
          <p:cNvPr id="2" name="矩形 1"/>
          <p:cNvSpPr/>
          <p:nvPr/>
        </p:nvSpPr>
        <p:spPr>
          <a:xfrm>
            <a:off x="179512" y="1340768"/>
            <a:ext cx="734688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</a:rPr>
              <a:t>RDD</a:t>
            </a:r>
            <a:r>
              <a:rPr lang="zh-CN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en-US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操作分类两大类型：</a:t>
            </a:r>
            <a:r>
              <a:rPr lang="zh-CN" altLang="en-US" spc="5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转换</a:t>
            </a:r>
            <a:r>
              <a:rPr lang="zh-CN" altLang="en-US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transformations</a:t>
            </a:r>
            <a:r>
              <a:rPr lang="zh-CN" altLang="en-US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）和</a:t>
            </a:r>
            <a:r>
              <a:rPr lang="zh-CN" altLang="en-US" spc="5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行动</a:t>
            </a:r>
            <a:r>
              <a:rPr lang="zh-CN" altLang="en-US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action</a:t>
            </a:r>
            <a:r>
              <a:rPr lang="zh-CN" altLang="en-US" spc="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pc="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pc="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/>
              <a:t>转换：通过操作将一个</a:t>
            </a:r>
            <a:r>
              <a:rPr lang="en-US" altLang="zh-CN" dirty="0"/>
              <a:t>RDD</a:t>
            </a:r>
            <a:r>
              <a:rPr lang="zh-CN" altLang="en-US" dirty="0"/>
              <a:t>转换成另外一个</a:t>
            </a:r>
            <a:r>
              <a:rPr lang="en-US" altLang="zh-CN" dirty="0"/>
              <a:t>RDD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行动：将一个</a:t>
            </a:r>
            <a:r>
              <a:rPr lang="en-US" altLang="zh-CN" dirty="0"/>
              <a:t>RDD</a:t>
            </a:r>
            <a:r>
              <a:rPr lang="zh-CN" altLang="en-US" dirty="0"/>
              <a:t>进行求值或者输出。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Picture 223" descr="../../../../../../Desktop/20160622185230526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217931"/>
            <a:ext cx="4217338" cy="43600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99241" y="4607262"/>
            <a:ext cx="374203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RDD</a:t>
            </a:r>
            <a:r>
              <a:rPr lang="zh-CN" altLang="en-US" dirty="0">
                <a:solidFill>
                  <a:srgbClr val="FF0000"/>
                </a:solidFill>
              </a:rPr>
              <a:t>的所有转换操作都是懒执行的，只有当行动操作出现的时候</a:t>
            </a:r>
            <a:r>
              <a:rPr lang="en-US" altLang="zh-CN" dirty="0">
                <a:solidFill>
                  <a:srgbClr val="FF0000"/>
                </a:solidFill>
              </a:rPr>
              <a:t>Spark</a:t>
            </a:r>
            <a:r>
              <a:rPr lang="zh-CN" altLang="en-US" dirty="0">
                <a:solidFill>
                  <a:srgbClr val="FF0000"/>
                </a:solidFill>
              </a:rPr>
              <a:t>才会去真的运行</a:t>
            </a:r>
          </a:p>
        </p:txBody>
      </p:sp>
      <p:sp>
        <p:nvSpPr>
          <p:cNvPr id="6" name="矩形 5"/>
          <p:cNvSpPr/>
          <p:nvPr/>
        </p:nvSpPr>
        <p:spPr>
          <a:xfrm>
            <a:off x="199241" y="2852936"/>
            <a:ext cx="422874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所有这些操作主要针对两种类型的</a:t>
            </a:r>
            <a:r>
              <a:rPr lang="en-US" altLang="zh-CN" dirty="0"/>
              <a:t>RDD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 数值</a:t>
            </a:r>
            <a:r>
              <a:rPr lang="en-US" altLang="zh-CN" dirty="0"/>
              <a:t>RDD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 键值对</a:t>
            </a:r>
            <a:r>
              <a:rPr lang="en-US" altLang="zh-CN" dirty="0"/>
              <a:t>RDD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207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C0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8875</TotalTime>
  <Words>1001</Words>
  <Application>Microsoft Office PowerPoint</Application>
  <PresentationFormat>全屏显示(4:3)</PresentationFormat>
  <Paragraphs>140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Arial Unicode MS</vt:lpstr>
      <vt:lpstr>楷体</vt:lpstr>
      <vt:lpstr>宋体</vt:lpstr>
      <vt:lpstr>Arial</vt:lpstr>
      <vt:lpstr>Calibri</vt:lpstr>
      <vt:lpstr>Consolas</vt:lpstr>
      <vt:lpstr>Courier New</vt:lpstr>
      <vt:lpstr>Lucida Console</vt:lpstr>
      <vt:lpstr>Times New Roman</vt:lpstr>
      <vt:lpstr>Wingdings</vt:lpstr>
      <vt:lpstr>PPT模板</vt:lpstr>
      <vt:lpstr>Spark Core 应用解析</vt:lpstr>
      <vt:lpstr>课程内容</vt:lpstr>
      <vt:lpstr>要学什么</vt:lpstr>
      <vt:lpstr>RDD是什么</vt:lpstr>
      <vt:lpstr>RDD的弹性表现</vt:lpstr>
      <vt:lpstr>RDD都做了什么</vt:lpstr>
      <vt:lpstr>还记得WordCount吗？</vt:lpstr>
      <vt:lpstr>RDD的创建</vt:lpstr>
      <vt:lpstr>RDD的操作</vt:lpstr>
      <vt:lpstr>RDD的数值统计操作</vt:lpstr>
      <vt:lpstr>RDD的分片数量</vt:lpstr>
      <vt:lpstr>RDD的函数传递注意</vt:lpstr>
      <vt:lpstr>RDD的运行</vt:lpstr>
      <vt:lpstr>RDD的依赖关系</vt:lpstr>
      <vt:lpstr>DAG有向无环图</vt:lpstr>
      <vt:lpstr>RDD任务切分</vt:lpstr>
      <vt:lpstr>RDD的运行规划图</vt:lpstr>
      <vt:lpstr>RDD的持久化</vt:lpstr>
      <vt:lpstr>RDD的持久化</vt:lpstr>
      <vt:lpstr>RDD的检查点机制</vt:lpstr>
      <vt:lpstr>键值对RDD数据分区</vt:lpstr>
      <vt:lpstr>RDD累加器和广播变量</vt:lpstr>
      <vt:lpstr>Spark支持的数据输入输出方式</vt:lpstr>
      <vt:lpstr>还记得WordCount吗？</vt:lpstr>
      <vt:lpstr>1、计算每一个IP的访问次数   2、计算每一个视频访问的IP数   3、统计每小时CDN的流量  </vt:lpstr>
      <vt:lpstr>PowerPoint 演示文稿</vt:lpstr>
    </vt:vector>
  </TitlesOfParts>
  <Company>WwW.YlmF.CoM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武玉飞</cp:lastModifiedBy>
  <cp:revision>683</cp:revision>
  <dcterms:created xsi:type="dcterms:W3CDTF">2012-08-05T14:09:30Z</dcterms:created>
  <dcterms:modified xsi:type="dcterms:W3CDTF">2018-03-31T07:52:03Z</dcterms:modified>
</cp:coreProperties>
</file>