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FBD281A-F29E-4E22-A591-E673A45A6A1A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1158849-110F-4666-A522-52B737EBAE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酒店在线预订平台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en-US" dirty="0" smtClean="0"/>
              <a:t>小组报告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组长：郑富德</a:t>
            </a:r>
            <a:endParaRPr lang="en-US" altLang="zh-CN" dirty="0" smtClean="0"/>
          </a:p>
          <a:p>
            <a:r>
              <a:rPr lang="zh-CN" altLang="en-US" dirty="0" smtClean="0"/>
              <a:t>组员：丁智源、毛慧鎏、崔胜斌、黄家杰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8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980728"/>
            <a:ext cx="6196405" cy="4742341"/>
          </a:xfrm>
        </p:spPr>
        <p:txBody>
          <a:bodyPr/>
          <a:lstStyle/>
          <a:p>
            <a:pPr marL="274320" lvl="1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sz="2400" b="1" dirty="0"/>
              <a:t>项目人员分配</a:t>
            </a:r>
            <a:r>
              <a:rPr lang="zh-CN" altLang="zh-CN" sz="2400" b="1" dirty="0" smtClean="0"/>
              <a:t>表</a:t>
            </a:r>
            <a:endParaRPr lang="en-US" altLang="zh-CN" sz="2400" b="1" dirty="0" smtClean="0"/>
          </a:p>
          <a:p>
            <a:pPr marL="274320" lvl="1"/>
            <a:endParaRPr lang="zh-CN" altLang="zh-CN" sz="2400" b="1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04988"/>
            <a:ext cx="50482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28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>
                <a:effectLst>
                  <a:outerShdw sx="0" sy="0">
                    <a:srgbClr val="000000"/>
                  </a:outerShdw>
                </a:effectLst>
              </a:rPr>
              <a:t>项目变更</a:t>
            </a:r>
            <a:r>
              <a:rPr lang="zh-CN" altLang="zh-CN" b="1" dirty="0" smtClean="0">
                <a:effectLst>
                  <a:outerShdw sx="0" sy="0">
                    <a:srgbClr val="000000"/>
                  </a:outerShdw>
                </a:effectLst>
              </a:rPr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-274320"/>
            <a:r>
              <a:rPr lang="zh-CN" altLang="zh-CN" dirty="0"/>
              <a:t>提交变更申请</a:t>
            </a:r>
          </a:p>
          <a:p>
            <a:pPr marL="274320" lvl="2" indent="-274320"/>
            <a:r>
              <a:rPr lang="zh-CN" altLang="zh-CN" dirty="0"/>
              <a:t>审核变更申请</a:t>
            </a:r>
          </a:p>
          <a:p>
            <a:pPr marL="274320" lvl="2" indent="-274320"/>
            <a:r>
              <a:rPr lang="zh-CN" altLang="zh-CN" dirty="0"/>
              <a:t>识别变更可行性</a:t>
            </a:r>
          </a:p>
          <a:p>
            <a:pPr marL="274320" lvl="2" indent="-274320"/>
            <a:r>
              <a:rPr lang="zh-CN" altLang="zh-CN" dirty="0"/>
              <a:t>批准变更申请</a:t>
            </a:r>
          </a:p>
          <a:p>
            <a:pPr marL="274320" lvl="2" indent="-274320"/>
            <a:r>
              <a:rPr lang="zh-CN" altLang="zh-CN" dirty="0"/>
              <a:t>实施变更申请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97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>
                <a:effectLst>
                  <a:outerShdw sx="0" sy="0">
                    <a:srgbClr val="000000"/>
                  </a:outerShdw>
                </a:effectLst>
              </a:rPr>
              <a:t>项目</a:t>
            </a:r>
            <a:r>
              <a:rPr lang="zh-CN" altLang="zh-CN" b="1" dirty="0" smtClean="0">
                <a:effectLst>
                  <a:outerShdw sx="0" sy="0">
                    <a:srgbClr val="000000"/>
                  </a:outerShdw>
                </a:effectLst>
              </a:rPr>
              <a:t>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/>
            <a:r>
              <a:rPr lang="zh-CN" altLang="zh-CN" sz="2400" dirty="0"/>
              <a:t>实施周期风险</a:t>
            </a:r>
          </a:p>
          <a:p>
            <a:pPr marL="274320" lvl="1"/>
            <a:r>
              <a:rPr lang="zh-CN" altLang="zh-CN" sz="2400" dirty="0"/>
              <a:t>人员风险</a:t>
            </a:r>
          </a:p>
          <a:p>
            <a:pPr marL="274320" lvl="1"/>
            <a:r>
              <a:rPr lang="zh-CN" altLang="zh-CN" sz="2400" dirty="0"/>
              <a:t>客户需求风险</a:t>
            </a:r>
          </a:p>
          <a:p>
            <a:pPr marL="274320" lvl="1"/>
            <a:r>
              <a:rPr lang="zh-CN" altLang="zh-CN" sz="2400" dirty="0"/>
              <a:t>实施范围防线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34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>
                <a:effectLst>
                  <a:outerShdw sx="0" sy="0">
                    <a:srgbClr val="000000"/>
                  </a:outerShdw>
                </a:effectLst>
              </a:rPr>
              <a:t>项目沟通</a:t>
            </a:r>
            <a:r>
              <a:rPr lang="zh-CN" altLang="zh-CN" b="1" dirty="0" smtClean="0">
                <a:effectLst>
                  <a:outerShdw sx="0" sy="0">
                    <a:srgbClr val="000000"/>
                  </a:outerShdw>
                </a:effectLst>
              </a:rPr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/>
            <a:r>
              <a:rPr lang="zh-CN" altLang="zh-CN" sz="2400" dirty="0"/>
              <a:t>项目干系人</a:t>
            </a:r>
          </a:p>
          <a:p>
            <a:pPr marL="274320" lvl="1"/>
            <a:r>
              <a:rPr lang="zh-CN" altLang="zh-CN" sz="2400" dirty="0"/>
              <a:t>沟通管理计划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08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会议纪要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8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836712"/>
            <a:ext cx="6196405" cy="4886357"/>
          </a:xfrm>
        </p:spPr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sz="5400" dirty="0" smtClean="0"/>
              <a:t>谢谢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824505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420888"/>
            <a:ext cx="6965245" cy="1202485"/>
          </a:xfrm>
        </p:spPr>
        <p:txBody>
          <a:bodyPr/>
          <a:lstStyle/>
          <a:p>
            <a:r>
              <a:rPr lang="zh-CN" altLang="en-US" dirty="0"/>
              <a:t>引子</a:t>
            </a:r>
          </a:p>
        </p:txBody>
      </p:sp>
    </p:spTree>
    <p:extLst>
      <p:ext uri="{BB962C8B-B14F-4D97-AF65-F5344CB8AC3E}">
        <p14:creationId xmlns:p14="http://schemas.microsoft.com/office/powerpoint/2010/main" val="3896449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项目章程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、项目介绍</a:t>
            </a:r>
            <a:endParaRPr lang="en-US" altLang="zh-CN" dirty="0"/>
          </a:p>
          <a:p>
            <a:pPr lvl="1"/>
            <a:r>
              <a:rPr lang="zh-CN" altLang="zh-CN" dirty="0"/>
              <a:t>项目名称：酒店在线预订平台</a:t>
            </a:r>
          </a:p>
          <a:p>
            <a:pPr lvl="1"/>
            <a:r>
              <a:rPr lang="zh-CN" altLang="zh-CN" dirty="0"/>
              <a:t>项目类型：系统改进</a:t>
            </a:r>
          </a:p>
          <a:p>
            <a:pPr lvl="1"/>
            <a:r>
              <a:rPr lang="zh-CN" altLang="zh-CN" dirty="0"/>
              <a:t>授权日期：</a:t>
            </a:r>
            <a:r>
              <a:rPr lang="en-US" altLang="zh-CN" dirty="0"/>
              <a:t>2014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</a:p>
          <a:p>
            <a:pPr lvl="1"/>
            <a:r>
              <a:rPr lang="zh-CN" altLang="zh-CN" dirty="0"/>
              <a:t>计划完工日期：</a:t>
            </a:r>
            <a:r>
              <a:rPr lang="en-US" altLang="zh-CN" dirty="0"/>
              <a:t>2014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2</a:t>
            </a:r>
            <a:r>
              <a:rPr lang="zh-CN" altLang="zh-CN" dirty="0" smtClean="0"/>
              <a:t>日</a:t>
            </a:r>
            <a:endParaRPr lang="en-US" altLang="zh-CN" dirty="0" smtClean="0"/>
          </a:p>
          <a:p>
            <a:pPr marL="274320"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项目背景和目标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0151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980728"/>
            <a:ext cx="6196405" cy="4752528"/>
          </a:xfrm>
        </p:spPr>
        <p:txBody>
          <a:bodyPr/>
          <a:lstStyle/>
          <a:p>
            <a:pPr marL="274320" lvl="2" indent="-27432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/>
              <a:t>项目市场</a:t>
            </a:r>
            <a:r>
              <a:rPr lang="zh-CN" altLang="zh-CN" dirty="0" smtClean="0"/>
              <a:t>定位</a:t>
            </a:r>
            <a:endParaRPr lang="en-US" altLang="zh-CN" dirty="0" smtClean="0"/>
          </a:p>
          <a:p>
            <a:pPr marL="640080" lvl="3" indent="-274320"/>
            <a:r>
              <a:rPr lang="zh-CN" altLang="zh-CN" dirty="0"/>
              <a:t>第一、公司</a:t>
            </a:r>
            <a:r>
              <a:rPr lang="zh-CN" altLang="zh-CN" dirty="0" smtClean="0"/>
              <a:t>内部人员</a:t>
            </a:r>
            <a:r>
              <a:rPr lang="zh-CN" altLang="zh-CN" dirty="0"/>
              <a:t>使用；第二、</a:t>
            </a:r>
            <a:r>
              <a:rPr lang="zh-CN" altLang="zh-CN" dirty="0" smtClean="0"/>
              <a:t>普通用户。重点对象</a:t>
            </a:r>
            <a:r>
              <a:rPr lang="zh-CN" altLang="zh-CN" dirty="0"/>
              <a:t>是商旅用户。</a:t>
            </a:r>
            <a:endParaRPr lang="zh-CN" altLang="zh-CN" b="1" dirty="0"/>
          </a:p>
          <a:p>
            <a:pPr marL="274320" lvl="2" indent="-27432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项目</a:t>
            </a:r>
            <a:r>
              <a:rPr lang="zh-CN" altLang="zh-CN" dirty="0"/>
              <a:t>范围描述</a:t>
            </a:r>
          </a:p>
          <a:p>
            <a:pPr lvl="1"/>
            <a:r>
              <a:rPr lang="zh-CN" altLang="zh-CN" dirty="0"/>
              <a:t>功能</a:t>
            </a:r>
            <a:r>
              <a:rPr lang="zh-CN" altLang="zh-CN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zh-CN" dirty="0"/>
              <a:t>非功能</a:t>
            </a:r>
            <a:r>
              <a:rPr lang="zh-CN" altLang="zh-CN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zh-CN" dirty="0"/>
              <a:t>技术</a:t>
            </a:r>
            <a:r>
              <a:rPr lang="zh-CN" altLang="zh-CN" dirty="0" smtClean="0"/>
              <a:t>范围</a:t>
            </a:r>
            <a:endParaRPr lang="en-US" altLang="zh-CN" dirty="0" smtClean="0"/>
          </a:p>
          <a:p>
            <a:pPr marL="274320" lvl="1"/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zh-CN" altLang="zh-CN" sz="2400" dirty="0"/>
              <a:t>项目主要风险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274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1196752"/>
            <a:ext cx="6196405" cy="4526317"/>
          </a:xfrm>
        </p:spPr>
        <p:txBody>
          <a:bodyPr>
            <a:normAutofit/>
          </a:bodyPr>
          <a:lstStyle/>
          <a:p>
            <a:pPr marL="274320" lvl="1"/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zh-CN" sz="2400" dirty="0"/>
              <a:t>项目组织</a:t>
            </a:r>
            <a:r>
              <a:rPr lang="zh-CN" altLang="zh-CN" sz="2400" dirty="0" smtClean="0"/>
              <a:t>结构</a:t>
            </a:r>
            <a:endParaRPr lang="en-US" altLang="zh-CN" sz="2400" dirty="0" smtClean="0"/>
          </a:p>
          <a:p>
            <a:pPr marL="548640" lvl="2"/>
            <a:r>
              <a:rPr lang="zh-CN" altLang="zh-CN" dirty="0"/>
              <a:t>业务部经理以及相关参与</a:t>
            </a:r>
            <a:r>
              <a:rPr lang="zh-CN" altLang="zh-CN" dirty="0" smtClean="0"/>
              <a:t>人员</a:t>
            </a:r>
            <a:r>
              <a:rPr lang="zh-CN" altLang="en-US" dirty="0" smtClean="0"/>
              <a:t>；</a:t>
            </a:r>
            <a:r>
              <a:rPr lang="zh-CN" altLang="zh-CN" dirty="0"/>
              <a:t>产品</a:t>
            </a:r>
            <a:r>
              <a:rPr lang="zh-CN" altLang="zh-CN" dirty="0" smtClean="0"/>
              <a:t>经理</a:t>
            </a:r>
            <a:r>
              <a:rPr lang="zh-CN" altLang="en-US" dirty="0" smtClean="0"/>
              <a:t>；</a:t>
            </a:r>
            <a:r>
              <a:rPr lang="zh-CN" altLang="zh-CN" dirty="0"/>
              <a:t>项目</a:t>
            </a:r>
            <a:r>
              <a:rPr lang="zh-CN" altLang="zh-CN" dirty="0" smtClean="0"/>
              <a:t>经理</a:t>
            </a:r>
            <a:r>
              <a:rPr lang="zh-CN" altLang="en-US" dirty="0" smtClean="0"/>
              <a:t>；</a:t>
            </a:r>
            <a:r>
              <a:rPr lang="zh-CN" altLang="zh-CN" dirty="0"/>
              <a:t>开发</a:t>
            </a:r>
            <a:r>
              <a:rPr lang="zh-CN" altLang="zh-CN" dirty="0" smtClean="0"/>
              <a:t>主管</a:t>
            </a:r>
            <a:r>
              <a:rPr lang="zh-CN" altLang="en-US" dirty="0" smtClean="0"/>
              <a:t>；</a:t>
            </a:r>
            <a:r>
              <a:rPr lang="zh-CN" altLang="zh-CN" dirty="0"/>
              <a:t>系统架构</a:t>
            </a:r>
            <a:r>
              <a:rPr lang="zh-CN" altLang="zh-CN" dirty="0" smtClean="0"/>
              <a:t>师</a:t>
            </a:r>
            <a:r>
              <a:rPr lang="zh-CN" altLang="en-US" dirty="0" smtClean="0"/>
              <a:t>；</a:t>
            </a:r>
            <a:r>
              <a:rPr lang="zh-CN" altLang="zh-CN" dirty="0"/>
              <a:t>交互</a:t>
            </a:r>
            <a:r>
              <a:rPr lang="zh-CN" altLang="zh-CN" dirty="0" smtClean="0"/>
              <a:t>设计师</a:t>
            </a:r>
            <a:r>
              <a:rPr lang="zh-CN" altLang="en-US" dirty="0" smtClean="0"/>
              <a:t>；</a:t>
            </a:r>
            <a:r>
              <a:rPr lang="zh-CN" altLang="zh-CN" dirty="0"/>
              <a:t>视觉</a:t>
            </a:r>
            <a:r>
              <a:rPr lang="zh-CN" altLang="zh-CN" dirty="0" smtClean="0"/>
              <a:t>设计师</a:t>
            </a:r>
            <a:r>
              <a:rPr lang="zh-CN" altLang="en-US" dirty="0" smtClean="0"/>
              <a:t>；</a:t>
            </a:r>
            <a:r>
              <a:rPr lang="zh-CN" altLang="zh-CN" dirty="0"/>
              <a:t>软件工程</a:t>
            </a:r>
            <a:r>
              <a:rPr lang="zh-CN" altLang="zh-CN" dirty="0" smtClean="0"/>
              <a:t>师</a:t>
            </a:r>
            <a:r>
              <a:rPr lang="zh-CN" altLang="en-US" dirty="0" smtClean="0"/>
              <a:t>；</a:t>
            </a:r>
            <a:r>
              <a:rPr lang="zh-CN" altLang="zh-CN" dirty="0"/>
              <a:t>测试</a:t>
            </a:r>
            <a:r>
              <a:rPr lang="zh-CN" altLang="zh-CN" dirty="0" smtClean="0"/>
              <a:t>工程师</a:t>
            </a:r>
            <a:r>
              <a:rPr lang="zh-CN" altLang="en-US" dirty="0" smtClean="0"/>
              <a:t>；</a:t>
            </a:r>
            <a:r>
              <a:rPr lang="zh-CN" altLang="zh-CN" dirty="0"/>
              <a:t>网络工程师</a:t>
            </a:r>
          </a:p>
          <a:p>
            <a:pPr marL="274320" lvl="1"/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zh-CN" sz="2400" dirty="0"/>
              <a:t>技术方法和</a:t>
            </a:r>
            <a:r>
              <a:rPr lang="zh-CN" altLang="zh-CN" sz="2400" dirty="0" smtClean="0"/>
              <a:t>工具</a:t>
            </a:r>
            <a:endParaRPr lang="zh-CN" altLang="zh-CN" sz="2800" dirty="0"/>
          </a:p>
          <a:p>
            <a:pPr lvl="1"/>
            <a:r>
              <a:rPr lang="zh-CN" altLang="zh-CN" sz="2400" dirty="0"/>
              <a:t>决策树法</a:t>
            </a:r>
            <a:r>
              <a:rPr lang="zh-CN" altLang="en-US" sz="2400" dirty="0"/>
              <a:t>、</a:t>
            </a:r>
            <a:r>
              <a:rPr lang="zh-CN" altLang="zh-CN" sz="2400" dirty="0"/>
              <a:t>头脑风暴法</a:t>
            </a:r>
            <a:r>
              <a:rPr lang="zh-CN" altLang="en-US" sz="2400" dirty="0"/>
              <a:t>、</a:t>
            </a:r>
            <a:r>
              <a:rPr lang="zh-CN" altLang="zh-CN" sz="2400" dirty="0"/>
              <a:t>评分模型</a:t>
            </a:r>
            <a:endParaRPr lang="en-US" altLang="zh-CN" sz="2400" dirty="0"/>
          </a:p>
          <a:p>
            <a:pPr lvl="1"/>
            <a:r>
              <a:rPr lang="en-US" altLang="zh-CN" sz="2400" dirty="0"/>
              <a:t>Word</a:t>
            </a:r>
            <a:r>
              <a:rPr lang="zh-CN" altLang="en-US" sz="2400" dirty="0"/>
              <a:t>、</a:t>
            </a:r>
            <a:r>
              <a:rPr lang="en-US" altLang="zh-CN" sz="2400" dirty="0"/>
              <a:t>JIRA</a:t>
            </a:r>
            <a:r>
              <a:rPr lang="zh-CN" altLang="en-US" sz="2400" dirty="0"/>
              <a:t>、</a:t>
            </a:r>
            <a:r>
              <a:rPr lang="en-US" altLang="zh-CN" sz="2400" dirty="0"/>
              <a:t>Microsoft Project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Axure</a:t>
            </a:r>
            <a:r>
              <a:rPr lang="zh-CN" altLang="en-US" sz="2400" dirty="0"/>
              <a:t>、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、</a:t>
            </a:r>
            <a:r>
              <a:rPr lang="en-US" altLang="zh-CN" sz="2400" dirty="0" err="1" smtClean="0"/>
              <a:t>LoadRunner</a:t>
            </a:r>
            <a:endParaRPr lang="en-US" altLang="zh-CN" sz="2400" b="1" dirty="0"/>
          </a:p>
          <a:p>
            <a:pPr marL="274320" lvl="1"/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zh-CN" altLang="zh-CN" sz="2400" dirty="0"/>
              <a:t>总体</a:t>
            </a:r>
            <a:r>
              <a:rPr lang="zh-CN" altLang="zh-CN" sz="2400" dirty="0" smtClean="0"/>
              <a:t>预算</a:t>
            </a:r>
            <a:endParaRPr lang="en-US" altLang="zh-CN" sz="2400" dirty="0" smtClean="0"/>
          </a:p>
          <a:p>
            <a:pPr marL="274320" lvl="1"/>
            <a:r>
              <a:rPr lang="en-US" altLang="zh-CN" sz="2400" dirty="0"/>
              <a:t>9</a:t>
            </a:r>
            <a:r>
              <a:rPr lang="zh-CN" altLang="en-US" sz="2400" dirty="0"/>
              <a:t>、</a:t>
            </a:r>
            <a:r>
              <a:rPr lang="zh-CN" altLang="zh-CN" sz="2400" dirty="0"/>
              <a:t>验收标准</a:t>
            </a:r>
          </a:p>
          <a:p>
            <a:pPr marL="274320" lvl="1"/>
            <a:endParaRPr lang="zh-CN" altLang="zh-CN" sz="2400" b="1" dirty="0"/>
          </a:p>
          <a:p>
            <a:pPr marL="36576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82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需求</a:t>
            </a:r>
            <a:r>
              <a:rPr lang="zh-CN" altLang="zh-CN" dirty="0"/>
              <a:t>确认</a:t>
            </a:r>
          </a:p>
          <a:p>
            <a:pPr lvl="0" fontAlgn="base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项目</a:t>
            </a:r>
            <a:r>
              <a:rPr lang="zh-CN" altLang="zh-CN" dirty="0"/>
              <a:t>范围</a:t>
            </a:r>
          </a:p>
          <a:p>
            <a:pPr lvl="0" fontAlgn="base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WBS</a:t>
            </a:r>
            <a:r>
              <a:rPr lang="zh-CN" altLang="zh-CN" dirty="0"/>
              <a:t>工作结构分解图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24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时间管理计划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sz="2400" dirty="0"/>
              <a:t>项目活动列表</a:t>
            </a:r>
          </a:p>
          <a:p>
            <a:pPr marL="274320" lvl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sz="2400" dirty="0"/>
              <a:t>里程碑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4917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881167"/>
              </p:ext>
            </p:extLst>
          </p:nvPr>
        </p:nvGraphicFramePr>
        <p:xfrm>
          <a:off x="1907704" y="1628800"/>
          <a:ext cx="5314951" cy="309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642"/>
                <a:gridCol w="2304256"/>
                <a:gridCol w="1711053"/>
              </a:tblGrid>
              <a:tr h="472054">
                <a:tc>
                  <a:txBody>
                    <a:bodyPr/>
                    <a:lstStyle/>
                    <a:p>
                      <a:pPr indent="28067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400" dirty="0">
                          <a:effectLst/>
                        </a:rPr>
                        <a:t>项目阶段</a:t>
                      </a:r>
                      <a:endParaRPr lang="zh-CN" sz="1800" b="1" kern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067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400" dirty="0">
                          <a:effectLst/>
                        </a:rPr>
                        <a:t>里程碑</a:t>
                      </a:r>
                      <a:endParaRPr lang="zh-CN" sz="1800" b="1" kern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067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400">
                          <a:effectLst/>
                        </a:rPr>
                        <a:t>计划完成日期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817">
                <a:tc rowSpan="2">
                  <a:txBody>
                    <a:bodyPr/>
                    <a:lstStyle/>
                    <a:p>
                      <a:pPr indent="2794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400" dirty="0">
                          <a:effectLst/>
                        </a:rPr>
                        <a:t>项目准备</a:t>
                      </a:r>
                      <a:endParaRPr lang="zh-CN" sz="1800" b="1" kern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kern="1400" dirty="0" err="1">
                          <a:effectLst/>
                        </a:rPr>
                        <a:t>项目启动</a:t>
                      </a:r>
                      <a:endParaRPr lang="zh-CN" sz="1800" b="1" kern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400" dirty="0" smtClean="0">
                          <a:effectLst/>
                        </a:rPr>
                        <a:t>   2014</a:t>
                      </a:r>
                      <a:r>
                        <a:rPr lang="zh-CN" sz="1100" kern="1400" dirty="0">
                          <a:effectLst/>
                        </a:rPr>
                        <a:t>年</a:t>
                      </a:r>
                      <a:r>
                        <a:rPr lang="en-US" sz="1100" kern="1400" dirty="0">
                          <a:effectLst/>
                        </a:rPr>
                        <a:t>1</a:t>
                      </a:r>
                      <a:r>
                        <a:rPr lang="zh-CN" sz="1100" kern="1400" dirty="0">
                          <a:effectLst/>
                        </a:rPr>
                        <a:t>月</a:t>
                      </a:r>
                      <a:r>
                        <a:rPr lang="en-US" sz="1100" kern="1400" dirty="0">
                          <a:effectLst/>
                        </a:rPr>
                        <a:t>1</a:t>
                      </a:r>
                      <a:r>
                        <a:rPr lang="zh-CN" sz="1100" kern="1400" dirty="0">
                          <a:effectLst/>
                        </a:rPr>
                        <a:t>日</a:t>
                      </a:r>
                      <a:endParaRPr lang="zh-CN" sz="1800" b="1" kern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8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400">
                          <a:effectLst/>
                        </a:rPr>
                        <a:t>需求采集与分析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400" dirty="0">
                          <a:effectLst/>
                        </a:rPr>
                        <a:t>2014</a:t>
                      </a:r>
                      <a:r>
                        <a:rPr lang="zh-CN" sz="1100" kern="1400" dirty="0">
                          <a:effectLst/>
                        </a:rPr>
                        <a:t>年</a:t>
                      </a:r>
                      <a:r>
                        <a:rPr lang="en-US" sz="1100" kern="1400" dirty="0">
                          <a:effectLst/>
                        </a:rPr>
                        <a:t>2</a:t>
                      </a:r>
                      <a:r>
                        <a:rPr lang="zh-CN" sz="1100" kern="1400" dirty="0">
                          <a:effectLst/>
                        </a:rPr>
                        <a:t>月</a:t>
                      </a:r>
                      <a:r>
                        <a:rPr lang="en-US" sz="1100" kern="1400" dirty="0">
                          <a:effectLst/>
                        </a:rPr>
                        <a:t>1</a:t>
                      </a:r>
                      <a:r>
                        <a:rPr lang="zh-CN" sz="1100" kern="1400" dirty="0">
                          <a:effectLst/>
                        </a:rPr>
                        <a:t>日</a:t>
                      </a:r>
                      <a:endParaRPr lang="zh-CN" sz="1800" b="1" kern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817">
                <a:tc rowSpan="3">
                  <a:txBody>
                    <a:bodyPr/>
                    <a:lstStyle/>
                    <a:p>
                      <a:pPr indent="279400" algn="just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>
                          <a:effectLst/>
                        </a:rPr>
                        <a:t>项目设计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400">
                          <a:effectLst/>
                        </a:rPr>
                        <a:t>用户界面交互稿完成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400">
                          <a:effectLst/>
                        </a:rPr>
                        <a:t>2014</a:t>
                      </a:r>
                      <a:r>
                        <a:rPr lang="zh-CN" sz="1100" kern="1400">
                          <a:effectLst/>
                        </a:rPr>
                        <a:t>年</a:t>
                      </a:r>
                      <a:r>
                        <a:rPr lang="en-US" sz="1100" kern="1400">
                          <a:effectLst/>
                        </a:rPr>
                        <a:t>2</a:t>
                      </a:r>
                      <a:r>
                        <a:rPr lang="zh-CN" sz="1100" kern="1400">
                          <a:effectLst/>
                        </a:rPr>
                        <a:t>月</a:t>
                      </a:r>
                      <a:r>
                        <a:rPr lang="en-US" sz="1100" kern="1400">
                          <a:effectLst/>
                        </a:rPr>
                        <a:t>15</a:t>
                      </a:r>
                      <a:r>
                        <a:rPr lang="zh-CN" sz="1100" kern="1400">
                          <a:effectLst/>
                        </a:rPr>
                        <a:t>日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8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400">
                          <a:effectLst/>
                        </a:rPr>
                        <a:t>系统架构设计与技术选型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400">
                          <a:effectLst/>
                        </a:rPr>
                        <a:t>2014</a:t>
                      </a:r>
                      <a:r>
                        <a:rPr lang="zh-CN" sz="1100" kern="1400">
                          <a:effectLst/>
                        </a:rPr>
                        <a:t>年</a:t>
                      </a:r>
                      <a:r>
                        <a:rPr lang="en-US" sz="1100" kern="1400">
                          <a:effectLst/>
                        </a:rPr>
                        <a:t>2</a:t>
                      </a:r>
                      <a:r>
                        <a:rPr lang="zh-CN" sz="1100" kern="1400">
                          <a:effectLst/>
                        </a:rPr>
                        <a:t>月</a:t>
                      </a:r>
                      <a:r>
                        <a:rPr lang="en-US" sz="1100" kern="1400">
                          <a:effectLst/>
                        </a:rPr>
                        <a:t>15</a:t>
                      </a:r>
                      <a:r>
                        <a:rPr lang="zh-CN" sz="1100" kern="1400">
                          <a:effectLst/>
                        </a:rPr>
                        <a:t>日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8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400">
                          <a:effectLst/>
                        </a:rPr>
                        <a:t>系统详细设计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400">
                          <a:effectLst/>
                        </a:rPr>
                        <a:t>2014</a:t>
                      </a:r>
                      <a:r>
                        <a:rPr lang="zh-CN" sz="1100" kern="1400">
                          <a:effectLst/>
                        </a:rPr>
                        <a:t>年</a:t>
                      </a:r>
                      <a:r>
                        <a:rPr lang="en-US" sz="1100" kern="1400">
                          <a:effectLst/>
                        </a:rPr>
                        <a:t>3</a:t>
                      </a:r>
                      <a:r>
                        <a:rPr lang="zh-CN" sz="1100" kern="1400">
                          <a:effectLst/>
                        </a:rPr>
                        <a:t>月</a:t>
                      </a:r>
                      <a:r>
                        <a:rPr lang="en-US" sz="1100" kern="1400">
                          <a:effectLst/>
                        </a:rPr>
                        <a:t>15</a:t>
                      </a:r>
                      <a:r>
                        <a:rPr lang="zh-CN" sz="1100" kern="1400">
                          <a:effectLst/>
                        </a:rPr>
                        <a:t>日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817">
                <a:tc rowSpan="2">
                  <a:txBody>
                    <a:bodyPr/>
                    <a:lstStyle/>
                    <a:p>
                      <a:pPr indent="279400" algn="just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>
                          <a:effectLst/>
                        </a:rPr>
                        <a:t>系统开发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400">
                          <a:effectLst/>
                        </a:rPr>
                        <a:t>系统开发完成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400" dirty="0">
                          <a:effectLst/>
                        </a:rPr>
                        <a:t>2014</a:t>
                      </a:r>
                      <a:r>
                        <a:rPr lang="zh-CN" sz="1100" kern="1400" dirty="0">
                          <a:effectLst/>
                        </a:rPr>
                        <a:t>年</a:t>
                      </a:r>
                      <a:r>
                        <a:rPr lang="en-US" sz="1100" kern="1400" dirty="0">
                          <a:effectLst/>
                        </a:rPr>
                        <a:t>7</a:t>
                      </a:r>
                      <a:r>
                        <a:rPr lang="zh-CN" sz="1100" kern="1400" dirty="0">
                          <a:effectLst/>
                        </a:rPr>
                        <a:t>月</a:t>
                      </a:r>
                      <a:r>
                        <a:rPr lang="en-US" sz="1100" kern="1400" dirty="0">
                          <a:effectLst/>
                        </a:rPr>
                        <a:t>1</a:t>
                      </a:r>
                      <a:r>
                        <a:rPr lang="zh-CN" sz="1100" kern="1400" dirty="0">
                          <a:effectLst/>
                        </a:rPr>
                        <a:t>日</a:t>
                      </a:r>
                      <a:endParaRPr lang="zh-CN" sz="1800" b="1" kern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8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400">
                          <a:effectLst/>
                        </a:rPr>
                        <a:t>系统试运行完成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400">
                          <a:effectLst/>
                        </a:rPr>
                        <a:t>2014</a:t>
                      </a:r>
                      <a:r>
                        <a:rPr lang="zh-CN" sz="1100" kern="1400">
                          <a:effectLst/>
                        </a:rPr>
                        <a:t>年</a:t>
                      </a:r>
                      <a:r>
                        <a:rPr lang="en-US" sz="1100" kern="1400">
                          <a:effectLst/>
                        </a:rPr>
                        <a:t>8</a:t>
                      </a:r>
                      <a:r>
                        <a:rPr lang="zh-CN" sz="1100" kern="1400">
                          <a:effectLst/>
                        </a:rPr>
                        <a:t>月</a:t>
                      </a:r>
                      <a:r>
                        <a:rPr lang="en-US" sz="1100" kern="1400">
                          <a:effectLst/>
                        </a:rPr>
                        <a:t>1</a:t>
                      </a:r>
                      <a:r>
                        <a:rPr lang="zh-CN" sz="1100" kern="1400">
                          <a:effectLst/>
                        </a:rPr>
                        <a:t>日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817">
                <a:tc>
                  <a:txBody>
                    <a:bodyPr/>
                    <a:lstStyle/>
                    <a:p>
                      <a:pPr indent="279400" algn="just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>
                          <a:effectLst/>
                        </a:rPr>
                        <a:t>验收交付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400">
                          <a:effectLst/>
                        </a:rPr>
                        <a:t>系统终验</a:t>
                      </a:r>
                      <a:endParaRPr lang="zh-CN" sz="1800" b="1" kern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400" dirty="0">
                          <a:effectLst/>
                        </a:rPr>
                        <a:t>2014</a:t>
                      </a:r>
                      <a:r>
                        <a:rPr lang="zh-CN" sz="1100" kern="1400" dirty="0">
                          <a:effectLst/>
                        </a:rPr>
                        <a:t>年</a:t>
                      </a:r>
                      <a:r>
                        <a:rPr lang="en-US" sz="1100" kern="1400" dirty="0">
                          <a:effectLst/>
                        </a:rPr>
                        <a:t>8</a:t>
                      </a:r>
                      <a:r>
                        <a:rPr lang="zh-CN" sz="1100" kern="1400" dirty="0">
                          <a:effectLst/>
                        </a:rPr>
                        <a:t>月</a:t>
                      </a:r>
                      <a:r>
                        <a:rPr lang="en-US" sz="1100" kern="1400" dirty="0">
                          <a:effectLst/>
                        </a:rPr>
                        <a:t>30</a:t>
                      </a:r>
                      <a:r>
                        <a:rPr lang="zh-CN" sz="1100" kern="1400" dirty="0">
                          <a:effectLst/>
                        </a:rPr>
                        <a:t>日</a:t>
                      </a:r>
                      <a:endParaRPr lang="zh-CN" sz="1800" b="1" kern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186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908720"/>
            <a:ext cx="6196405" cy="4814349"/>
          </a:xfrm>
        </p:spPr>
        <p:txBody>
          <a:bodyPr/>
          <a:lstStyle/>
          <a:p>
            <a:pPr marL="274320" lvl="1"/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项目</a:t>
            </a:r>
            <a:r>
              <a:rPr lang="zh-CN" altLang="zh-CN" sz="2400" b="1" dirty="0"/>
              <a:t>进度计划表</a:t>
            </a:r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6007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43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70</TotalTime>
  <Words>350</Words>
  <Application>Microsoft Office PowerPoint</Application>
  <PresentationFormat>全屏显示(4:3)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图钉</vt:lpstr>
      <vt:lpstr>酒店在线预订平台 小组报告</vt:lpstr>
      <vt:lpstr>引子</vt:lpstr>
      <vt:lpstr>项目章程</vt:lpstr>
      <vt:lpstr>PowerPoint 演示文稿</vt:lpstr>
      <vt:lpstr>PowerPoint 演示文稿</vt:lpstr>
      <vt:lpstr>项目范围</vt:lpstr>
      <vt:lpstr>时间管理计划</vt:lpstr>
      <vt:lpstr>PowerPoint 演示文稿</vt:lpstr>
      <vt:lpstr>PowerPoint 演示文稿</vt:lpstr>
      <vt:lpstr>PowerPoint 演示文稿</vt:lpstr>
      <vt:lpstr>项目变更管理</vt:lpstr>
      <vt:lpstr>项目风险</vt:lpstr>
      <vt:lpstr>项目沟通管理</vt:lpstr>
      <vt:lpstr>会议纪要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酒店在线预订平台 小组报告</dc:title>
  <dc:creator>foodtao</dc:creator>
  <cp:lastModifiedBy>foodtao</cp:lastModifiedBy>
  <cp:revision>40</cp:revision>
  <dcterms:created xsi:type="dcterms:W3CDTF">2014-01-08T13:51:59Z</dcterms:created>
  <dcterms:modified xsi:type="dcterms:W3CDTF">2014-01-08T15:02:03Z</dcterms:modified>
</cp:coreProperties>
</file>