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85" r:id="rId5"/>
    <p:sldId id="281" r:id="rId6"/>
    <p:sldId id="280" r:id="rId7"/>
    <p:sldId id="284" r:id="rId8"/>
    <p:sldId id="282" r:id="rId9"/>
    <p:sldId id="283" r:id="rId10"/>
    <p:sldId id="277" r:id="rId11"/>
    <p:sldId id="278" r:id="rId12"/>
    <p:sldId id="279" r:id="rId13"/>
    <p:sldId id="259" r:id="rId14"/>
    <p:sldId id="260" r:id="rId15"/>
    <p:sldId id="262" r:id="rId16"/>
    <p:sldId id="264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8774" autoAdjust="0"/>
  </p:normalViewPr>
  <p:slideViewPr>
    <p:cSldViewPr snapToGrid="0" snapToObjects="1">
      <p:cViewPr>
        <p:scale>
          <a:sx n="112" d="100"/>
          <a:sy n="112" d="100"/>
        </p:scale>
        <p:origin x="-17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0DEB-0415-A348-A75A-B1C0327364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A032-78D9-A049-A3AD-B8DDC81DD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0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8303C-EAFB-144E-A006-26A081A5BE15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F89A-0E78-7945-AB12-5128C88DF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CF89A-0E78-7945-AB12-5128C88DF2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CF89A-0E78-7945-AB12-5128C88DF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CF89A-0E78-7945-AB12-5128C88DF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3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CF89A-0E78-7945-AB12-5128C88DF2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3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CF89A-0E78-7945-AB12-5128C88DF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CF89A-0E78-7945-AB12-5128C88DF2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38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CF89A-0E78-7945-AB12-5128C88DF2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836-7927-1646-AE6D-39FC247A8322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5A18-E818-D145-A1E2-4AA888E575A0}" type="datetime1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F04314-6A49-1F4E-BAC4-7514A8F8CFA2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18B5CE-C68F-2543-ABF3-CD6D3BF6DAB6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C05D5A-24FA-8B41-9C20-A1B93EE50DAC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F285-3D34-9447-B578-F998817B945B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3B65-B4FB-BB45-8791-97E69FD85B5E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B559-91F2-284F-85D6-DA6413E171B2}" type="datetime1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492-29E5-524B-ADC4-CEAC93EB8CFB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A79EBE-D6E7-ED40-8BC6-7438137C914A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687B-9AB1-4241-A911-5E2D645A475F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C1CE-83AA-7E4E-8F8F-EF26708F9519}" type="datetime1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D964-3F7E-1741-9918-B99B3A02A59C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E6A9-A63D-EC49-A904-41372E271558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700-D7AA-2C4A-8EF5-ED2DFD6119DC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C720-A030-2F4E-A62F-B622833462C2}" type="datetime1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8190C7-D74A-944E-8253-6436DEE5F593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solr/" TargetMode="External"/><Relationship Id="rId4" Type="http://schemas.openxmlformats.org/officeDocument/2006/relationships/hyperlink" Target="http://zookeeper.apache.org/" TargetMode="External"/><Relationship Id="rId5" Type="http://schemas.openxmlformats.org/officeDocument/2006/relationships/hyperlink" Target="https://github.com/gutierrezga00/SolrCloud_LocalFileSyste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373527"/>
            <a:ext cx="8228013" cy="19272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Running Solr in </a:t>
            </a:r>
            <a:r>
              <a:rPr lang="en-US" sz="5400" dirty="0" err="1" smtClean="0"/>
              <a:t>SolrCloud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Mode </a:t>
            </a:r>
            <a:br>
              <a:rPr lang="en-US" sz="5400" dirty="0" smtClean="0"/>
            </a:br>
            <a:r>
              <a:rPr lang="en-US" sz="5400" dirty="0" smtClean="0"/>
              <a:t>Local File System</a:t>
            </a:r>
            <a:br>
              <a:rPr lang="en-US" sz="5400" dirty="0" smtClean="0"/>
            </a:br>
            <a:r>
              <a:rPr lang="en-US" sz="5400" dirty="0" smtClean="0">
                <a:solidFill>
                  <a:schemeClr val="accent2"/>
                </a:solidFill>
              </a:rPr>
              <a:t>version</a:t>
            </a:r>
            <a:r>
              <a:rPr lang="en-US" sz="5400" dirty="0" smtClean="0"/>
              <a:t> 4.10.3</a:t>
            </a:r>
          </a:p>
        </p:txBody>
      </p:sp>
      <p:pic>
        <p:nvPicPr>
          <p:cNvPr id="5" name="Picture 4" descr="solr_logo.jpg"/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552450"/>
            <a:ext cx="2743200" cy="15113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 Directory Structure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7589" y="5822048"/>
            <a:ext cx="345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A3363"/>
                </a:solidFill>
              </a:rPr>
              <a:t>Solr</a:t>
            </a:r>
            <a:r>
              <a:rPr lang="en-US" b="1" dirty="0" smtClean="0">
                <a:solidFill>
                  <a:srgbClr val="0A3363"/>
                </a:solidFill>
              </a:rPr>
              <a:t> 4.10.3 DEFAULT</a:t>
            </a:r>
            <a:endParaRPr lang="en-US" b="1" dirty="0">
              <a:solidFill>
                <a:srgbClr val="0A3363"/>
              </a:solidFill>
            </a:endParaRPr>
          </a:p>
        </p:txBody>
      </p:sp>
      <p:pic>
        <p:nvPicPr>
          <p:cNvPr id="8" name="Picture 7" descr="Screen Shot 2015-02-24 at 12.01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6059"/>
            <a:ext cx="3695700" cy="3162300"/>
          </a:xfrm>
          <a:prstGeom prst="rect">
            <a:avLst/>
          </a:prstGeom>
        </p:spPr>
      </p:pic>
      <p:pic>
        <p:nvPicPr>
          <p:cNvPr id="9" name="Picture 8" descr="Screen Shot 2015-02-24 at 12.03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7" y="2586059"/>
            <a:ext cx="3289300" cy="2705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47351" y="5291159"/>
            <a:ext cx="310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A3363"/>
                </a:solidFill>
              </a:rPr>
              <a:t>Solr</a:t>
            </a:r>
            <a:r>
              <a:rPr lang="en-US" b="1" dirty="0" smtClean="0">
                <a:solidFill>
                  <a:srgbClr val="0A3363"/>
                </a:solidFill>
              </a:rPr>
              <a:t> 4.10.3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AFTER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7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 Directory Structure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pic>
        <p:nvPicPr>
          <p:cNvPr id="4" name="Picture 3" descr="Screen Shot 2015-02-24 at 12.08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3" y="2303672"/>
            <a:ext cx="3644900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6573" y="6232178"/>
            <a:ext cx="345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A3363"/>
                </a:solidFill>
              </a:rPr>
              <a:t>Solr</a:t>
            </a:r>
            <a:r>
              <a:rPr lang="en-US" b="1" dirty="0" smtClean="0">
                <a:solidFill>
                  <a:srgbClr val="0A3363"/>
                </a:solidFill>
              </a:rPr>
              <a:t> 4.10.3 DEFAULT</a:t>
            </a:r>
            <a:endParaRPr lang="en-US" b="1" dirty="0">
              <a:solidFill>
                <a:srgbClr val="0A3363"/>
              </a:solidFill>
            </a:endParaRPr>
          </a:p>
        </p:txBody>
      </p:sp>
      <p:pic>
        <p:nvPicPr>
          <p:cNvPr id="5" name="Picture 4" descr="Screen Shot 2015-02-24 at 12.12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40" y="2518554"/>
            <a:ext cx="2451100" cy="2654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03651" y="5352653"/>
            <a:ext cx="345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A3363"/>
                </a:solidFill>
              </a:rPr>
              <a:t>Solr</a:t>
            </a:r>
            <a:r>
              <a:rPr lang="en-US" b="1" dirty="0" smtClean="0">
                <a:solidFill>
                  <a:srgbClr val="0A3363"/>
                </a:solidFill>
              </a:rPr>
              <a:t> 4.10.3 AFTER</a:t>
            </a:r>
            <a:endParaRPr lang="en-US" b="1" dirty="0">
              <a:solidFill>
                <a:srgbClr val="0A3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0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 Directory Structure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pic>
        <p:nvPicPr>
          <p:cNvPr id="3" name="Picture 2" descr="Screen Shot 2015-02-24 at 12.1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7" y="2602417"/>
            <a:ext cx="3378200" cy="2654300"/>
          </a:xfrm>
          <a:prstGeom prst="rect">
            <a:avLst/>
          </a:prstGeom>
        </p:spPr>
      </p:pic>
      <p:pic>
        <p:nvPicPr>
          <p:cNvPr id="5" name="Picture 4" descr="Screen Shot 2015-02-24 at 12.16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70" y="2575113"/>
            <a:ext cx="2552700" cy="264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061" y="574041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A3363"/>
                </a:solidFill>
              </a:rPr>
              <a:t>FINAL DIRECTORY STRUCTURE</a:t>
            </a:r>
            <a:endParaRPr lang="en-US" b="1" dirty="0">
              <a:solidFill>
                <a:srgbClr val="0A3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4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SolrCloud</a:t>
            </a:r>
            <a:r>
              <a:rPr lang="en-US" dirty="0" smtClean="0"/>
              <a:t>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2552361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ZOOKEEPER - </a:t>
            </a:r>
            <a:r>
              <a:rPr lang="en-US" sz="3200" b="1" dirty="0" err="1" smtClean="0"/>
              <a:t>zkRun</a:t>
            </a:r>
            <a:r>
              <a:rPr lang="en-US" sz="3200" b="1" dirty="0" smtClean="0"/>
              <a:t> vs. </a:t>
            </a:r>
            <a:r>
              <a:rPr lang="en-US" sz="3200" b="1" dirty="0" err="1" smtClean="0"/>
              <a:t>zkHost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b="1" dirty="0" err="1" smtClean="0"/>
              <a:t>zkRun</a:t>
            </a:r>
            <a:r>
              <a:rPr lang="en-US" dirty="0" smtClean="0"/>
              <a:t>: </a:t>
            </a:r>
            <a:r>
              <a:rPr lang="en-US" dirty="0" err="1" smtClean="0"/>
              <a:t>Solr</a:t>
            </a:r>
            <a:r>
              <a:rPr lang="en-US" dirty="0" smtClean="0"/>
              <a:t> Internal Zookeeper (Development Setup)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zkHost</a:t>
            </a:r>
            <a:r>
              <a:rPr lang="en-US" dirty="0" smtClean="0"/>
              <a:t>: External Zookeeper (Production Setup)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SolrCloud</a:t>
            </a:r>
            <a:r>
              <a:rPr lang="en-US" dirty="0" smtClean="0"/>
              <a:t> </a:t>
            </a:r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5"/>
            <a:ext cx="7662864" cy="3152724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numShards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– Determines the number of shard the </a:t>
            </a:r>
            <a:r>
              <a:rPr lang="en-US" sz="2000" dirty="0" err="1" smtClean="0">
                <a:solidFill>
                  <a:schemeClr val="tx1"/>
                </a:solidFill>
              </a:rPr>
              <a:t>SolrCloud</a:t>
            </a:r>
            <a:r>
              <a:rPr lang="en-US" sz="2000" dirty="0" smtClean="0">
                <a:solidFill>
                  <a:schemeClr val="tx1"/>
                </a:solidFill>
              </a:rPr>
              <a:t> index will be comprise across multiple machines (servers).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bootstrap_confdir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– </a:t>
            </a:r>
            <a:r>
              <a:rPr lang="en-US" sz="2000" dirty="0" err="1" smtClean="0">
                <a:solidFill>
                  <a:srgbClr val="000000"/>
                </a:solidFill>
              </a:rPr>
              <a:t>SolrCloud</a:t>
            </a:r>
            <a:r>
              <a:rPr lang="en-US" sz="2000" dirty="0" smtClean="0">
                <a:solidFill>
                  <a:srgbClr val="000000"/>
                </a:solidFill>
              </a:rPr>
              <a:t> cluster configuration files (e.g. </a:t>
            </a:r>
            <a:r>
              <a:rPr lang="en-US" sz="2000" b="1" dirty="0" err="1" smtClean="0">
                <a:solidFill>
                  <a:srgbClr val="000000"/>
                </a:solidFill>
              </a:rPr>
              <a:t>schema.xml</a:t>
            </a:r>
            <a:r>
              <a:rPr lang="en-US" sz="2000" b="1" dirty="0" smtClean="0">
                <a:solidFill>
                  <a:srgbClr val="000000"/>
                </a:solidFill>
              </a:rPr>
              <a:t>, </a:t>
            </a:r>
            <a:r>
              <a:rPr lang="en-US" sz="2000" b="1" dirty="0" err="1" smtClean="0">
                <a:solidFill>
                  <a:srgbClr val="000000"/>
                </a:solidFill>
              </a:rPr>
              <a:t>solrconfig.xml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etc</a:t>
            </a:r>
            <a:r>
              <a:rPr lang="en-US" sz="2000" dirty="0" smtClean="0">
                <a:solidFill>
                  <a:srgbClr val="00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collection.configName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sz="2000" dirty="0" err="1" smtClean="0">
                <a:solidFill>
                  <a:srgbClr val="000000"/>
                </a:solidFill>
              </a:rPr>
              <a:t>SolrCloud</a:t>
            </a:r>
            <a:r>
              <a:rPr lang="en-US" sz="2000" dirty="0" smtClean="0">
                <a:solidFill>
                  <a:srgbClr val="000000"/>
                </a:solidFill>
              </a:rPr>
              <a:t> collection name.</a:t>
            </a:r>
          </a:p>
          <a:p>
            <a:r>
              <a:rPr lang="en-US" sz="2000" dirty="0" err="1" smtClean="0"/>
              <a:t>solr.solr.home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dirty="0" err="1" smtClean="0">
                <a:solidFill>
                  <a:schemeClr val="tx1"/>
                </a:solidFill>
              </a:rPr>
              <a:t>SolrCloud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binaries location (e.g. </a:t>
            </a:r>
            <a:r>
              <a:rPr lang="en-US" sz="2000" b="1" dirty="0" smtClean="0">
                <a:solidFill>
                  <a:schemeClr val="tx1"/>
                </a:solidFill>
              </a:rPr>
              <a:t>example</a:t>
            </a:r>
            <a:r>
              <a:rPr lang="en-US" sz="2000" dirty="0" smtClean="0">
                <a:solidFill>
                  <a:schemeClr val="tx1"/>
                </a:solidFill>
              </a:rPr>
              <a:t> folder).</a:t>
            </a:r>
            <a:endParaRPr lang="en-US" sz="2000" dirty="0"/>
          </a:p>
          <a:p>
            <a:r>
              <a:rPr lang="en-US" dirty="0" err="1" smtClean="0"/>
              <a:t>solr.data.dir</a:t>
            </a:r>
            <a:r>
              <a:rPr lang="en-US" dirty="0" smtClean="0"/>
              <a:t> – </a:t>
            </a:r>
            <a:r>
              <a:rPr lang="en-US" sz="2000" dirty="0" smtClean="0">
                <a:solidFill>
                  <a:srgbClr val="000000"/>
                </a:solidFill>
              </a:rPr>
              <a:t>Shard location (HDFS or Local File System)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SolrCloud</a:t>
            </a:r>
            <a:r>
              <a:rPr lang="en-US" dirty="0" smtClean="0"/>
              <a:t> </a:t>
            </a:r>
            <a:r>
              <a:rPr lang="en-US" dirty="0"/>
              <a:t>Parameters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775" y="2770095"/>
            <a:ext cx="7662864" cy="31527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host </a:t>
            </a:r>
            <a:r>
              <a:rPr lang="en-US" dirty="0" smtClean="0">
                <a:solidFill>
                  <a:srgbClr val="000000"/>
                </a:solidFill>
              </a:rPr>
              <a:t>– Solr defaults to using the machine IP address. Using the “host” parameter you can overwrite the </a:t>
            </a:r>
            <a:r>
              <a:rPr lang="en-US" dirty="0" err="1" smtClean="0">
                <a:solidFill>
                  <a:srgbClr val="000000"/>
                </a:solidFill>
              </a:rPr>
              <a:t>solr.xml</a:t>
            </a:r>
            <a:r>
              <a:rPr lang="en-US" dirty="0" smtClean="0">
                <a:solidFill>
                  <a:srgbClr val="000000"/>
                </a:solidFill>
              </a:rPr>
              <a:t> host value within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solrcloud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000000"/>
                </a:solidFill>
              </a:rPr>
              <a:t>element.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name="host"</a:t>
            </a:r>
            <a:r>
              <a:rPr lang="en-US" dirty="0" smtClean="0">
                <a:solidFill>
                  <a:srgbClr val="1466C5"/>
                </a:solidFill>
              </a:rPr>
              <a:t>&gt;</a:t>
            </a:r>
            <a:r>
              <a:rPr lang="en-US" dirty="0" smtClean="0">
                <a:solidFill>
                  <a:srgbClr val="000000"/>
                </a:solidFill>
              </a:rPr>
              <a:t>${host:}</a:t>
            </a:r>
            <a:r>
              <a:rPr lang="en-US" dirty="0" smtClean="0">
                <a:solidFill>
                  <a:srgbClr val="1466C5"/>
                </a:solidFill>
              </a:rPr>
              <a:t>&lt;/</a:t>
            </a:r>
            <a:r>
              <a:rPr lang="en-US" dirty="0" err="1" smtClean="0">
                <a:solidFill>
                  <a:srgbClr val="1466C5"/>
                </a:solidFill>
              </a:rPr>
              <a:t>str</a:t>
            </a:r>
            <a:r>
              <a:rPr lang="en-US" dirty="0" smtClean="0">
                <a:solidFill>
                  <a:srgbClr val="1466C5"/>
                </a:solidFill>
              </a:rPr>
              <a:t>&gt;</a:t>
            </a:r>
            <a:br>
              <a:rPr lang="en-US" dirty="0" smtClean="0">
                <a:solidFill>
                  <a:srgbClr val="1466C5"/>
                </a:solidFill>
              </a:rPr>
            </a:br>
            <a:r>
              <a:rPr lang="en-US" dirty="0" smtClean="0">
                <a:solidFill>
                  <a:srgbClr val="1466C5"/>
                </a:solidFill>
              </a:rPr>
              <a:t/>
            </a:r>
            <a:br>
              <a:rPr lang="en-US" dirty="0" smtClean="0">
                <a:solidFill>
                  <a:srgbClr val="1466C5"/>
                </a:solidFill>
              </a:rPr>
            </a:br>
            <a:r>
              <a:rPr lang="en-US" dirty="0" smtClean="0">
                <a:solidFill>
                  <a:srgbClr val="1466C5"/>
                </a:solidFill>
              </a:rPr>
              <a:t/>
            </a:r>
            <a:br>
              <a:rPr lang="en-US" dirty="0" smtClean="0">
                <a:solidFill>
                  <a:srgbClr val="1466C5"/>
                </a:solidFill>
              </a:rPr>
            </a:br>
            <a:r>
              <a:rPr lang="en-US" dirty="0" smtClean="0">
                <a:solidFill>
                  <a:srgbClr val="1466C5"/>
                </a:solidFill>
              </a:rPr>
              <a:t/>
            </a:r>
            <a:br>
              <a:rPr lang="en-US" dirty="0" smtClean="0">
                <a:solidFill>
                  <a:srgbClr val="1466C5"/>
                </a:solidFill>
              </a:rPr>
            </a:br>
            <a:endParaRPr lang="en-US" dirty="0" smtClean="0">
              <a:solidFill>
                <a:srgbClr val="1466C5"/>
              </a:solidFill>
            </a:endParaRPr>
          </a:p>
          <a:p>
            <a:r>
              <a:rPr lang="en-US" dirty="0" err="1" smtClean="0"/>
              <a:t>jetty.port</a:t>
            </a:r>
            <a:r>
              <a:rPr lang="en-US" dirty="0" smtClean="0"/>
              <a:t> – port number a shard will be listening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pic>
        <p:nvPicPr>
          <p:cNvPr id="4" name="Picture 3" descr="Screen Shot 2015-02-22 at 9.01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3" y="4184980"/>
            <a:ext cx="6261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SolrCloud</a:t>
            </a:r>
            <a:r>
              <a:rPr lang="en-US" dirty="0" smtClean="0"/>
              <a:t>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 smtClean="0"/>
              <a:t>Solr controls all logging </a:t>
            </a:r>
            <a:r>
              <a:rPr lang="en-US" sz="2900" dirty="0"/>
              <a:t>via the </a:t>
            </a:r>
            <a:r>
              <a:rPr lang="en-US" sz="2900" b="1" dirty="0" smtClean="0"/>
              <a:t>log4j.properties</a:t>
            </a:r>
            <a:r>
              <a:rPr lang="en-US" sz="2900" dirty="0" smtClean="0"/>
              <a:t> file.</a:t>
            </a:r>
            <a:br>
              <a:rPr lang="en-US" sz="2900" dirty="0" smtClean="0"/>
            </a:b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b="1" dirty="0"/>
              <a:t>s</a:t>
            </a:r>
            <a:r>
              <a:rPr lang="en-US" sz="2900" b="1" dirty="0" smtClean="0"/>
              <a:t>olr4.10.3/example/resources/log4j.properties</a:t>
            </a:r>
            <a:r>
              <a:rPr lang="en-US" sz="2900" dirty="0" smtClean="0"/>
              <a:t> </a:t>
            </a:r>
          </a:p>
          <a:p>
            <a:r>
              <a:rPr lang="en-US" sz="2900" dirty="0"/>
              <a:t>The </a:t>
            </a:r>
            <a:r>
              <a:rPr lang="en-US" sz="2900" dirty="0" smtClean="0"/>
              <a:t>property name “</a:t>
            </a:r>
            <a:r>
              <a:rPr lang="en-US" sz="2900" b="1" dirty="0" err="1"/>
              <a:t>solr.log</a:t>
            </a:r>
            <a:r>
              <a:rPr lang="en-US" sz="2900" dirty="0" smtClean="0"/>
              <a:t>” by default is set to use the “</a:t>
            </a:r>
            <a:r>
              <a:rPr lang="en-US" sz="2900" b="1" dirty="0" smtClean="0"/>
              <a:t>logs/</a:t>
            </a:r>
            <a:r>
              <a:rPr lang="en-US" sz="2900" dirty="0" smtClean="0"/>
              <a:t>” directory within the </a:t>
            </a:r>
            <a:r>
              <a:rPr lang="en-US" sz="2900" dirty="0" err="1" smtClean="0"/>
              <a:t>Solr</a:t>
            </a:r>
            <a:r>
              <a:rPr lang="en-US" sz="2900" dirty="0" smtClean="0"/>
              <a:t> home directory. </a:t>
            </a:r>
            <a:r>
              <a:rPr lang="en-US" sz="2900" i="1" dirty="0" smtClean="0">
                <a:solidFill>
                  <a:srgbClr val="FF0000"/>
                </a:solidFill>
              </a:rPr>
              <a:t>We purposely removed the </a:t>
            </a:r>
            <a:r>
              <a:rPr lang="en-US" sz="2900" b="1" i="1" dirty="0" smtClean="0">
                <a:solidFill>
                  <a:srgbClr val="FF0000"/>
                </a:solidFill>
              </a:rPr>
              <a:t>logs/</a:t>
            </a:r>
            <a:r>
              <a:rPr lang="en-US" sz="2900" i="1" dirty="0" smtClean="0">
                <a:solidFill>
                  <a:srgbClr val="FF0000"/>
                </a:solidFill>
              </a:rPr>
              <a:t> directory.</a:t>
            </a:r>
            <a:endParaRPr lang="en-US" sz="2900" dirty="0">
              <a:solidFill>
                <a:srgbClr val="FF0000"/>
              </a:solidFill>
            </a:endParaRPr>
          </a:p>
          <a:p>
            <a:r>
              <a:rPr lang="en-US" sz="2900" dirty="0" smtClean="0"/>
              <a:t>Set the “</a:t>
            </a:r>
            <a:r>
              <a:rPr lang="en-US" sz="2900" b="1" dirty="0" err="1" smtClean="0"/>
              <a:t>solr.log</a:t>
            </a:r>
            <a:r>
              <a:rPr lang="en-US" sz="2900" dirty="0" smtClean="0"/>
              <a:t>” property name to make use of a passed in parameter value (e.g</a:t>
            </a:r>
            <a:r>
              <a:rPr lang="en-US" sz="2900" dirty="0"/>
              <a:t>. </a:t>
            </a:r>
            <a:r>
              <a:rPr lang="en-US" sz="2900" dirty="0" err="1" smtClean="0"/>
              <a:t>solr.solr.logging</a:t>
            </a:r>
            <a:r>
              <a:rPr lang="en-US" sz="2900" dirty="0" smtClean="0"/>
              <a:t>)</a:t>
            </a:r>
            <a:br>
              <a:rPr lang="en-US" sz="2900" dirty="0" smtClean="0"/>
            </a:b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b="1" dirty="0" smtClean="0"/>
              <a:t>Before: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 err="1" smtClean="0"/>
              <a:t>solr.log</a:t>
            </a:r>
            <a:r>
              <a:rPr lang="en-US" sz="2900" dirty="0"/>
              <a:t>=logs</a:t>
            </a:r>
            <a:r>
              <a:rPr lang="en-US" sz="2900" dirty="0" smtClean="0"/>
              <a:t>/</a:t>
            </a:r>
            <a:br>
              <a:rPr lang="en-US" sz="2900" dirty="0" smtClean="0"/>
            </a:b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b="1" dirty="0" smtClean="0"/>
              <a:t>After: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err="1" smtClean="0"/>
              <a:t>solr.log</a:t>
            </a:r>
            <a:r>
              <a:rPr lang="en-US" sz="2900" dirty="0"/>
              <a:t>=${</a:t>
            </a:r>
            <a:r>
              <a:rPr lang="en-US" sz="2900" dirty="0" err="1"/>
              <a:t>solr.solr.logging</a:t>
            </a:r>
            <a:r>
              <a:rPr lang="en-US" sz="2900" dirty="0"/>
              <a:t>}</a:t>
            </a:r>
            <a:br>
              <a:rPr lang="en-US" sz="2900" dirty="0"/>
            </a:br>
            <a:r>
              <a:rPr lang="en-US" sz="2900" dirty="0" smtClean="0"/>
              <a:t/>
            </a:r>
            <a:br>
              <a:rPr lang="en-US" sz="2900" dirty="0" smtClean="0"/>
            </a:b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SolrCloud</a:t>
            </a:r>
            <a:r>
              <a:rPr lang="en-US" dirty="0" smtClean="0"/>
              <a:t> 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13000"/>
            <a:ext cx="7662864" cy="36242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SolrCloud</a:t>
            </a:r>
            <a:r>
              <a:rPr lang="en-US" dirty="0" smtClean="0"/>
              <a:t> Parameters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>
                <a:solidFill>
                  <a:srgbClr val="1466C5"/>
                </a:solidFill>
              </a:rPr>
              <a:t>java</a:t>
            </a:r>
            <a:r>
              <a:rPr lang="en-US" sz="1200" dirty="0" smtClean="0"/>
              <a:t> </a:t>
            </a:r>
            <a:r>
              <a:rPr lang="en-US" sz="1200" dirty="0"/>
              <a:t>${SOLR_JAVA_OPTS}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b="1" dirty="0" err="1">
                <a:solidFill>
                  <a:srgbClr val="FF0000"/>
                </a:solidFill>
              </a:rPr>
              <a:t>Dbootstrap_confdir</a:t>
            </a:r>
            <a:r>
              <a:rPr lang="en-US" sz="1200" dirty="0"/>
              <a:t>=${BOOTSTRAP_CONFDIR</a:t>
            </a:r>
            <a:r>
              <a:rPr lang="en-US" sz="1200" dirty="0" smtClean="0"/>
              <a:t>}</a:t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b="1" dirty="0" err="1">
                <a:solidFill>
                  <a:srgbClr val="FF0000"/>
                </a:solidFill>
              </a:rPr>
              <a:t>DnumShards</a:t>
            </a:r>
            <a:r>
              <a:rPr lang="en-US" sz="1200" dirty="0"/>
              <a:t>=${NUM_SHARDS}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b="1" dirty="0" err="1"/>
              <a:t>Dsolr.data.dir</a:t>
            </a:r>
            <a:r>
              <a:rPr lang="en-US" sz="1200" dirty="0"/>
              <a:t>=$</a:t>
            </a:r>
            <a:r>
              <a:rPr lang="en-US" sz="1200" dirty="0" smtClean="0"/>
              <a:t>{DATA_DIR}</a:t>
            </a:r>
            <a:r>
              <a:rPr lang="en-US" sz="1200" dirty="0"/>
              <a:t>/${SHARD_DIR_NAME}$c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b="1" dirty="0" err="1"/>
              <a:t>Djetty.port</a:t>
            </a:r>
            <a:r>
              <a:rPr lang="en-US" sz="1200" dirty="0"/>
              <a:t>=${JETTY_PORT</a:t>
            </a:r>
            <a:r>
              <a:rPr lang="en-US" sz="1200" dirty="0" smtClean="0"/>
              <a:t>}</a:t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dirty="0"/>
              <a:t>DSTOP.PORT=${JETTY_STOP_PORT}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b="1" dirty="0"/>
              <a:t>DSTOP.KEY</a:t>
            </a:r>
            <a:r>
              <a:rPr lang="en-US" sz="1200" dirty="0"/>
              <a:t>=${JETTY_STOP_PORT}${JETTY_STOP_KEYWORD}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b="1" dirty="0" err="1"/>
              <a:t>Dsolr.solr.logging</a:t>
            </a:r>
            <a:r>
              <a:rPr lang="en-US" sz="1200" dirty="0"/>
              <a:t>=${LOG_LEADERS}/${LOG_DIR_NAME}$c/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java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595959"/>
                </a:solidFill>
              </a:rPr>
              <a:t>${SOLR_JAVA_OPTS} </a:t>
            </a:r>
            <a:r>
              <a:rPr lang="en-US" sz="1200" dirty="0" smtClean="0">
                <a:solidFill>
                  <a:srgbClr val="595959"/>
                </a:solidFill>
              </a:rPr>
              <a:t/>
            </a:r>
            <a:br>
              <a:rPr lang="en-US" sz="1200" dirty="0" smtClean="0">
                <a:solidFill>
                  <a:srgbClr val="595959"/>
                </a:solidFill>
              </a:rPr>
            </a:br>
            <a:r>
              <a:rPr lang="en-US" sz="1200" dirty="0" smtClean="0">
                <a:solidFill>
                  <a:srgbClr val="595959"/>
                </a:solidFill>
              </a:rPr>
              <a:t>-</a:t>
            </a:r>
            <a:r>
              <a:rPr lang="en-US" sz="1200" b="1" dirty="0" err="1">
                <a:solidFill>
                  <a:srgbClr val="595959"/>
                </a:solidFill>
              </a:rPr>
              <a:t>Dsolr.data.dir</a:t>
            </a:r>
            <a:r>
              <a:rPr lang="en-US" sz="1200" dirty="0">
                <a:solidFill>
                  <a:srgbClr val="595959"/>
                </a:solidFill>
              </a:rPr>
              <a:t>=$</a:t>
            </a:r>
            <a:r>
              <a:rPr lang="en-US" sz="1200" dirty="0" smtClean="0">
                <a:solidFill>
                  <a:srgbClr val="595959"/>
                </a:solidFill>
              </a:rPr>
              <a:t>{DATA_DIR}</a:t>
            </a:r>
            <a:r>
              <a:rPr lang="en-US" sz="1200" dirty="0">
                <a:solidFill>
                  <a:srgbClr val="595959"/>
                </a:solidFill>
              </a:rPr>
              <a:t>/${SHARD_DIR_NAME}$c </a:t>
            </a:r>
            <a:r>
              <a:rPr lang="en-US" sz="1200" dirty="0" smtClean="0">
                <a:solidFill>
                  <a:srgbClr val="595959"/>
                </a:solidFill>
              </a:rPr>
              <a:t/>
            </a:r>
            <a:br>
              <a:rPr lang="en-US" sz="1200" dirty="0" smtClean="0">
                <a:solidFill>
                  <a:srgbClr val="595959"/>
                </a:solidFill>
              </a:rPr>
            </a:br>
            <a:r>
              <a:rPr lang="en-US" sz="1200" dirty="0" smtClean="0">
                <a:solidFill>
                  <a:srgbClr val="595959"/>
                </a:solidFill>
              </a:rPr>
              <a:t>-</a:t>
            </a:r>
            <a:r>
              <a:rPr lang="en-US" sz="1200" b="1" dirty="0" err="1">
                <a:solidFill>
                  <a:srgbClr val="595959"/>
                </a:solidFill>
              </a:rPr>
              <a:t>Djetty.port</a:t>
            </a:r>
            <a:r>
              <a:rPr lang="en-US" sz="1200" dirty="0">
                <a:solidFill>
                  <a:srgbClr val="595959"/>
                </a:solidFill>
              </a:rPr>
              <a:t>=${JETTY_PORT} </a:t>
            </a:r>
            <a:r>
              <a:rPr lang="en-US" sz="1200" dirty="0" smtClean="0">
                <a:solidFill>
                  <a:srgbClr val="595959"/>
                </a:solidFill>
              </a:rPr>
              <a:t/>
            </a:r>
            <a:br>
              <a:rPr lang="en-US" sz="1200" dirty="0" smtClean="0">
                <a:solidFill>
                  <a:srgbClr val="595959"/>
                </a:solidFill>
              </a:rPr>
            </a:br>
            <a:r>
              <a:rPr lang="en-US" sz="1200" dirty="0" smtClean="0">
                <a:solidFill>
                  <a:srgbClr val="595959"/>
                </a:solidFill>
              </a:rPr>
              <a:t>-</a:t>
            </a:r>
            <a:r>
              <a:rPr lang="en-US" sz="1200" b="1" dirty="0">
                <a:solidFill>
                  <a:srgbClr val="595959"/>
                </a:solidFill>
              </a:rPr>
              <a:t>DSTOP.PORT</a:t>
            </a:r>
            <a:r>
              <a:rPr lang="en-US" sz="1200" dirty="0">
                <a:solidFill>
                  <a:srgbClr val="595959"/>
                </a:solidFill>
              </a:rPr>
              <a:t>=${JETTY_STOP_PORT} </a:t>
            </a:r>
            <a:r>
              <a:rPr lang="en-US" sz="1200" dirty="0" smtClean="0">
                <a:solidFill>
                  <a:srgbClr val="595959"/>
                </a:solidFill>
              </a:rPr>
              <a:t/>
            </a:r>
            <a:br>
              <a:rPr lang="en-US" sz="1200" dirty="0" smtClean="0">
                <a:solidFill>
                  <a:srgbClr val="595959"/>
                </a:solidFill>
              </a:rPr>
            </a:br>
            <a:r>
              <a:rPr lang="en-US" sz="1200" dirty="0" smtClean="0">
                <a:solidFill>
                  <a:srgbClr val="595959"/>
                </a:solidFill>
              </a:rPr>
              <a:t>-</a:t>
            </a:r>
            <a:r>
              <a:rPr lang="en-US" sz="1200" b="1" dirty="0">
                <a:solidFill>
                  <a:srgbClr val="595959"/>
                </a:solidFill>
              </a:rPr>
              <a:t>DSTOP.KEY</a:t>
            </a:r>
            <a:r>
              <a:rPr lang="en-US" sz="1200" dirty="0">
                <a:solidFill>
                  <a:srgbClr val="595959"/>
                </a:solidFill>
              </a:rPr>
              <a:t>=${JETTY_STOP_PORT}${JETTY_STOP_KEYWORD} </a:t>
            </a:r>
            <a:r>
              <a:rPr lang="en-US" sz="1200" dirty="0" smtClean="0">
                <a:solidFill>
                  <a:srgbClr val="595959"/>
                </a:solidFill>
              </a:rPr>
              <a:t/>
            </a:r>
            <a:br>
              <a:rPr lang="en-US" sz="1200" dirty="0" smtClean="0">
                <a:solidFill>
                  <a:srgbClr val="595959"/>
                </a:solidFill>
              </a:rPr>
            </a:br>
            <a:r>
              <a:rPr lang="en-US" sz="1200" dirty="0" smtClean="0">
                <a:solidFill>
                  <a:srgbClr val="595959"/>
                </a:solidFill>
              </a:rPr>
              <a:t>-</a:t>
            </a:r>
            <a:r>
              <a:rPr lang="en-US" sz="1200" b="1" dirty="0" err="1">
                <a:solidFill>
                  <a:srgbClr val="595959"/>
                </a:solidFill>
              </a:rPr>
              <a:t>Dsolr.solr.logging</a:t>
            </a:r>
            <a:r>
              <a:rPr lang="en-US" sz="1200" dirty="0">
                <a:solidFill>
                  <a:srgbClr val="595959"/>
                </a:solidFill>
              </a:rPr>
              <a:t>=${LOG_LEADERS}/${LOG_DIR_NAME}$c/ </a:t>
            </a:r>
            <a:r>
              <a:rPr lang="en-US" sz="1200" dirty="0" smtClean="0">
                <a:solidFill>
                  <a:srgbClr val="595959"/>
                </a:solidFill>
              </a:rPr>
              <a:t/>
            </a:r>
            <a:br>
              <a:rPr lang="en-US" sz="1200" dirty="0" smtClean="0">
                <a:solidFill>
                  <a:srgbClr val="595959"/>
                </a:solidFill>
              </a:rPr>
            </a:b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Download presentation </a:t>
            </a:r>
            <a:r>
              <a:rPr lang="en-US" b="1" dirty="0" smtClean="0"/>
              <a:t>material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/gutierrezga00/</a:t>
            </a:r>
            <a:r>
              <a:rPr lang="en-US" dirty="0" err="1"/>
              <a:t>SolrCloud_LocalFileSystem</a:t>
            </a:r>
            <a:endParaRPr lang="en-US" dirty="0" smtClean="0"/>
          </a:p>
          <a:p>
            <a:r>
              <a:rPr lang="en-US" b="1" dirty="0" smtClean="0"/>
              <a:t>Zookeeper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</a:t>
            </a:r>
            <a:r>
              <a:rPr lang="en-US" dirty="0" smtClean="0"/>
              <a:t>zookeeper.apache.org</a:t>
            </a:r>
            <a:endParaRPr lang="en-US" dirty="0"/>
          </a:p>
          <a:p>
            <a:r>
              <a:rPr lang="en-US" b="1" dirty="0" smtClean="0"/>
              <a:t>Solr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http://lucene.apache.org/</a:t>
            </a:r>
            <a:r>
              <a:rPr lang="en-US" dirty="0" smtClean="0"/>
              <a:t>solr</a:t>
            </a:r>
          </a:p>
          <a:p>
            <a:r>
              <a:rPr lang="en-US" b="1" dirty="0" smtClean="0"/>
              <a:t>Documentation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Solr </a:t>
            </a:r>
            <a:r>
              <a:rPr lang="en-US" dirty="0"/>
              <a:t>Reference Guide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www.apache.org</a:t>
            </a:r>
            <a:r>
              <a:rPr lang="en-US" dirty="0"/>
              <a:t>/</a:t>
            </a:r>
            <a:r>
              <a:rPr lang="en-US" dirty="0" err="1"/>
              <a:t>dyn</a:t>
            </a:r>
            <a:r>
              <a:rPr lang="en-US" dirty="0"/>
              <a:t>/</a:t>
            </a:r>
            <a:r>
              <a:rPr lang="en-US" dirty="0" err="1"/>
              <a:t>closer.cgi</a:t>
            </a:r>
            <a:r>
              <a:rPr lang="en-US" dirty="0"/>
              <a:t>/</a:t>
            </a:r>
            <a:r>
              <a:rPr lang="en-US" dirty="0" err="1"/>
              <a:t>lucene</a:t>
            </a:r>
            <a:r>
              <a:rPr lang="en-US" dirty="0"/>
              <a:t>/</a:t>
            </a:r>
            <a:r>
              <a:rPr lang="en-US" dirty="0" err="1"/>
              <a:t>solr</a:t>
            </a:r>
            <a:r>
              <a:rPr lang="en-US" dirty="0"/>
              <a:t>/ref-</a:t>
            </a:r>
            <a:r>
              <a:rPr lang="en-US" dirty="0" smtClean="0"/>
              <a:t>guide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err="1" smtClean="0"/>
              <a:t>SolrCloud</a:t>
            </a:r>
            <a:r>
              <a:rPr lang="en-US" dirty="0" smtClean="0"/>
              <a:t> </a:t>
            </a:r>
            <a:r>
              <a:rPr lang="en-US" dirty="0" smtClean="0"/>
              <a:t>High</a:t>
            </a:r>
            <a:r>
              <a:rPr lang="en-US" smtClean="0"/>
              <a:t>-Level Overview</a:t>
            </a:r>
            <a:endParaRPr lang="en-US" dirty="0" smtClean="0"/>
          </a:p>
          <a:p>
            <a:r>
              <a:rPr lang="en-US" dirty="0"/>
              <a:t>Live </a:t>
            </a:r>
            <a:r>
              <a:rPr lang="en-US" dirty="0" err="1" smtClean="0"/>
              <a:t>SolrCloud</a:t>
            </a:r>
            <a:r>
              <a:rPr lang="en-US" dirty="0" smtClean="0"/>
              <a:t> Demo</a:t>
            </a:r>
            <a:endParaRPr lang="en-US" dirty="0" smtClean="0"/>
          </a:p>
          <a:p>
            <a:r>
              <a:rPr lang="en-US" dirty="0" err="1" smtClean="0"/>
              <a:t>Solr</a:t>
            </a:r>
            <a:r>
              <a:rPr lang="en-US" dirty="0" smtClean="0"/>
              <a:t> Directory Structure</a:t>
            </a:r>
          </a:p>
          <a:p>
            <a:r>
              <a:rPr lang="en-US" dirty="0" err="1" smtClean="0"/>
              <a:t>SolrCloud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Solr Logging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SolrCloud</a:t>
            </a:r>
            <a:r>
              <a:rPr lang="en-US" dirty="0" smtClean="0"/>
              <a:t> Start-up script</a:t>
            </a:r>
          </a:p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58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SolrCloud</a:t>
            </a:r>
            <a:r>
              <a:rPr lang="en-US" dirty="0" smtClean="0"/>
              <a:t> </a:t>
            </a:r>
            <a:r>
              <a:rPr lang="en-US" dirty="0" smtClean="0"/>
              <a:t>High-Level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940889" cy="3267169"/>
          </a:xfrm>
        </p:spPr>
        <p:txBody>
          <a:bodyPr>
            <a:normAutofit/>
          </a:bodyPr>
          <a:lstStyle/>
          <a:p>
            <a:r>
              <a:rPr lang="en-US" sz="1500" dirty="0" smtClean="0"/>
              <a:t>Scalable</a:t>
            </a:r>
            <a:endParaRPr lang="en-US" sz="1500" dirty="0" smtClean="0"/>
          </a:p>
          <a:p>
            <a:r>
              <a:rPr lang="en-US" sz="1500" dirty="0" smtClean="0"/>
              <a:t>Fault </a:t>
            </a:r>
            <a:r>
              <a:rPr lang="en-US" sz="1500" dirty="0" smtClean="0"/>
              <a:t>Tolerant</a:t>
            </a:r>
          </a:p>
          <a:p>
            <a:r>
              <a:rPr lang="en-US" sz="1500" dirty="0" smtClean="0"/>
              <a:t>Data Redundancy</a:t>
            </a:r>
            <a:endParaRPr lang="en-US" sz="1500" dirty="0" smtClean="0"/>
          </a:p>
          <a:p>
            <a:r>
              <a:rPr lang="en-US" sz="1500" dirty="0" smtClean="0"/>
              <a:t>Advance analysis/tokenization capabilities</a:t>
            </a:r>
          </a:p>
          <a:p>
            <a:r>
              <a:rPr lang="en-US" sz="1500" dirty="0" smtClean="0"/>
              <a:t>Automatic Load </a:t>
            </a:r>
            <a:r>
              <a:rPr lang="en-US" sz="1500" dirty="0" smtClean="0"/>
              <a:t>Balancing</a:t>
            </a:r>
          </a:p>
          <a:p>
            <a:r>
              <a:rPr lang="en-US" sz="1500" dirty="0" err="1" smtClean="0"/>
              <a:t>NoSQL</a:t>
            </a:r>
            <a:r>
              <a:rPr lang="en-US" sz="1500" dirty="0" smtClean="0"/>
              <a:t> </a:t>
            </a:r>
            <a:r>
              <a:rPr lang="en-US" sz="1500" dirty="0"/>
              <a:t>Database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13925" y="2770094"/>
            <a:ext cx="2940889" cy="2911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to integrate with new and existing systems.</a:t>
            </a:r>
          </a:p>
          <a:p>
            <a:r>
              <a:rPr lang="en-US" dirty="0" smtClean="0"/>
              <a:t>Requires very little effort to setup a small </a:t>
            </a:r>
            <a:r>
              <a:rPr lang="en-US" dirty="0" err="1" smtClean="0"/>
              <a:t>SolrCloud</a:t>
            </a:r>
            <a:r>
              <a:rPr lang="en-US" dirty="0" smtClean="0"/>
              <a:t> cluster.</a:t>
            </a:r>
          </a:p>
          <a:p>
            <a:r>
              <a:rPr lang="en-US" dirty="0" smtClean="0"/>
              <a:t>Runs on Linus, OS X and </a:t>
            </a:r>
            <a:r>
              <a:rPr lang="en-US" dirty="0" smtClean="0"/>
              <a:t>Windows</a:t>
            </a:r>
          </a:p>
          <a:p>
            <a:r>
              <a:rPr lang="en-US" dirty="0"/>
              <a:t>Local File </a:t>
            </a:r>
            <a:r>
              <a:rPr lang="en-US" dirty="0" smtClean="0"/>
              <a:t>System</a:t>
            </a:r>
          </a:p>
          <a:p>
            <a:r>
              <a:rPr lang="en-US" dirty="0" err="1"/>
              <a:t>Cloudera</a:t>
            </a:r>
            <a:r>
              <a:rPr lang="en-US" dirty="0"/>
              <a:t> HDFS </a:t>
            </a:r>
            <a:endParaRPr lang="en-US" dirty="0" smtClean="0"/>
          </a:p>
          <a:p>
            <a:r>
              <a:rPr lang="en-US" dirty="0" err="1"/>
              <a:t>Hortonworks</a:t>
            </a:r>
            <a:r>
              <a:rPr lang="en-US" dirty="0"/>
              <a:t> HDFS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2-21 at 6.4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98" y="4474324"/>
            <a:ext cx="1841500" cy="208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SolrCloud</a:t>
            </a:r>
            <a:r>
              <a:rPr lang="en-US" dirty="0" smtClean="0"/>
              <a:t> High-Level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pic>
        <p:nvPicPr>
          <p:cNvPr id="5" name="Picture 4" descr="Screen Shot 2015-02-22 at 7.47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14" y="4133850"/>
            <a:ext cx="5168900" cy="22225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68086" y="2691234"/>
            <a:ext cx="2940889" cy="14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Leaders</a:t>
            </a:r>
          </a:p>
          <a:p>
            <a:r>
              <a:rPr lang="en-US" sz="1600" dirty="0" smtClean="0"/>
              <a:t>Replicas</a:t>
            </a:r>
          </a:p>
          <a:p>
            <a:r>
              <a:rPr lang="en-US" sz="1600" dirty="0" smtClean="0"/>
              <a:t>Collection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1457" y="2699813"/>
            <a:ext cx="2940889" cy="1223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Solr</a:t>
            </a:r>
            <a:r>
              <a:rPr lang="en-US" sz="1600" dirty="0" smtClean="0"/>
              <a:t> Node</a:t>
            </a:r>
          </a:p>
          <a:p>
            <a:r>
              <a:rPr lang="en-US" sz="1600" dirty="0" smtClean="0"/>
              <a:t>Shard</a:t>
            </a:r>
          </a:p>
          <a:p>
            <a:r>
              <a:rPr lang="en-US" sz="1600" dirty="0" smtClean="0"/>
              <a:t>Core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7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SolrCloud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724" y="3468595"/>
            <a:ext cx="2940889" cy="2055906"/>
          </a:xfrm>
        </p:spPr>
        <p:txBody>
          <a:bodyPr>
            <a:normAutofit/>
          </a:bodyPr>
          <a:lstStyle/>
          <a:p>
            <a:r>
              <a:rPr lang="en-US" sz="1600" dirty="0" err="1"/>
              <a:t>s</a:t>
            </a:r>
            <a:r>
              <a:rPr lang="en-US" sz="1600" dirty="0" err="1" smtClean="0"/>
              <a:t>olrconfig.xml</a:t>
            </a:r>
            <a:endParaRPr lang="en-US" sz="1600" dirty="0" smtClean="0"/>
          </a:p>
          <a:p>
            <a:r>
              <a:rPr lang="en-US" sz="1600" dirty="0" err="1"/>
              <a:t>s</a:t>
            </a:r>
            <a:r>
              <a:rPr lang="en-US" sz="1600" dirty="0" err="1" smtClean="0"/>
              <a:t>chema.xml</a:t>
            </a:r>
            <a:endParaRPr lang="en-US" sz="1600" dirty="0" smtClean="0"/>
          </a:p>
          <a:p>
            <a:r>
              <a:rPr lang="en-US" sz="1600" dirty="0" err="1"/>
              <a:t>s</a:t>
            </a:r>
            <a:r>
              <a:rPr lang="en-US" sz="1600" dirty="0" err="1" smtClean="0"/>
              <a:t>olr.xml</a:t>
            </a:r>
            <a:endParaRPr lang="en-US" sz="1600" dirty="0" smtClean="0"/>
          </a:p>
          <a:p>
            <a:r>
              <a:rPr lang="en-US" sz="1600" dirty="0" err="1" smtClean="0"/>
              <a:t>core.properties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5849" y="2936875"/>
            <a:ext cx="408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Instructs </a:t>
            </a:r>
            <a:r>
              <a:rPr lang="en-US" sz="2400" b="1" dirty="0" err="1" smtClean="0"/>
              <a:t>Solr</a:t>
            </a:r>
            <a:r>
              <a:rPr lang="en-US" sz="2400" b="1" dirty="0" smtClean="0"/>
              <a:t> How to behave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967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5"/>
            <a:ext cx="7662864" cy="250029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Download </a:t>
            </a:r>
            <a:r>
              <a:rPr lang="en-US" sz="1800" dirty="0" err="1" smtClean="0"/>
              <a:t>Solr</a:t>
            </a:r>
            <a:r>
              <a:rPr lang="en-US" sz="1800" dirty="0"/>
              <a:t> version 4.10.3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http://lucene.apache.org/solr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Download Zookeeper version 3.4.6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>
                <a:hlinkClick r:id="rId4"/>
              </a:rPr>
              <a:t>http://zookeeper.apache.org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r>
              <a:rPr lang="en-US" sz="1600" dirty="0" smtClean="0"/>
              <a:t>Download sample </a:t>
            </a:r>
            <a:r>
              <a:rPr lang="en-US" sz="1600" dirty="0" err="1" smtClean="0"/>
              <a:t>SolrCloud</a:t>
            </a:r>
            <a:r>
              <a:rPr lang="en-US" sz="1600" dirty="0" smtClean="0"/>
              <a:t> scripts</a:t>
            </a:r>
            <a:br>
              <a:rPr lang="en-US" sz="1600" dirty="0" smtClean="0"/>
            </a:br>
            <a:r>
              <a:rPr lang="en-US" sz="1600" dirty="0">
                <a:hlinkClick r:id="rId5"/>
              </a:rPr>
              <a:t>https://github.com/gutierrezga00/</a:t>
            </a:r>
            <a:r>
              <a:rPr lang="en-US" sz="1600" dirty="0" smtClean="0">
                <a:hlinkClick r:id="rId5"/>
              </a:rPr>
              <a:t>SolrCloud_LocalFileSystem</a:t>
            </a:r>
            <a:endParaRPr lang="en-US" sz="1800" dirty="0" smtClean="0"/>
          </a:p>
          <a:p>
            <a:r>
              <a:rPr lang="en-US" sz="1800" dirty="0" smtClean="0"/>
              <a:t>Unzip Files preferably to your Desktop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“</a:t>
            </a:r>
            <a:r>
              <a:rPr lang="en-US" b="1" dirty="0" smtClean="0"/>
              <a:t>zookeeper”</a:t>
            </a:r>
            <a:r>
              <a:rPr lang="en-US" dirty="0" smtClean="0"/>
              <a:t> folder under your </a:t>
            </a:r>
            <a:r>
              <a:rPr lang="en-US" b="1" dirty="0" smtClean="0"/>
              <a:t>/</a:t>
            </a:r>
            <a:r>
              <a:rPr lang="en-US" b="1" dirty="0" err="1" smtClean="0"/>
              <a:t>tmp</a:t>
            </a:r>
            <a:r>
              <a:rPr lang="en-US" b="1" dirty="0" smtClean="0"/>
              <a:t> </a:t>
            </a:r>
            <a:r>
              <a:rPr lang="en-US" dirty="0" smtClean="0"/>
              <a:t>directory.</a:t>
            </a:r>
          </a:p>
          <a:p>
            <a:r>
              <a:rPr lang="en-US" dirty="0" smtClean="0"/>
              <a:t>Create a “</a:t>
            </a:r>
            <a:r>
              <a:rPr lang="en-US" b="1" dirty="0" smtClean="0"/>
              <a:t>data</a:t>
            </a:r>
            <a:r>
              <a:rPr lang="en-US" dirty="0" smtClean="0"/>
              <a:t>” sub-folder under your </a:t>
            </a:r>
            <a:r>
              <a:rPr lang="en-US" b="1" dirty="0" smtClean="0"/>
              <a:t>/</a:t>
            </a:r>
            <a:r>
              <a:rPr lang="en-US" b="1" dirty="0" err="1" smtClean="0"/>
              <a:t>tmp</a:t>
            </a:r>
            <a:r>
              <a:rPr lang="en-US" b="1" dirty="0" smtClean="0"/>
              <a:t>/zookeeper</a:t>
            </a:r>
            <a:r>
              <a:rPr lang="en-US" dirty="0" smtClean="0"/>
              <a:t> directory.</a:t>
            </a:r>
          </a:p>
          <a:p>
            <a:r>
              <a:rPr lang="en-US" dirty="0" smtClean="0"/>
              <a:t>Make a copy of the </a:t>
            </a:r>
            <a:r>
              <a:rPr lang="en-US" b="1" dirty="0" err="1" smtClean="0"/>
              <a:t>zoo_sample.cfg</a:t>
            </a:r>
            <a:r>
              <a:rPr lang="en-US" b="1" dirty="0" smtClean="0"/>
              <a:t> </a:t>
            </a:r>
            <a:r>
              <a:rPr lang="en-US" dirty="0" smtClean="0"/>
              <a:t>file and name it </a:t>
            </a:r>
            <a:r>
              <a:rPr lang="en-US" b="1" dirty="0" err="1" smtClean="0"/>
              <a:t>zoo.cfg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Location: </a:t>
            </a:r>
            <a:r>
              <a:rPr lang="en-US" b="1" dirty="0" smtClean="0"/>
              <a:t>zookeeper-3.4.6/</a:t>
            </a:r>
            <a:r>
              <a:rPr lang="en-US" b="1" dirty="0" err="1" smtClean="0"/>
              <a:t>conf</a:t>
            </a:r>
            <a:r>
              <a:rPr lang="en-US" b="1" dirty="0" smtClean="0"/>
              <a:t>/</a:t>
            </a:r>
            <a:r>
              <a:rPr lang="en-US" b="1" dirty="0" err="1" smtClean="0"/>
              <a:t>zoo_sample.cfg</a:t>
            </a:r>
            <a:endParaRPr lang="en-US" b="1" dirty="0" smtClean="0"/>
          </a:p>
          <a:p>
            <a:r>
              <a:rPr lang="en-US" dirty="0" smtClean="0"/>
              <a:t>Modified the </a:t>
            </a:r>
            <a:r>
              <a:rPr lang="en-US" dirty="0" err="1" smtClean="0"/>
              <a:t>zoo.cfg</a:t>
            </a:r>
            <a:r>
              <a:rPr lang="en-US" dirty="0" smtClean="0"/>
              <a:t> file and set the following parameter names: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dataDir</a:t>
            </a:r>
            <a:r>
              <a:rPr lang="en-US" b="1" dirty="0"/>
              <a:t>=/</a:t>
            </a:r>
            <a:r>
              <a:rPr lang="en-US" b="1" dirty="0" err="1"/>
              <a:t>tmp</a:t>
            </a:r>
            <a:r>
              <a:rPr lang="en-US" b="1" dirty="0"/>
              <a:t>/zookeeper/</a:t>
            </a:r>
            <a:r>
              <a:rPr lang="en-US" b="1" dirty="0" smtClean="0"/>
              <a:t>data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clientPort</a:t>
            </a:r>
            <a:r>
              <a:rPr lang="en-US" b="1" dirty="0"/>
              <a:t>=9181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500" b="1" dirty="0" smtClean="0"/>
              <a:t>cd</a:t>
            </a:r>
            <a:r>
              <a:rPr lang="en-US" sz="2500" dirty="0" smtClean="0"/>
              <a:t> </a:t>
            </a:r>
            <a:r>
              <a:rPr lang="en-US" sz="2500" b="1" dirty="0" smtClean="0"/>
              <a:t>zookeeper-3.4.6/bin</a:t>
            </a:r>
            <a:endParaRPr lang="en-US" sz="2500" dirty="0" smtClean="0"/>
          </a:p>
          <a:p>
            <a:r>
              <a:rPr lang="en-US" sz="2500" dirty="0" smtClean="0"/>
              <a:t>To Start Zookeeper enter the following command: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b="1" dirty="0" err="1" smtClean="0"/>
              <a:t>zkServer</a:t>
            </a:r>
            <a:r>
              <a:rPr lang="en-US" sz="2500" b="1" dirty="0" smtClean="0"/>
              <a:t> start</a:t>
            </a:r>
          </a:p>
          <a:p>
            <a:r>
              <a:rPr lang="en-US" sz="2500" dirty="0" smtClean="0"/>
              <a:t>To Stop Zookeeper enter the following command: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b="1" dirty="0" err="1" smtClean="0"/>
              <a:t>zkServer</a:t>
            </a:r>
            <a:r>
              <a:rPr lang="en-US" sz="2500" b="1" dirty="0" smtClean="0"/>
              <a:t> stop</a:t>
            </a:r>
            <a:endParaRPr lang="en-US" sz="2500" b="1" dirty="0"/>
          </a:p>
          <a:p>
            <a:r>
              <a:rPr lang="en-US" sz="2500" dirty="0" smtClean="0"/>
              <a:t>To clean/reset Zookeeper enter the following commands: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b="1" dirty="0" err="1" smtClean="0"/>
              <a:t>zkServer</a:t>
            </a:r>
            <a:r>
              <a:rPr lang="en-US" sz="2500" b="1" dirty="0" smtClean="0"/>
              <a:t> stop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b="1" dirty="0" err="1" smtClean="0"/>
              <a:t>rm</a:t>
            </a:r>
            <a:r>
              <a:rPr lang="en-US" sz="2500" b="1" dirty="0" smtClean="0"/>
              <a:t> –</a:t>
            </a:r>
            <a:r>
              <a:rPr lang="en-US" sz="2500" b="1" dirty="0" err="1" smtClean="0"/>
              <a:t>rf</a:t>
            </a:r>
            <a:r>
              <a:rPr lang="en-US" sz="2500" b="1" dirty="0" smtClean="0"/>
              <a:t> /</a:t>
            </a:r>
            <a:r>
              <a:rPr lang="en-US" sz="2500" b="1" dirty="0" err="1"/>
              <a:t>tmp</a:t>
            </a:r>
            <a:r>
              <a:rPr lang="en-US" sz="2500" b="1" dirty="0"/>
              <a:t>/zookeeper/</a:t>
            </a:r>
            <a:r>
              <a:rPr lang="en-US" sz="2500" b="1" dirty="0" smtClean="0"/>
              <a:t>data/*</a:t>
            </a:r>
            <a:r>
              <a:rPr lang="en-US" sz="2500" b="1" dirty="0"/>
              <a:t/>
            </a:r>
            <a:br>
              <a:rPr lang="en-US" sz="2500" b="1" dirty="0"/>
            </a:br>
            <a:r>
              <a:rPr lang="en-US" sz="2500" b="1" dirty="0" err="1" smtClean="0"/>
              <a:t>zkServer</a:t>
            </a:r>
            <a:r>
              <a:rPr lang="en-US" sz="2500" b="1" dirty="0" smtClean="0"/>
              <a:t> start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German A Gutierrez - SolrCloud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7187</TotalTime>
  <Words>415</Words>
  <Application>Microsoft Macintosh PowerPoint</Application>
  <PresentationFormat>On-screen Show (4:3)</PresentationFormat>
  <Paragraphs>116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Genesis</vt:lpstr>
      <vt:lpstr> Running Solr in SolrCloud  Mode  Local File System version 4.10.3</vt:lpstr>
      <vt:lpstr>Agenda</vt:lpstr>
      <vt:lpstr>SolrCloud High-Level Overview</vt:lpstr>
      <vt:lpstr>SolrCloud High-Level  Overview</vt:lpstr>
      <vt:lpstr>SolrCloud Overview</vt:lpstr>
      <vt:lpstr>Downloads</vt:lpstr>
      <vt:lpstr>Live Demo</vt:lpstr>
      <vt:lpstr>Zookeeper Configurations</vt:lpstr>
      <vt:lpstr>Start Zookeeper</vt:lpstr>
      <vt:lpstr>Solr Directory Structure</vt:lpstr>
      <vt:lpstr>Solr Directory Structure</vt:lpstr>
      <vt:lpstr>Solr Directory Structure</vt:lpstr>
      <vt:lpstr>SolrCloud Parameters</vt:lpstr>
      <vt:lpstr>SolrCloud Parameters</vt:lpstr>
      <vt:lpstr>SolrCloud Parameters</vt:lpstr>
      <vt:lpstr>SolrCloud Logging</vt:lpstr>
      <vt:lpstr>SolrCloud Bash Script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SolrCloud</dc:title>
  <dc:creator>German Gutierrez</dc:creator>
  <cp:lastModifiedBy>Solr</cp:lastModifiedBy>
  <cp:revision>205</cp:revision>
  <dcterms:created xsi:type="dcterms:W3CDTF">2015-02-21T03:28:08Z</dcterms:created>
  <dcterms:modified xsi:type="dcterms:W3CDTF">2015-02-28T15:59:03Z</dcterms:modified>
</cp:coreProperties>
</file>