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image/bmp" Extension="bmp"/>
  <Default ContentType="image/gif" Extension="gif"/>
  <Default ContentType="image/tiff" Extension="tiff"/>
  <Default ContentType="image/wmf" Extension="wmf"/>
  <Default ContentType="image/emf" Extension="emf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
<Relationships xmlns="http://schemas.openxmlformats.org/package/2006/relationships">
  <Relationship Id="rId3" Target="docProps/core.xml" Type="http://schemas.openxmlformats.org/package/2006/relationships/metadata/core-properties"/>
  <Relationship Id="rId2" Target="docProps/thumbnail.jpeg" Type="http://schemas.openxmlformats.org/package/2006/relationships/metadata/thumbnail"/>
  <Relationship Id="rId1" Target="ppt/presentation.xml" Type="http://schemas.openxmlformats.org/officeDocument/2006/relationships/officeDocument"/>
  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latinLnBrk="0" algn="l" marL="0" eaLnBrk="1" defTabSz="914400" hangingPunct="1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latinLnBrk="0" algn="l" marL="457200" eaLnBrk="1" defTabSz="914400" hangingPunct="1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latinLnBrk="0" algn="l" marL="914400" eaLnBrk="1" defTabSz="914400" hangingPunct="1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latinLnBrk="0" algn="l" marL="1371600" eaLnBrk="1" defTabSz="914400" hangingPunct="1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latinLnBrk="0" algn="l" marL="1828800" eaLnBrk="1" defTabSz="914400" hangingPunct="1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latinLnBrk="0" algn="l" marL="2286000" eaLnBrk="1" defTabSz="914400" hangingPunct="1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latinLnBrk="0" algn="l" marL="2743200" eaLnBrk="1" defTabSz="914400" hangingPunct="1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latinLnBrk="0" algn="l" marL="3200400" eaLnBrk="1" defTabSz="914400" hangingPunct="1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latinLnBrk="0" algn="l" marL="3657600" eaLnBrk="1" defTabSz="914400" hangingPunct="1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tableStyles.xml" Type="http://schemas.openxmlformats.org/officeDocument/2006/relationships/tableStyles"/>
  <Relationship Id="rId3" Target="theme/theme1.xml" Type="http://schemas.openxmlformats.org/officeDocument/2006/relationships/theme"/>
  <Relationship Id="rId4" Target="viewProps.xml" Type="http://schemas.openxmlformats.org/officeDocument/2006/relationships/viewProps"/>
  <Relationship Id="rId5" Target="presProps.xml" Type="http://schemas.openxmlformats.org/officeDocument/2006/relationships/presProp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  <Relationship Id="rId2" Target="slide3.xml" Type="http://schemas.openxmlformats.org/officeDocument/2006/relationships/slide"/>
</Relationships>

</file>

<file path=ppt/slides/_rels/slide3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chaos" id="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227" id="227"/>
          <p:cNvGrpSpPr/>
          <p:nvPr/>
        </p:nvGrpSpPr>
        <p:grpSpPr>
          <a:xfrm>
            <a:off x="3074800" y="806998"/>
            <a:ext cx="2994400" cy="5244004"/>
            <a:chOff x="3074800" y="806998"/>
            <a:chExt cx="2994400" cy="5244004"/>
          </a:xfrm>
        </p:grpSpPr>
        <p:sp>
          <p:nvSpPr>
            <p:cNvPr name="FlexibleLine" id="107"/>
            <p:cNvSpPr/>
            <p:nvPr/>
          </p:nvSpPr>
          <p:spPr>
            <a:xfrm>
              <a:off x="4663200" y="3429002"/>
              <a:ext cx="714400" cy="2394000"/>
            </a:xfrm>
            <a:custGeom>
              <a:avLst/>
              <a:gdLst/>
              <a:ahLst/>
              <a:cxnLst/>
              <a:pathLst>
                <a:path w="714400" h="2394000" fill="none">
                  <a:moveTo>
                    <a:pt x="0" y="0"/>
                  </a:moveTo>
                  <a:lnTo>
                    <a:pt x="714400" y="-23940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name="FlexibleLine" id="111"/>
            <p:cNvSpPr/>
            <p:nvPr/>
          </p:nvSpPr>
          <p:spPr>
            <a:xfrm>
              <a:off x="4663200" y="3429002"/>
              <a:ext cx="714400" cy="1938000"/>
            </a:xfrm>
            <a:custGeom>
              <a:avLst/>
              <a:gdLst/>
              <a:ahLst/>
              <a:cxnLst/>
              <a:pathLst>
                <a:path w="714400" h="1938000" fill="none">
                  <a:moveTo>
                    <a:pt x="0" y="0"/>
                  </a:moveTo>
                  <a:lnTo>
                    <a:pt x="714400" y="-19380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name="FlexibleLine" id="115"/>
            <p:cNvSpPr/>
            <p:nvPr/>
          </p:nvSpPr>
          <p:spPr>
            <a:xfrm>
              <a:off x="4663200" y="3429002"/>
              <a:ext cx="714400" cy="684000"/>
            </a:xfrm>
            <a:custGeom>
              <a:avLst/>
              <a:gdLst/>
              <a:ahLst/>
              <a:cxnLst/>
              <a:pathLst>
                <a:path w="714400" h="684000" fill="none">
                  <a:moveTo>
                    <a:pt x="0" y="0"/>
                  </a:moveTo>
                  <a:lnTo>
                    <a:pt x="-714400" y="-6840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name="FlexibleLine" id="119"/>
            <p:cNvSpPr/>
            <p:nvPr/>
          </p:nvSpPr>
          <p:spPr>
            <a:xfrm>
              <a:off x="4663200" y="3429002"/>
              <a:ext cx="714400" cy="1117200"/>
            </a:xfrm>
            <a:custGeom>
              <a:avLst/>
              <a:gdLst/>
              <a:ahLst/>
              <a:cxnLst/>
              <a:pathLst>
                <a:path w="714400" h="1117200" fill="none">
                  <a:moveTo>
                    <a:pt x="0" y="0"/>
                  </a:moveTo>
                  <a:lnTo>
                    <a:pt x="-714400" y="-11172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name="FlexibleLine" id="127"/>
            <p:cNvSpPr/>
            <p:nvPr/>
          </p:nvSpPr>
          <p:spPr>
            <a:xfrm>
              <a:off x="4663200" y="3429002"/>
              <a:ext cx="714400" cy="1482000"/>
            </a:xfrm>
            <a:custGeom>
              <a:avLst/>
              <a:gdLst/>
              <a:ahLst/>
              <a:cxnLst/>
              <a:pathLst>
                <a:path w="714400" h="1482000" fill="none">
                  <a:moveTo>
                    <a:pt x="0" y="0"/>
                  </a:moveTo>
                  <a:lnTo>
                    <a:pt x="714400" y="-14820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name="FlexibleLine" id="132"/>
            <p:cNvSpPr/>
            <p:nvPr/>
          </p:nvSpPr>
          <p:spPr>
            <a:xfrm>
              <a:off x="4663200" y="3429002"/>
              <a:ext cx="714400" cy="1550400"/>
            </a:xfrm>
            <a:custGeom>
              <a:avLst/>
              <a:gdLst/>
              <a:ahLst/>
              <a:cxnLst/>
              <a:pathLst>
                <a:path w="714400" h="1550400" fill="none">
                  <a:moveTo>
                    <a:pt x="0" y="0"/>
                  </a:moveTo>
                  <a:lnTo>
                    <a:pt x="-714400" y="-15504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name="FlexibleLine" id="138"/>
            <p:cNvSpPr/>
            <p:nvPr/>
          </p:nvSpPr>
          <p:spPr>
            <a:xfrm>
              <a:off x="4663200" y="3429002"/>
              <a:ext cx="714400" cy="1048800"/>
            </a:xfrm>
            <a:custGeom>
              <a:avLst/>
              <a:gdLst/>
              <a:ahLst/>
              <a:cxnLst/>
              <a:pathLst>
                <a:path w="714400" h="1048800" fill="none">
                  <a:moveTo>
                    <a:pt x="0" y="0"/>
                  </a:moveTo>
                  <a:lnTo>
                    <a:pt x="714400" y="-10488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name="FlexibleLine" id="142"/>
            <p:cNvSpPr/>
            <p:nvPr/>
          </p:nvSpPr>
          <p:spPr>
            <a:xfrm>
              <a:off x="4663200" y="3429002"/>
              <a:ext cx="714400" cy="2006400"/>
            </a:xfrm>
            <a:custGeom>
              <a:avLst/>
              <a:gdLst/>
              <a:ahLst/>
              <a:cxnLst/>
              <a:pathLst>
                <a:path w="714400" h="2006400" fill="none">
                  <a:moveTo>
                    <a:pt x="0" y="0"/>
                  </a:moveTo>
                  <a:lnTo>
                    <a:pt x="-714400" y="20064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name="FlexibleLine" id="146"/>
            <p:cNvSpPr/>
            <p:nvPr/>
          </p:nvSpPr>
          <p:spPr>
            <a:xfrm>
              <a:off x="4663200" y="3429002"/>
              <a:ext cx="714400" cy="2462400"/>
            </a:xfrm>
            <a:custGeom>
              <a:avLst/>
              <a:gdLst/>
              <a:ahLst/>
              <a:cxnLst/>
              <a:pathLst>
                <a:path w="714400" h="2462400" fill="none">
                  <a:moveTo>
                    <a:pt x="0" y="0"/>
                  </a:moveTo>
                  <a:lnTo>
                    <a:pt x="-714400" y="24624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name="FlexibleLine" id="150"/>
            <p:cNvSpPr/>
            <p:nvPr/>
          </p:nvSpPr>
          <p:spPr>
            <a:xfrm>
              <a:off x="4663200" y="3429002"/>
              <a:ext cx="714400" cy="2462400"/>
            </a:xfrm>
            <a:custGeom>
              <a:avLst/>
              <a:gdLst/>
              <a:ahLst/>
              <a:cxnLst/>
              <a:pathLst>
                <a:path w="714400" h="2462400" fill="none">
                  <a:moveTo>
                    <a:pt x="0" y="0"/>
                  </a:moveTo>
                  <a:lnTo>
                    <a:pt x="-714400" y="-24624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name="FlexibleLine" id="154"/>
            <p:cNvSpPr/>
            <p:nvPr/>
          </p:nvSpPr>
          <p:spPr>
            <a:xfrm>
              <a:off x="4663200" y="3429002"/>
              <a:ext cx="714400" cy="2006400"/>
            </a:xfrm>
            <a:custGeom>
              <a:avLst/>
              <a:gdLst/>
              <a:ahLst/>
              <a:cxnLst/>
              <a:pathLst>
                <a:path w="714400" h="2006400" fill="none">
                  <a:moveTo>
                    <a:pt x="0" y="0"/>
                  </a:moveTo>
                  <a:lnTo>
                    <a:pt x="-714400" y="-20064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name="FlexibleLine" id="158"/>
            <p:cNvSpPr/>
            <p:nvPr/>
          </p:nvSpPr>
          <p:spPr>
            <a:xfrm>
              <a:off x="4663200" y="3429002"/>
              <a:ext cx="714400" cy="1117200"/>
            </a:xfrm>
            <a:custGeom>
              <a:avLst/>
              <a:gdLst/>
              <a:ahLst/>
              <a:cxnLst/>
              <a:pathLst>
                <a:path w="714400" h="1117200" fill="none">
                  <a:moveTo>
                    <a:pt x="0" y="0"/>
                  </a:moveTo>
                  <a:lnTo>
                    <a:pt x="714400" y="11172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name="FlexibleLine" id="162"/>
            <p:cNvSpPr/>
            <p:nvPr/>
          </p:nvSpPr>
          <p:spPr>
            <a:xfrm>
              <a:off x="4663200" y="3429002"/>
              <a:ext cx="714400" cy="1573200"/>
            </a:xfrm>
            <a:custGeom>
              <a:avLst/>
              <a:gdLst/>
              <a:ahLst/>
              <a:cxnLst/>
              <a:pathLst>
                <a:path w="714400" h="1573200" fill="none">
                  <a:moveTo>
                    <a:pt x="0" y="0"/>
                  </a:moveTo>
                  <a:lnTo>
                    <a:pt x="714400" y="15732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name="FlexibleLine" id="167"/>
            <p:cNvSpPr/>
            <p:nvPr/>
          </p:nvSpPr>
          <p:spPr>
            <a:xfrm>
              <a:off x="4663200" y="3429002"/>
              <a:ext cx="714400" cy="228000"/>
            </a:xfrm>
            <a:custGeom>
              <a:avLst/>
              <a:gdLst/>
              <a:ahLst/>
              <a:cxnLst/>
              <a:pathLst>
                <a:path w="714400" h="228000" fill="none">
                  <a:moveTo>
                    <a:pt x="0" y="0"/>
                  </a:moveTo>
                  <a:lnTo>
                    <a:pt x="-714400" y="-2280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name="FlexibleLine" id="171"/>
            <p:cNvSpPr/>
            <p:nvPr/>
          </p:nvSpPr>
          <p:spPr>
            <a:xfrm>
              <a:off x="4663200" y="3429002"/>
              <a:ext cx="714400" cy="205200"/>
            </a:xfrm>
            <a:custGeom>
              <a:avLst/>
              <a:gdLst/>
              <a:ahLst/>
              <a:cxnLst/>
              <a:pathLst>
                <a:path w="714400" h="205200" fill="none">
                  <a:moveTo>
                    <a:pt x="0" y="0"/>
                  </a:moveTo>
                  <a:lnTo>
                    <a:pt x="-714400" y="2052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name="FlexibleLine" id="175"/>
            <p:cNvSpPr/>
            <p:nvPr/>
          </p:nvSpPr>
          <p:spPr>
            <a:xfrm>
              <a:off x="4663200" y="3429002"/>
              <a:ext cx="714400" cy="638400"/>
            </a:xfrm>
            <a:custGeom>
              <a:avLst/>
              <a:gdLst/>
              <a:ahLst/>
              <a:cxnLst/>
              <a:pathLst>
                <a:path w="714400" h="638400" fill="none">
                  <a:moveTo>
                    <a:pt x="0" y="0"/>
                  </a:moveTo>
                  <a:lnTo>
                    <a:pt x="714400" y="-6384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name="FlexibleLine" id="179"/>
            <p:cNvSpPr/>
            <p:nvPr/>
          </p:nvSpPr>
          <p:spPr>
            <a:xfrm>
              <a:off x="4663200" y="3429002"/>
              <a:ext cx="714400" cy="228000"/>
            </a:xfrm>
            <a:custGeom>
              <a:avLst/>
              <a:gdLst/>
              <a:ahLst/>
              <a:cxnLst/>
              <a:pathLst>
                <a:path w="714400" h="228000" fill="none">
                  <a:moveTo>
                    <a:pt x="0" y="0"/>
                  </a:moveTo>
                  <a:lnTo>
                    <a:pt x="714400" y="-2280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name="FlexibleLine" id="183"/>
            <p:cNvSpPr/>
            <p:nvPr/>
          </p:nvSpPr>
          <p:spPr>
            <a:xfrm>
              <a:off x="4663200" y="3429002"/>
              <a:ext cx="714400" cy="205200"/>
            </a:xfrm>
            <a:custGeom>
              <a:avLst/>
              <a:gdLst/>
              <a:ahLst/>
              <a:cxnLst/>
              <a:pathLst>
                <a:path w="714400" h="205200" fill="none">
                  <a:moveTo>
                    <a:pt x="0" y="0"/>
                  </a:moveTo>
                  <a:lnTo>
                    <a:pt x="714400" y="2052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name="FlexibleLine" id="187"/>
            <p:cNvSpPr/>
            <p:nvPr/>
          </p:nvSpPr>
          <p:spPr>
            <a:xfrm>
              <a:off x="4663200" y="3429002"/>
              <a:ext cx="714400" cy="638400"/>
            </a:xfrm>
            <a:custGeom>
              <a:avLst/>
              <a:gdLst/>
              <a:ahLst/>
              <a:cxnLst/>
              <a:pathLst>
                <a:path w="714400" h="638400" fill="none">
                  <a:moveTo>
                    <a:pt x="0" y="0"/>
                  </a:moveTo>
                  <a:lnTo>
                    <a:pt x="-714400" y="6384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name="FlexibleLine" id="191"/>
            <p:cNvSpPr/>
            <p:nvPr/>
          </p:nvSpPr>
          <p:spPr>
            <a:xfrm>
              <a:off x="4663200" y="3429002"/>
              <a:ext cx="714400" cy="1550400"/>
            </a:xfrm>
            <a:custGeom>
              <a:avLst/>
              <a:gdLst/>
              <a:ahLst/>
              <a:cxnLst/>
              <a:pathLst>
                <a:path w="714400" h="1550400" fill="none">
                  <a:moveTo>
                    <a:pt x="0" y="0"/>
                  </a:moveTo>
                  <a:lnTo>
                    <a:pt x="-714400" y="15504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name="FlexibleLine" id="195"/>
            <p:cNvSpPr/>
            <p:nvPr/>
          </p:nvSpPr>
          <p:spPr>
            <a:xfrm>
              <a:off x="4663200" y="3429002"/>
              <a:ext cx="714400" cy="1094400"/>
            </a:xfrm>
            <a:custGeom>
              <a:avLst/>
              <a:gdLst/>
              <a:ahLst/>
              <a:cxnLst/>
              <a:pathLst>
                <a:path w="714400" h="1094400" fill="none">
                  <a:moveTo>
                    <a:pt x="0" y="0"/>
                  </a:moveTo>
                  <a:lnTo>
                    <a:pt x="-714400" y="10944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name="FlexibleLine" id="199"/>
            <p:cNvSpPr/>
            <p:nvPr/>
          </p:nvSpPr>
          <p:spPr>
            <a:xfrm>
              <a:off x="4663200" y="3429002"/>
              <a:ext cx="714400" cy="661200"/>
            </a:xfrm>
            <a:custGeom>
              <a:avLst/>
              <a:gdLst/>
              <a:ahLst/>
              <a:cxnLst/>
              <a:pathLst>
                <a:path w="714400" h="661200" fill="none">
                  <a:moveTo>
                    <a:pt x="0" y="0"/>
                  </a:moveTo>
                  <a:lnTo>
                    <a:pt x="714400" y="6612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name="FlexibleLine" id="203"/>
            <p:cNvSpPr/>
            <p:nvPr/>
          </p:nvSpPr>
          <p:spPr>
            <a:xfrm>
              <a:off x="4663200" y="3429002"/>
              <a:ext cx="714400" cy="2416800"/>
            </a:xfrm>
            <a:custGeom>
              <a:avLst/>
              <a:gdLst/>
              <a:ahLst/>
              <a:cxnLst/>
              <a:pathLst>
                <a:path w="714400" h="2416800" fill="none">
                  <a:moveTo>
                    <a:pt x="0" y="0"/>
                  </a:moveTo>
                  <a:lnTo>
                    <a:pt x="714400" y="24168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name="FlexibleLine" id="207"/>
            <p:cNvSpPr/>
            <p:nvPr/>
          </p:nvSpPr>
          <p:spPr>
            <a:xfrm>
              <a:off x="4663200" y="3429002"/>
              <a:ext cx="714400" cy="2006400"/>
            </a:xfrm>
            <a:custGeom>
              <a:avLst/>
              <a:gdLst/>
              <a:ahLst/>
              <a:cxnLst/>
              <a:pathLst>
                <a:path w="714400" h="2006400" fill="none">
                  <a:moveTo>
                    <a:pt x="0" y="0"/>
                  </a:moveTo>
                  <a:lnTo>
                    <a:pt x="714400" y="20064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grpSp>
          <p:nvGrpSpPr>
            <p:cNvPr name="Main Idea" id="166"/>
            <p:cNvGrpSpPr/>
            <p:nvPr/>
          </p:nvGrpSpPr>
          <p:grpSpPr>
            <a:xfrm>
              <a:off x="4252800" y="3269402"/>
              <a:ext cx="820800" cy="319200"/>
              <a:chOff x="4252800" y="3269402"/>
              <a:chExt cx="820800" cy="319200"/>
            </a:xfrm>
          </p:grpSpPr>
          <p:sp>
            <p:nvSpPr>
              <p:cNvPr name="Rectangle balloon" id="133"/>
              <p:cNvSpPr/>
              <p:nvPr/>
            </p:nvSpPr>
            <p:spPr>
              <a:xfrm>
                <a:off x="4252800" y="3269402"/>
                <a:ext cx="820800" cy="319200"/>
              </a:xfrm>
              <a:custGeom>
                <a:avLst/>
                <a:gdLst/>
                <a:ahLst/>
                <a:cxnLst/>
                <a:pathLst>
                  <a:path w="820800" h="319200">
                    <a:moveTo>
                      <a:pt x="57456" y="0"/>
                    </a:moveTo>
                    <a:lnTo>
                      <a:pt x="763344" y="0"/>
                    </a:lnTo>
                    <a:cubicBezTo>
                      <a:pt x="795074" y="0"/>
                      <a:pt x="820800" y="25723"/>
                      <a:pt x="820800" y="57456"/>
                    </a:cubicBezTo>
                    <a:lnTo>
                      <a:pt x="820800" y="261744"/>
                    </a:lnTo>
                    <a:cubicBezTo>
                      <a:pt x="820800" y="293477"/>
                      <a:pt x="795074" y="319200"/>
                      <a:pt x="763344" y="319200"/>
                    </a:cubicBezTo>
                    <a:lnTo>
                      <a:pt x="57456" y="319200"/>
                    </a:lnTo>
                    <a:cubicBezTo>
                      <a:pt x="25723" y="319200"/>
                      <a:pt x="0" y="293477"/>
                      <a:pt x="0" y="261744"/>
                    </a:cubicBezTo>
                    <a:lnTo>
                      <a:pt x="0" y="57456"/>
                    </a:lnTo>
                    <a:cubicBezTo>
                      <a:pt x="0" y="25723"/>
                      <a:pt x="25723" y="0"/>
                      <a:pt x="5745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blurRad="0" algn="tl" rotWithShape="0" dir="2700000" dist="21496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name="Text 228" id="228"/>
              <p:cNvSpPr txBox="1"/>
              <p:nvPr/>
            </p:nvSpPr>
            <p:spPr>
              <a:xfrm>
                <a:off x="4313600" y="3326402"/>
                <a:ext cx="744800" cy="2052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303030"/>
                    </a:solidFill>
                    <a:latin typeface="Arial"/>
                  </a:rPr>
                  <a:t>block chain</a:t>
                </a:r>
              </a:p>
            </p:txBody>
          </p:sp>
        </p:grpSp>
        <p:grpSp>
          <p:nvGrpSpPr>
            <p:cNvPr name="Main Topic" id="104"/>
            <p:cNvGrpSpPr/>
            <p:nvPr/>
          </p:nvGrpSpPr>
          <p:grpSpPr>
            <a:xfrm>
              <a:off x="5377600" y="882998"/>
              <a:ext cx="577600" cy="304000"/>
              <a:chOff x="5377600" y="882998"/>
              <a:chExt cx="577600" cy="304000"/>
            </a:xfrm>
          </p:grpSpPr>
          <p:sp>
            <p:nvSpPr>
              <p:cNvPr name="Rectangle balloon" id="105"/>
              <p:cNvSpPr/>
              <p:nvPr/>
            </p:nvSpPr>
            <p:spPr>
              <a:xfrm>
                <a:off x="5377600" y="882998"/>
                <a:ext cx="577600" cy="304000"/>
              </a:xfrm>
              <a:custGeom>
                <a:avLst/>
                <a:gdLst/>
                <a:ahLst/>
                <a:cxnLst/>
                <a:pathLst>
                  <a:path w="577600" h="304000">
                    <a:moveTo>
                      <a:pt x="54720" y="0"/>
                    </a:moveTo>
                    <a:lnTo>
                      <a:pt x="522880" y="0"/>
                    </a:lnTo>
                    <a:cubicBezTo>
                      <a:pt x="553102" y="0"/>
                      <a:pt x="577600" y="24498"/>
                      <a:pt x="577600" y="54720"/>
                    </a:cubicBezTo>
                    <a:lnTo>
                      <a:pt x="577600" y="249280"/>
                    </a:lnTo>
                    <a:cubicBezTo>
                      <a:pt x="577600" y="279502"/>
                      <a:pt x="553102" y="304000"/>
                      <a:pt x="5228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blurRad="0" algn="tl" rotWithShape="0" dir="2700000" dist="21496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name="Text 229" id="229"/>
              <p:cNvSpPr txBox="1"/>
              <p:nvPr/>
            </p:nvSpPr>
            <p:spPr>
              <a:xfrm>
                <a:off x="5423200" y="924798"/>
                <a:ext cx="532000" cy="2204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加密货币</a:t>
                </a:r>
              </a:p>
            </p:txBody>
          </p:sp>
        </p:grpSp>
        <p:grpSp>
          <p:nvGrpSpPr>
            <p:cNvPr name="Main Topic" id="108"/>
            <p:cNvGrpSpPr/>
            <p:nvPr/>
          </p:nvGrpSpPr>
          <p:grpSpPr>
            <a:xfrm>
              <a:off x="5377600" y="1339002"/>
              <a:ext cx="577600" cy="304000"/>
              <a:chOff x="5377600" y="1339002"/>
              <a:chExt cx="577600" cy="304000"/>
            </a:xfrm>
          </p:grpSpPr>
          <p:sp>
            <p:nvSpPr>
              <p:cNvPr name="Rectangle balloon" id="109"/>
              <p:cNvSpPr/>
              <p:nvPr/>
            </p:nvSpPr>
            <p:spPr>
              <a:xfrm>
                <a:off x="5377600" y="1339002"/>
                <a:ext cx="577600" cy="304000"/>
              </a:xfrm>
              <a:custGeom>
                <a:avLst/>
                <a:gdLst/>
                <a:ahLst/>
                <a:cxnLst/>
                <a:pathLst>
                  <a:path w="577600" h="304000">
                    <a:moveTo>
                      <a:pt x="54720" y="0"/>
                    </a:moveTo>
                    <a:lnTo>
                      <a:pt x="522880" y="0"/>
                    </a:lnTo>
                    <a:cubicBezTo>
                      <a:pt x="553102" y="0"/>
                      <a:pt x="577600" y="24498"/>
                      <a:pt x="577600" y="54720"/>
                    </a:cubicBezTo>
                    <a:lnTo>
                      <a:pt x="577600" y="249280"/>
                    </a:lnTo>
                    <a:cubicBezTo>
                      <a:pt x="577600" y="279502"/>
                      <a:pt x="553102" y="304000"/>
                      <a:pt x="5228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blurRad="0" algn="tl" rotWithShape="0" dir="2700000" dist="21496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name="Text 230" id="230"/>
              <p:cNvSpPr txBox="1"/>
              <p:nvPr/>
            </p:nvSpPr>
            <p:spPr>
              <a:xfrm>
                <a:off x="5423200" y="1380802"/>
                <a:ext cx="532000" cy="2204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去中心化</a:t>
                </a:r>
              </a:p>
            </p:txBody>
          </p:sp>
        </p:grpSp>
        <p:grpSp>
          <p:nvGrpSpPr>
            <p:cNvPr name="Main Topic" id="112"/>
            <p:cNvGrpSpPr/>
            <p:nvPr/>
          </p:nvGrpSpPr>
          <p:grpSpPr>
            <a:xfrm>
              <a:off x="3462400" y="2593002"/>
              <a:ext cx="486400" cy="304000"/>
              <a:chOff x="3462400" y="2593002"/>
              <a:chExt cx="486400" cy="304000"/>
            </a:xfrm>
          </p:grpSpPr>
          <p:sp>
            <p:nvSpPr>
              <p:cNvPr name="Rectangle balloon" id="113"/>
              <p:cNvSpPr/>
              <p:nvPr/>
            </p:nvSpPr>
            <p:spPr>
              <a:xfrm>
                <a:off x="3462400" y="2593002"/>
                <a:ext cx="486400" cy="304000"/>
              </a:xfrm>
              <a:custGeom>
                <a:avLst/>
                <a:gdLst/>
                <a:ahLst/>
                <a:cxnLst/>
                <a:pathLst>
                  <a:path w="486400" h="304000">
                    <a:moveTo>
                      <a:pt x="54720" y="0"/>
                    </a:moveTo>
                    <a:lnTo>
                      <a:pt x="431680" y="0"/>
                    </a:lnTo>
                    <a:cubicBezTo>
                      <a:pt x="461902" y="0"/>
                      <a:pt x="486400" y="24498"/>
                      <a:pt x="486400" y="54720"/>
                    </a:cubicBezTo>
                    <a:lnTo>
                      <a:pt x="486400" y="249280"/>
                    </a:lnTo>
                    <a:cubicBezTo>
                      <a:pt x="486400" y="279502"/>
                      <a:pt x="461902" y="304000"/>
                      <a:pt x="4316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blurRad="0" algn="tl" rotWithShape="0" dir="2700000" dist="21496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name="Text 231" id="231"/>
              <p:cNvSpPr txBox="1"/>
              <p:nvPr/>
            </p:nvSpPr>
            <p:spPr>
              <a:xfrm>
                <a:off x="3508000" y="2634802"/>
                <a:ext cx="433200" cy="2204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以太坊</a:t>
                </a:r>
              </a:p>
            </p:txBody>
          </p:sp>
        </p:grpSp>
        <p:grpSp>
          <p:nvGrpSpPr>
            <p:cNvPr name="Main Topic" id="116"/>
            <p:cNvGrpSpPr/>
            <p:nvPr/>
          </p:nvGrpSpPr>
          <p:grpSpPr>
            <a:xfrm>
              <a:off x="3477600" y="2182602"/>
              <a:ext cx="471200" cy="258400"/>
              <a:chOff x="3477600" y="2182602"/>
              <a:chExt cx="471200" cy="258400"/>
            </a:xfrm>
          </p:grpSpPr>
          <p:sp>
            <p:nvSpPr>
              <p:cNvPr name="Rectangle balloon" id="117"/>
              <p:cNvSpPr/>
              <p:nvPr/>
            </p:nvSpPr>
            <p:spPr>
              <a:xfrm>
                <a:off x="3477600" y="2182602"/>
                <a:ext cx="471200" cy="258400"/>
              </a:xfrm>
              <a:custGeom>
                <a:avLst/>
                <a:gdLst/>
                <a:ahLst/>
                <a:cxnLst/>
                <a:pathLst>
                  <a:path w="471200" h="258400">
                    <a:moveTo>
                      <a:pt x="46512" y="0"/>
                    </a:moveTo>
                    <a:lnTo>
                      <a:pt x="424688" y="0"/>
                    </a:lnTo>
                    <a:cubicBezTo>
                      <a:pt x="450377" y="0"/>
                      <a:pt x="471200" y="20823"/>
                      <a:pt x="471200" y="46512"/>
                    </a:cubicBezTo>
                    <a:lnTo>
                      <a:pt x="471200" y="211888"/>
                    </a:lnTo>
                    <a:cubicBezTo>
                      <a:pt x="471200" y="237577"/>
                      <a:pt x="450377" y="258400"/>
                      <a:pt x="424688" y="258400"/>
                    </a:cubicBezTo>
                    <a:lnTo>
                      <a:pt x="46512" y="258400"/>
                    </a:lnTo>
                    <a:cubicBezTo>
                      <a:pt x="20823" y="258400"/>
                      <a:pt x="0" y="237577"/>
                      <a:pt x="0" y="211888"/>
                    </a:cubicBezTo>
                    <a:lnTo>
                      <a:pt x="0" y="46512"/>
                    </a:lnTo>
                    <a:cubicBezTo>
                      <a:pt x="0" y="20823"/>
                      <a:pt x="20823" y="0"/>
                      <a:pt x="4651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blurRad="0" algn="tl" rotWithShape="0" dir="2700000" dist="21496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name="Text 232" id="232"/>
              <p:cNvSpPr txBox="1"/>
              <p:nvPr/>
            </p:nvSpPr>
            <p:spPr>
              <a:xfrm>
                <a:off x="3523200" y="2224402"/>
                <a:ext cx="433200" cy="1748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Bitcoin</a:t>
                </a:r>
              </a:p>
            </p:txBody>
          </p:sp>
        </p:grpSp>
        <p:grpSp>
          <p:nvGrpSpPr>
            <p:cNvPr name="Main Topic" id="124"/>
            <p:cNvGrpSpPr/>
            <p:nvPr/>
          </p:nvGrpSpPr>
          <p:grpSpPr>
            <a:xfrm>
              <a:off x="5377600" y="1795002"/>
              <a:ext cx="684000" cy="304000"/>
              <a:chOff x="5377600" y="1795002"/>
              <a:chExt cx="684000" cy="304000"/>
            </a:xfrm>
          </p:grpSpPr>
          <p:sp>
            <p:nvSpPr>
              <p:cNvPr name="Rectangle balloon" id="125"/>
              <p:cNvSpPr/>
              <p:nvPr/>
            </p:nvSpPr>
            <p:spPr>
              <a:xfrm>
                <a:off x="5377600" y="1795002"/>
                <a:ext cx="684000" cy="304000"/>
              </a:xfrm>
              <a:custGeom>
                <a:avLst/>
                <a:gdLst/>
                <a:ahLst/>
                <a:cxnLst/>
                <a:pathLst>
                  <a:path w="684000" h="304000">
                    <a:moveTo>
                      <a:pt x="54720" y="0"/>
                    </a:moveTo>
                    <a:lnTo>
                      <a:pt x="629280" y="0"/>
                    </a:lnTo>
                    <a:cubicBezTo>
                      <a:pt x="659502" y="0"/>
                      <a:pt x="684000" y="24498"/>
                      <a:pt x="684000" y="54720"/>
                    </a:cubicBezTo>
                    <a:lnTo>
                      <a:pt x="684000" y="249280"/>
                    </a:lnTo>
                    <a:cubicBezTo>
                      <a:pt x="684000" y="279502"/>
                      <a:pt x="659502" y="304000"/>
                      <a:pt x="6292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blurRad="0" algn="tl" rotWithShape="0" dir="2700000" dist="21496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name="Text 233" id="233"/>
              <p:cNvSpPr txBox="1"/>
              <p:nvPr/>
            </p:nvSpPr>
            <p:spPr>
              <a:xfrm>
                <a:off x="5423200" y="1836802"/>
                <a:ext cx="630800" cy="2204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一致性算法</a:t>
                </a:r>
              </a:p>
            </p:txBody>
          </p:sp>
        </p:grpSp>
        <p:grpSp>
          <p:nvGrpSpPr>
            <p:cNvPr name="Main Topic" id="129"/>
            <p:cNvGrpSpPr/>
            <p:nvPr/>
          </p:nvGrpSpPr>
          <p:grpSpPr>
            <a:xfrm>
              <a:off x="3371200" y="1726602"/>
              <a:ext cx="577600" cy="304000"/>
              <a:chOff x="3371200" y="1726602"/>
              <a:chExt cx="577600" cy="304000"/>
            </a:xfrm>
          </p:grpSpPr>
          <p:sp>
            <p:nvSpPr>
              <p:cNvPr name="Rectangle balloon" id="130"/>
              <p:cNvSpPr/>
              <p:nvPr/>
            </p:nvSpPr>
            <p:spPr>
              <a:xfrm>
                <a:off x="3371200" y="1726602"/>
                <a:ext cx="577600" cy="304000"/>
              </a:xfrm>
              <a:custGeom>
                <a:avLst/>
                <a:gdLst/>
                <a:ahLst/>
                <a:cxnLst/>
                <a:pathLst>
                  <a:path w="577600" h="304000">
                    <a:moveTo>
                      <a:pt x="54720" y="0"/>
                    </a:moveTo>
                    <a:lnTo>
                      <a:pt x="522880" y="0"/>
                    </a:lnTo>
                    <a:cubicBezTo>
                      <a:pt x="553102" y="0"/>
                      <a:pt x="577600" y="24498"/>
                      <a:pt x="577600" y="54720"/>
                    </a:cubicBezTo>
                    <a:lnTo>
                      <a:pt x="577600" y="249280"/>
                    </a:lnTo>
                    <a:cubicBezTo>
                      <a:pt x="577600" y="279502"/>
                      <a:pt x="553102" y="304000"/>
                      <a:pt x="5228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blurRad="0" algn="tl" rotWithShape="0" dir="2700000" dist="21496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name="Text 234" id="234"/>
              <p:cNvSpPr txBox="1"/>
              <p:nvPr/>
            </p:nvSpPr>
            <p:spPr>
              <a:xfrm>
                <a:off x="3416800" y="1768402"/>
                <a:ext cx="532000" cy="2204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智能合约</a:t>
                </a:r>
              </a:p>
            </p:txBody>
          </p:sp>
        </p:grpSp>
        <p:grpSp>
          <p:nvGrpSpPr>
            <p:cNvPr name="Main Topic" id="135"/>
            <p:cNvGrpSpPr/>
            <p:nvPr/>
          </p:nvGrpSpPr>
          <p:grpSpPr>
            <a:xfrm>
              <a:off x="5377600" y="2251002"/>
              <a:ext cx="425600" cy="258400"/>
              <a:chOff x="5377600" y="2251002"/>
              <a:chExt cx="425600" cy="258400"/>
            </a:xfrm>
          </p:grpSpPr>
          <p:sp>
            <p:nvSpPr>
              <p:cNvPr name="Rectangle balloon" id="136"/>
              <p:cNvSpPr/>
              <p:nvPr/>
            </p:nvSpPr>
            <p:spPr>
              <a:xfrm>
                <a:off x="5377600" y="2251002"/>
                <a:ext cx="425600" cy="258400"/>
              </a:xfrm>
              <a:custGeom>
                <a:avLst/>
                <a:gdLst/>
                <a:ahLst/>
                <a:cxnLst/>
                <a:pathLst>
                  <a:path w="425600" h="258400">
                    <a:moveTo>
                      <a:pt x="46512" y="0"/>
                    </a:moveTo>
                    <a:lnTo>
                      <a:pt x="379088" y="0"/>
                    </a:lnTo>
                    <a:cubicBezTo>
                      <a:pt x="404777" y="0"/>
                      <a:pt x="425600" y="20823"/>
                      <a:pt x="425600" y="46512"/>
                    </a:cubicBezTo>
                    <a:lnTo>
                      <a:pt x="425600" y="211888"/>
                    </a:lnTo>
                    <a:cubicBezTo>
                      <a:pt x="425600" y="237577"/>
                      <a:pt x="404777" y="258400"/>
                      <a:pt x="379088" y="258400"/>
                    </a:cubicBezTo>
                    <a:lnTo>
                      <a:pt x="46512" y="258400"/>
                    </a:lnTo>
                    <a:cubicBezTo>
                      <a:pt x="20823" y="258400"/>
                      <a:pt x="0" y="237577"/>
                      <a:pt x="0" y="211888"/>
                    </a:cubicBezTo>
                    <a:lnTo>
                      <a:pt x="0" y="46512"/>
                    </a:lnTo>
                    <a:cubicBezTo>
                      <a:pt x="0" y="20823"/>
                      <a:pt x="20823" y="0"/>
                      <a:pt x="4651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blurRad="0" algn="tl" rotWithShape="0" dir="2700000" dist="21496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name="Text 235" id="235"/>
              <p:cNvSpPr txBox="1"/>
              <p:nvPr/>
            </p:nvSpPr>
            <p:spPr>
              <a:xfrm>
                <a:off x="5423200" y="2292802"/>
                <a:ext cx="380000" cy="1748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POW</a:t>
                </a:r>
              </a:p>
            </p:txBody>
          </p:sp>
        </p:grpSp>
        <p:grpSp>
          <p:nvGrpSpPr>
            <p:cNvPr name="Main Topic" id="139"/>
            <p:cNvGrpSpPr/>
            <p:nvPr/>
          </p:nvGrpSpPr>
          <p:grpSpPr>
            <a:xfrm>
              <a:off x="3462400" y="5283402"/>
              <a:ext cx="486400" cy="304000"/>
              <a:chOff x="3462400" y="5283402"/>
              <a:chExt cx="486400" cy="304000"/>
            </a:xfrm>
          </p:grpSpPr>
          <p:sp>
            <p:nvSpPr>
              <p:cNvPr name="Rectangle balloon" id="140"/>
              <p:cNvSpPr/>
              <p:nvPr/>
            </p:nvSpPr>
            <p:spPr>
              <a:xfrm>
                <a:off x="3462400" y="5283402"/>
                <a:ext cx="486400" cy="304000"/>
              </a:xfrm>
              <a:custGeom>
                <a:avLst/>
                <a:gdLst/>
                <a:ahLst/>
                <a:cxnLst/>
                <a:pathLst>
                  <a:path w="486400" h="304000">
                    <a:moveTo>
                      <a:pt x="54720" y="0"/>
                    </a:moveTo>
                    <a:lnTo>
                      <a:pt x="431680" y="0"/>
                    </a:lnTo>
                    <a:cubicBezTo>
                      <a:pt x="461902" y="0"/>
                      <a:pt x="486400" y="24498"/>
                      <a:pt x="486400" y="54720"/>
                    </a:cubicBezTo>
                    <a:lnTo>
                      <a:pt x="486400" y="249280"/>
                    </a:lnTo>
                    <a:cubicBezTo>
                      <a:pt x="486400" y="279502"/>
                      <a:pt x="461902" y="304000"/>
                      <a:pt x="4316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blurRad="0" algn="tl" rotWithShape="0" dir="2700000" dist="21496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name="Text 236" id="236"/>
              <p:cNvSpPr txBox="1"/>
              <p:nvPr/>
            </p:nvSpPr>
            <p:spPr>
              <a:xfrm>
                <a:off x="3508000" y="5325202"/>
                <a:ext cx="433200" cy="2204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软分叉</a:t>
                </a:r>
              </a:p>
            </p:txBody>
          </p:sp>
        </p:grpSp>
        <p:grpSp>
          <p:nvGrpSpPr>
            <p:cNvPr name="Main Topic" id="143"/>
            <p:cNvGrpSpPr/>
            <p:nvPr/>
          </p:nvGrpSpPr>
          <p:grpSpPr>
            <a:xfrm>
              <a:off x="3462400" y="5739402"/>
              <a:ext cx="486400" cy="304000"/>
              <a:chOff x="3462400" y="5739402"/>
              <a:chExt cx="486400" cy="304000"/>
            </a:xfrm>
          </p:grpSpPr>
          <p:sp>
            <p:nvSpPr>
              <p:cNvPr name="Rectangle balloon" id="144"/>
              <p:cNvSpPr/>
              <p:nvPr/>
            </p:nvSpPr>
            <p:spPr>
              <a:xfrm>
                <a:off x="3462400" y="5739402"/>
                <a:ext cx="486400" cy="304000"/>
              </a:xfrm>
              <a:custGeom>
                <a:avLst/>
                <a:gdLst/>
                <a:ahLst/>
                <a:cxnLst/>
                <a:pathLst>
                  <a:path w="486400" h="304000">
                    <a:moveTo>
                      <a:pt x="54720" y="0"/>
                    </a:moveTo>
                    <a:lnTo>
                      <a:pt x="431680" y="0"/>
                    </a:lnTo>
                    <a:cubicBezTo>
                      <a:pt x="461902" y="0"/>
                      <a:pt x="486400" y="24498"/>
                      <a:pt x="486400" y="54720"/>
                    </a:cubicBezTo>
                    <a:lnTo>
                      <a:pt x="486400" y="249280"/>
                    </a:lnTo>
                    <a:cubicBezTo>
                      <a:pt x="486400" y="279502"/>
                      <a:pt x="461902" y="304000"/>
                      <a:pt x="4316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blurRad="0" algn="tl" rotWithShape="0" dir="2700000" dist="21496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name="Text 237" id="237"/>
              <p:cNvSpPr txBox="1"/>
              <p:nvPr/>
            </p:nvSpPr>
            <p:spPr>
              <a:xfrm>
                <a:off x="3508000" y="5781202"/>
                <a:ext cx="433200" cy="2204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硬分叉</a:t>
                </a:r>
              </a:p>
            </p:txBody>
          </p:sp>
        </p:grpSp>
        <p:grpSp>
          <p:nvGrpSpPr>
            <p:cNvPr name="Main Topic" id="147"/>
            <p:cNvGrpSpPr/>
            <p:nvPr/>
          </p:nvGrpSpPr>
          <p:grpSpPr>
            <a:xfrm>
              <a:off x="3371200" y="814598"/>
              <a:ext cx="577600" cy="304000"/>
              <a:chOff x="3371200" y="814598"/>
              <a:chExt cx="577600" cy="304000"/>
            </a:xfrm>
          </p:grpSpPr>
          <p:sp>
            <p:nvSpPr>
              <p:cNvPr name="Rectangle balloon" id="148"/>
              <p:cNvSpPr/>
              <p:nvPr/>
            </p:nvSpPr>
            <p:spPr>
              <a:xfrm>
                <a:off x="3371200" y="814598"/>
                <a:ext cx="577600" cy="304000"/>
              </a:xfrm>
              <a:custGeom>
                <a:avLst/>
                <a:gdLst/>
                <a:ahLst/>
                <a:cxnLst/>
                <a:pathLst>
                  <a:path w="577600" h="304000">
                    <a:moveTo>
                      <a:pt x="54720" y="0"/>
                    </a:moveTo>
                    <a:lnTo>
                      <a:pt x="522880" y="0"/>
                    </a:lnTo>
                    <a:cubicBezTo>
                      <a:pt x="553102" y="0"/>
                      <a:pt x="577600" y="24498"/>
                      <a:pt x="577600" y="54720"/>
                    </a:cubicBezTo>
                    <a:lnTo>
                      <a:pt x="577600" y="249280"/>
                    </a:lnTo>
                    <a:cubicBezTo>
                      <a:pt x="577600" y="279502"/>
                      <a:pt x="553102" y="304000"/>
                      <a:pt x="5228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blurRad="0" algn="tl" rotWithShape="0" dir="2700000" dist="21496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name="Text 238" id="238"/>
              <p:cNvSpPr txBox="1"/>
              <p:nvPr/>
            </p:nvSpPr>
            <p:spPr>
              <a:xfrm>
                <a:off x="3416800" y="856398"/>
                <a:ext cx="532000" cy="2204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不可篡改</a:t>
                </a:r>
              </a:p>
            </p:txBody>
          </p:sp>
        </p:grpSp>
        <p:grpSp>
          <p:nvGrpSpPr>
            <p:cNvPr name="Main Topic" id="151"/>
            <p:cNvGrpSpPr/>
            <p:nvPr/>
          </p:nvGrpSpPr>
          <p:grpSpPr>
            <a:xfrm>
              <a:off x="3371200" y="1270602"/>
              <a:ext cx="577600" cy="304000"/>
              <a:chOff x="3371200" y="1270602"/>
              <a:chExt cx="577600" cy="304000"/>
            </a:xfrm>
          </p:grpSpPr>
          <p:sp>
            <p:nvSpPr>
              <p:cNvPr name="Rectangle balloon" id="152"/>
              <p:cNvSpPr/>
              <p:nvPr/>
            </p:nvSpPr>
            <p:spPr>
              <a:xfrm>
                <a:off x="3371200" y="1270602"/>
                <a:ext cx="577600" cy="304000"/>
              </a:xfrm>
              <a:custGeom>
                <a:avLst/>
                <a:gdLst/>
                <a:ahLst/>
                <a:cxnLst/>
                <a:pathLst>
                  <a:path w="577600" h="304000">
                    <a:moveTo>
                      <a:pt x="54720" y="0"/>
                    </a:moveTo>
                    <a:lnTo>
                      <a:pt x="522880" y="0"/>
                    </a:lnTo>
                    <a:cubicBezTo>
                      <a:pt x="553102" y="0"/>
                      <a:pt x="577600" y="24498"/>
                      <a:pt x="577600" y="54720"/>
                    </a:cubicBezTo>
                    <a:lnTo>
                      <a:pt x="577600" y="249280"/>
                    </a:lnTo>
                    <a:cubicBezTo>
                      <a:pt x="577600" y="279502"/>
                      <a:pt x="553102" y="304000"/>
                      <a:pt x="5228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blurRad="0" algn="tl" rotWithShape="0" dir="2700000" dist="21496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name="Text 239" id="239"/>
              <p:cNvSpPr txBox="1"/>
              <p:nvPr/>
            </p:nvSpPr>
            <p:spPr>
              <a:xfrm>
                <a:off x="3416800" y="1312402"/>
                <a:ext cx="532000" cy="2204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超级账本</a:t>
                </a:r>
              </a:p>
            </p:txBody>
          </p:sp>
        </p:grpSp>
        <p:grpSp>
          <p:nvGrpSpPr>
            <p:cNvPr name="Main Topic" id="155"/>
            <p:cNvGrpSpPr/>
            <p:nvPr/>
          </p:nvGrpSpPr>
          <p:grpSpPr>
            <a:xfrm>
              <a:off x="5377600" y="4394202"/>
              <a:ext cx="577600" cy="304000"/>
              <a:chOff x="5377600" y="4394202"/>
              <a:chExt cx="577600" cy="304000"/>
            </a:xfrm>
          </p:grpSpPr>
          <p:sp>
            <p:nvSpPr>
              <p:cNvPr name="Rectangle balloon" id="156"/>
              <p:cNvSpPr/>
              <p:nvPr/>
            </p:nvSpPr>
            <p:spPr>
              <a:xfrm>
                <a:off x="5377600" y="4394202"/>
                <a:ext cx="577600" cy="304000"/>
              </a:xfrm>
              <a:custGeom>
                <a:avLst/>
                <a:gdLst/>
                <a:ahLst/>
                <a:cxnLst/>
                <a:pathLst>
                  <a:path w="577600" h="304000">
                    <a:moveTo>
                      <a:pt x="54720" y="0"/>
                    </a:moveTo>
                    <a:lnTo>
                      <a:pt x="522880" y="0"/>
                    </a:lnTo>
                    <a:cubicBezTo>
                      <a:pt x="553102" y="0"/>
                      <a:pt x="577600" y="24498"/>
                      <a:pt x="577600" y="54720"/>
                    </a:cubicBezTo>
                    <a:lnTo>
                      <a:pt x="577600" y="249280"/>
                    </a:lnTo>
                    <a:cubicBezTo>
                      <a:pt x="577600" y="279502"/>
                      <a:pt x="553102" y="304000"/>
                      <a:pt x="5228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blurRad="0" algn="tl" rotWithShape="0" dir="2700000" dist="21496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name="Text 240" id="240"/>
              <p:cNvSpPr txBox="1"/>
              <p:nvPr/>
            </p:nvSpPr>
            <p:spPr>
              <a:xfrm>
                <a:off x="5423200" y="4436002"/>
                <a:ext cx="532000" cy="2204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图灵完备</a:t>
                </a:r>
              </a:p>
            </p:txBody>
          </p:sp>
        </p:grpSp>
        <p:grpSp>
          <p:nvGrpSpPr>
            <p:cNvPr name="Main Topic" id="159"/>
            <p:cNvGrpSpPr/>
            <p:nvPr/>
          </p:nvGrpSpPr>
          <p:grpSpPr>
            <a:xfrm>
              <a:off x="5377600" y="4850202"/>
              <a:ext cx="684000" cy="304000"/>
              <a:chOff x="5377600" y="4850202"/>
              <a:chExt cx="684000" cy="304000"/>
            </a:xfrm>
          </p:grpSpPr>
          <p:sp>
            <p:nvSpPr>
              <p:cNvPr name="Rectangle balloon" id="160"/>
              <p:cNvSpPr/>
              <p:nvPr/>
            </p:nvSpPr>
            <p:spPr>
              <a:xfrm>
                <a:off x="5377600" y="4850202"/>
                <a:ext cx="684000" cy="304000"/>
              </a:xfrm>
              <a:custGeom>
                <a:avLst/>
                <a:gdLst/>
                <a:ahLst/>
                <a:cxnLst/>
                <a:pathLst>
                  <a:path w="684000" h="304000">
                    <a:moveTo>
                      <a:pt x="54720" y="0"/>
                    </a:moveTo>
                    <a:lnTo>
                      <a:pt x="629280" y="0"/>
                    </a:lnTo>
                    <a:cubicBezTo>
                      <a:pt x="659502" y="0"/>
                      <a:pt x="684000" y="24498"/>
                      <a:pt x="684000" y="54720"/>
                    </a:cubicBezTo>
                    <a:lnTo>
                      <a:pt x="684000" y="249280"/>
                    </a:lnTo>
                    <a:cubicBezTo>
                      <a:pt x="684000" y="279502"/>
                      <a:pt x="659502" y="304000"/>
                      <a:pt x="6292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blurRad="0" algn="tl" rotWithShape="0" dir="2700000" dist="21496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name="Text 241" id="241"/>
              <p:cNvSpPr txBox="1"/>
              <p:nvPr/>
            </p:nvSpPr>
            <p:spPr>
              <a:xfrm>
                <a:off x="5423200" y="4892002"/>
                <a:ext cx="630800" cy="2204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非图灵完备</a:t>
                </a:r>
              </a:p>
            </p:txBody>
          </p:sp>
        </p:grpSp>
        <p:grpSp>
          <p:nvGrpSpPr>
            <p:cNvPr name="Main Topic" id="163"/>
            <p:cNvGrpSpPr/>
            <p:nvPr/>
          </p:nvGrpSpPr>
          <p:grpSpPr>
            <a:xfrm>
              <a:off x="3264800" y="3049002"/>
              <a:ext cx="684000" cy="304000"/>
              <a:chOff x="3264800" y="3049002"/>
              <a:chExt cx="684000" cy="304000"/>
            </a:xfrm>
          </p:grpSpPr>
          <p:sp>
            <p:nvSpPr>
              <p:cNvPr name="Rectangle balloon" id="164"/>
              <p:cNvSpPr/>
              <p:nvPr/>
            </p:nvSpPr>
            <p:spPr>
              <a:xfrm>
                <a:off x="3264800" y="3049002"/>
                <a:ext cx="684000" cy="304000"/>
              </a:xfrm>
              <a:custGeom>
                <a:avLst/>
                <a:gdLst/>
                <a:ahLst/>
                <a:cxnLst/>
                <a:pathLst>
                  <a:path w="684000" h="304000">
                    <a:moveTo>
                      <a:pt x="54720" y="0"/>
                    </a:moveTo>
                    <a:lnTo>
                      <a:pt x="629280" y="0"/>
                    </a:lnTo>
                    <a:cubicBezTo>
                      <a:pt x="659502" y="0"/>
                      <a:pt x="684000" y="24498"/>
                      <a:pt x="684000" y="54720"/>
                    </a:cubicBezTo>
                    <a:lnTo>
                      <a:pt x="684000" y="249280"/>
                    </a:lnTo>
                    <a:cubicBezTo>
                      <a:pt x="684000" y="279502"/>
                      <a:pt x="659502" y="304000"/>
                      <a:pt x="6292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blurRad="0" algn="tl" rotWithShape="0" dir="2700000" dist="21496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name="Text 242" id="242"/>
              <p:cNvSpPr txBox="1"/>
              <p:nvPr/>
            </p:nvSpPr>
            <p:spPr>
              <a:xfrm>
                <a:off x="3310400" y="3090802"/>
                <a:ext cx="630800" cy="2204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分布式网络</a:t>
                </a:r>
              </a:p>
            </p:txBody>
          </p:sp>
        </p:grpSp>
        <p:grpSp>
          <p:nvGrpSpPr>
            <p:cNvPr name="Main Topic" id="168"/>
            <p:cNvGrpSpPr/>
            <p:nvPr/>
          </p:nvGrpSpPr>
          <p:grpSpPr>
            <a:xfrm>
              <a:off x="3082400" y="3505002"/>
              <a:ext cx="866400" cy="258400"/>
              <a:chOff x="3082400" y="3505002"/>
              <a:chExt cx="866400" cy="258400"/>
            </a:xfrm>
          </p:grpSpPr>
          <p:sp>
            <p:nvSpPr>
              <p:cNvPr name="Rectangle balloon" id="169"/>
              <p:cNvSpPr/>
              <p:nvPr/>
            </p:nvSpPr>
            <p:spPr>
              <a:xfrm>
                <a:off x="3082400" y="3505002"/>
                <a:ext cx="866400" cy="258400"/>
              </a:xfrm>
              <a:custGeom>
                <a:avLst/>
                <a:gdLst/>
                <a:ahLst/>
                <a:cxnLst/>
                <a:pathLst>
                  <a:path w="866400" h="258400">
                    <a:moveTo>
                      <a:pt x="46512" y="0"/>
                    </a:moveTo>
                    <a:lnTo>
                      <a:pt x="819888" y="0"/>
                    </a:lnTo>
                    <a:cubicBezTo>
                      <a:pt x="845576" y="0"/>
                      <a:pt x="866400" y="20823"/>
                      <a:pt x="866400" y="46512"/>
                    </a:cubicBezTo>
                    <a:lnTo>
                      <a:pt x="866400" y="211888"/>
                    </a:lnTo>
                    <a:cubicBezTo>
                      <a:pt x="866400" y="237577"/>
                      <a:pt x="845576" y="258400"/>
                      <a:pt x="819888" y="258400"/>
                    </a:cubicBezTo>
                    <a:lnTo>
                      <a:pt x="46512" y="258400"/>
                    </a:lnTo>
                    <a:cubicBezTo>
                      <a:pt x="20823" y="258400"/>
                      <a:pt x="0" y="237577"/>
                      <a:pt x="0" y="211888"/>
                    </a:cubicBezTo>
                    <a:lnTo>
                      <a:pt x="0" y="46512"/>
                    </a:lnTo>
                    <a:cubicBezTo>
                      <a:pt x="0" y="20823"/>
                      <a:pt x="20823" y="0"/>
                      <a:pt x="4651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blurRad="0" algn="tl" rotWithShape="0" dir="2700000" dist="21496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name="Text 243" id="243"/>
              <p:cNvSpPr txBox="1"/>
              <p:nvPr/>
            </p:nvSpPr>
            <p:spPr>
              <a:xfrm>
                <a:off x="3128000" y="3546802"/>
                <a:ext cx="820800" cy="1748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world computer</a:t>
                </a:r>
              </a:p>
            </p:txBody>
          </p:sp>
        </p:grpSp>
        <p:grpSp>
          <p:nvGrpSpPr>
            <p:cNvPr name="Main Topic" id="172"/>
            <p:cNvGrpSpPr/>
            <p:nvPr/>
          </p:nvGrpSpPr>
          <p:grpSpPr>
            <a:xfrm>
              <a:off x="5377600" y="2661402"/>
              <a:ext cx="395200" cy="258400"/>
              <a:chOff x="5377600" y="2661402"/>
              <a:chExt cx="395200" cy="258400"/>
            </a:xfrm>
          </p:grpSpPr>
          <p:sp>
            <p:nvSpPr>
              <p:cNvPr name="Rectangle balloon" id="173"/>
              <p:cNvSpPr/>
              <p:nvPr/>
            </p:nvSpPr>
            <p:spPr>
              <a:xfrm>
                <a:off x="5377600" y="2661402"/>
                <a:ext cx="395200" cy="258400"/>
              </a:xfrm>
              <a:custGeom>
                <a:avLst/>
                <a:gdLst/>
                <a:ahLst/>
                <a:cxnLst/>
                <a:pathLst>
                  <a:path w="395200" h="258400">
                    <a:moveTo>
                      <a:pt x="46512" y="0"/>
                    </a:moveTo>
                    <a:lnTo>
                      <a:pt x="348688" y="0"/>
                    </a:lnTo>
                    <a:cubicBezTo>
                      <a:pt x="374377" y="0"/>
                      <a:pt x="395200" y="20823"/>
                      <a:pt x="395200" y="46512"/>
                    </a:cubicBezTo>
                    <a:lnTo>
                      <a:pt x="395200" y="211888"/>
                    </a:lnTo>
                    <a:cubicBezTo>
                      <a:pt x="395200" y="237577"/>
                      <a:pt x="374377" y="258400"/>
                      <a:pt x="348688" y="258400"/>
                    </a:cubicBezTo>
                    <a:lnTo>
                      <a:pt x="46512" y="258400"/>
                    </a:lnTo>
                    <a:cubicBezTo>
                      <a:pt x="20823" y="258400"/>
                      <a:pt x="0" y="237577"/>
                      <a:pt x="0" y="211888"/>
                    </a:cubicBezTo>
                    <a:lnTo>
                      <a:pt x="0" y="46512"/>
                    </a:lnTo>
                    <a:cubicBezTo>
                      <a:pt x="0" y="20823"/>
                      <a:pt x="20823" y="0"/>
                      <a:pt x="4651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blurRad="0" algn="tl" rotWithShape="0" dir="2700000" dist="21496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name="Text 244" id="244"/>
              <p:cNvSpPr txBox="1"/>
              <p:nvPr/>
            </p:nvSpPr>
            <p:spPr>
              <a:xfrm>
                <a:off x="5423200" y="2703202"/>
                <a:ext cx="342000" cy="1748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POS</a:t>
                </a:r>
              </a:p>
            </p:txBody>
          </p:sp>
        </p:grpSp>
        <p:grpSp>
          <p:nvGrpSpPr>
            <p:cNvPr name="Main Topic" id="176"/>
            <p:cNvGrpSpPr/>
            <p:nvPr/>
          </p:nvGrpSpPr>
          <p:grpSpPr>
            <a:xfrm>
              <a:off x="5377600" y="3071802"/>
              <a:ext cx="410400" cy="258400"/>
              <a:chOff x="5377600" y="3071802"/>
              <a:chExt cx="410400" cy="258400"/>
            </a:xfrm>
          </p:grpSpPr>
          <p:sp>
            <p:nvSpPr>
              <p:cNvPr name="Rectangle balloon" id="177"/>
              <p:cNvSpPr/>
              <p:nvPr/>
            </p:nvSpPr>
            <p:spPr>
              <a:xfrm>
                <a:off x="5377600" y="3071802"/>
                <a:ext cx="410400" cy="258400"/>
              </a:xfrm>
              <a:custGeom>
                <a:avLst/>
                <a:gdLst/>
                <a:ahLst/>
                <a:cxnLst/>
                <a:pathLst>
                  <a:path w="410400" h="258400">
                    <a:moveTo>
                      <a:pt x="46512" y="0"/>
                    </a:moveTo>
                    <a:lnTo>
                      <a:pt x="363888" y="0"/>
                    </a:lnTo>
                    <a:cubicBezTo>
                      <a:pt x="389577" y="0"/>
                      <a:pt x="410400" y="20823"/>
                      <a:pt x="410400" y="46512"/>
                    </a:cubicBezTo>
                    <a:lnTo>
                      <a:pt x="410400" y="211888"/>
                    </a:lnTo>
                    <a:cubicBezTo>
                      <a:pt x="410400" y="237577"/>
                      <a:pt x="389577" y="258400"/>
                      <a:pt x="363888" y="258400"/>
                    </a:cubicBezTo>
                    <a:lnTo>
                      <a:pt x="46512" y="258400"/>
                    </a:lnTo>
                    <a:cubicBezTo>
                      <a:pt x="20823" y="258400"/>
                      <a:pt x="0" y="237577"/>
                      <a:pt x="0" y="211888"/>
                    </a:cubicBezTo>
                    <a:lnTo>
                      <a:pt x="0" y="46512"/>
                    </a:lnTo>
                    <a:cubicBezTo>
                      <a:pt x="0" y="20823"/>
                      <a:pt x="20823" y="0"/>
                      <a:pt x="4651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blurRad="0" algn="tl" rotWithShape="0" dir="2700000" dist="21496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name="Text 245" id="245"/>
              <p:cNvSpPr txBox="1"/>
              <p:nvPr/>
            </p:nvSpPr>
            <p:spPr>
              <a:xfrm>
                <a:off x="5423200" y="3113602"/>
                <a:ext cx="364800" cy="1748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Hash</a:t>
                </a:r>
              </a:p>
            </p:txBody>
          </p:sp>
        </p:grpSp>
        <p:grpSp>
          <p:nvGrpSpPr>
            <p:cNvPr name="Main Topic" id="180"/>
            <p:cNvGrpSpPr/>
            <p:nvPr/>
          </p:nvGrpSpPr>
          <p:grpSpPr>
            <a:xfrm>
              <a:off x="5377600" y="3482202"/>
              <a:ext cx="577600" cy="304000"/>
              <a:chOff x="5377600" y="3482202"/>
              <a:chExt cx="577600" cy="304000"/>
            </a:xfrm>
          </p:grpSpPr>
          <p:sp>
            <p:nvSpPr>
              <p:cNvPr name="Rectangle balloon" id="181"/>
              <p:cNvSpPr/>
              <p:nvPr/>
            </p:nvSpPr>
            <p:spPr>
              <a:xfrm>
                <a:off x="5377600" y="3482202"/>
                <a:ext cx="577600" cy="304000"/>
              </a:xfrm>
              <a:custGeom>
                <a:avLst/>
                <a:gdLst/>
                <a:ahLst/>
                <a:cxnLst/>
                <a:pathLst>
                  <a:path w="577600" h="304000">
                    <a:moveTo>
                      <a:pt x="54720" y="0"/>
                    </a:moveTo>
                    <a:lnTo>
                      <a:pt x="522880" y="0"/>
                    </a:lnTo>
                    <a:cubicBezTo>
                      <a:pt x="553102" y="0"/>
                      <a:pt x="577600" y="24498"/>
                      <a:pt x="577600" y="54720"/>
                    </a:cubicBezTo>
                    <a:lnTo>
                      <a:pt x="577600" y="249280"/>
                    </a:lnTo>
                    <a:cubicBezTo>
                      <a:pt x="577600" y="279502"/>
                      <a:pt x="553102" y="304000"/>
                      <a:pt x="5228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blurRad="0" algn="tl" rotWithShape="0" dir="2700000" dist="21496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name="Text 246" id="246"/>
              <p:cNvSpPr txBox="1"/>
              <p:nvPr/>
            </p:nvSpPr>
            <p:spPr>
              <a:xfrm>
                <a:off x="5423200" y="3524002"/>
                <a:ext cx="532000" cy="2204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梅克尔树</a:t>
                </a:r>
              </a:p>
            </p:txBody>
          </p:sp>
        </p:grpSp>
        <p:grpSp>
          <p:nvGrpSpPr>
            <p:cNvPr name="Main Topic" id="184"/>
            <p:cNvGrpSpPr/>
            <p:nvPr/>
          </p:nvGrpSpPr>
          <p:grpSpPr>
            <a:xfrm>
              <a:off x="3568800" y="3915402"/>
              <a:ext cx="380000" cy="304000"/>
              <a:chOff x="3568800" y="3915402"/>
              <a:chExt cx="380000" cy="304000"/>
            </a:xfrm>
          </p:grpSpPr>
          <p:sp>
            <p:nvSpPr>
              <p:cNvPr name="Rectangle balloon" id="185"/>
              <p:cNvSpPr/>
              <p:nvPr/>
            </p:nvSpPr>
            <p:spPr>
              <a:xfrm>
                <a:off x="3568800" y="3915402"/>
                <a:ext cx="380000" cy="304000"/>
              </a:xfrm>
              <a:custGeom>
                <a:avLst/>
                <a:gdLst/>
                <a:ahLst/>
                <a:cxnLst/>
                <a:pathLst>
                  <a:path w="380000" h="304000">
                    <a:moveTo>
                      <a:pt x="54720" y="0"/>
                    </a:moveTo>
                    <a:lnTo>
                      <a:pt x="325280" y="0"/>
                    </a:lnTo>
                    <a:cubicBezTo>
                      <a:pt x="355502" y="0"/>
                      <a:pt x="380000" y="24498"/>
                      <a:pt x="380000" y="54720"/>
                    </a:cubicBezTo>
                    <a:lnTo>
                      <a:pt x="380000" y="249280"/>
                    </a:lnTo>
                    <a:cubicBezTo>
                      <a:pt x="380000" y="279502"/>
                      <a:pt x="355502" y="304000"/>
                      <a:pt x="3252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blurRad="0" algn="tl" rotWithShape="0" dir="2700000" dist="21496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name="Text 247" id="247"/>
              <p:cNvSpPr txBox="1"/>
              <p:nvPr/>
            </p:nvSpPr>
            <p:spPr>
              <a:xfrm>
                <a:off x="3614400" y="3957202"/>
                <a:ext cx="334400" cy="2204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记账</a:t>
                </a:r>
              </a:p>
            </p:txBody>
          </p:sp>
        </p:grpSp>
        <p:grpSp>
          <p:nvGrpSpPr>
            <p:cNvPr name="Main Topic" id="188"/>
            <p:cNvGrpSpPr/>
            <p:nvPr/>
          </p:nvGrpSpPr>
          <p:grpSpPr>
            <a:xfrm>
              <a:off x="3371200" y="4827402"/>
              <a:ext cx="577600" cy="304000"/>
              <a:chOff x="3371200" y="4827402"/>
              <a:chExt cx="577600" cy="304000"/>
            </a:xfrm>
          </p:grpSpPr>
          <p:sp>
            <p:nvSpPr>
              <p:cNvPr name="Rectangle balloon" id="189"/>
              <p:cNvSpPr/>
              <p:nvPr/>
            </p:nvSpPr>
            <p:spPr>
              <a:xfrm>
                <a:off x="3371200" y="4827402"/>
                <a:ext cx="577600" cy="304000"/>
              </a:xfrm>
              <a:custGeom>
                <a:avLst/>
                <a:gdLst/>
                <a:ahLst/>
                <a:cxnLst/>
                <a:pathLst>
                  <a:path w="577600" h="304000">
                    <a:moveTo>
                      <a:pt x="54720" y="0"/>
                    </a:moveTo>
                    <a:lnTo>
                      <a:pt x="522880" y="0"/>
                    </a:lnTo>
                    <a:cubicBezTo>
                      <a:pt x="553102" y="0"/>
                      <a:pt x="577600" y="24498"/>
                      <a:pt x="577600" y="54720"/>
                    </a:cubicBezTo>
                    <a:lnTo>
                      <a:pt x="577600" y="249280"/>
                    </a:lnTo>
                    <a:cubicBezTo>
                      <a:pt x="577600" y="279502"/>
                      <a:pt x="553102" y="304000"/>
                      <a:pt x="5228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blurRad="0" algn="tl" rotWithShape="0" dir="2700000" dist="21496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name="Text 248" id="248"/>
              <p:cNvSpPr txBox="1"/>
              <p:nvPr/>
            </p:nvSpPr>
            <p:spPr>
              <a:xfrm>
                <a:off x="3416800" y="4869202"/>
                <a:ext cx="532000" cy="2204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数字资产</a:t>
                </a:r>
              </a:p>
            </p:txBody>
          </p:sp>
        </p:grpSp>
        <p:grpSp>
          <p:nvGrpSpPr>
            <p:cNvPr name="Main Topic" id="192"/>
            <p:cNvGrpSpPr/>
            <p:nvPr/>
          </p:nvGrpSpPr>
          <p:grpSpPr>
            <a:xfrm>
              <a:off x="3568800" y="4371402"/>
              <a:ext cx="380000" cy="304000"/>
              <a:chOff x="3568800" y="4371402"/>
              <a:chExt cx="380000" cy="304000"/>
            </a:xfrm>
          </p:grpSpPr>
          <p:sp>
            <p:nvSpPr>
              <p:cNvPr name="Rectangle balloon" id="193"/>
              <p:cNvSpPr/>
              <p:nvPr/>
            </p:nvSpPr>
            <p:spPr>
              <a:xfrm>
                <a:off x="3568800" y="4371402"/>
                <a:ext cx="380000" cy="304000"/>
              </a:xfrm>
              <a:custGeom>
                <a:avLst/>
                <a:gdLst/>
                <a:ahLst/>
                <a:cxnLst/>
                <a:pathLst>
                  <a:path w="380000" h="304000">
                    <a:moveTo>
                      <a:pt x="54720" y="0"/>
                    </a:moveTo>
                    <a:lnTo>
                      <a:pt x="325280" y="0"/>
                    </a:lnTo>
                    <a:cubicBezTo>
                      <a:pt x="355502" y="0"/>
                      <a:pt x="380000" y="24498"/>
                      <a:pt x="380000" y="54720"/>
                    </a:cubicBezTo>
                    <a:lnTo>
                      <a:pt x="380000" y="249280"/>
                    </a:lnTo>
                    <a:cubicBezTo>
                      <a:pt x="380000" y="279502"/>
                      <a:pt x="355502" y="304000"/>
                      <a:pt x="3252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blurRad="0" algn="tl" rotWithShape="0" dir="2700000" dist="21496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name="Text 249" id="249"/>
              <p:cNvSpPr txBox="1"/>
              <p:nvPr/>
            </p:nvSpPr>
            <p:spPr>
              <a:xfrm>
                <a:off x="3614400" y="4413202"/>
                <a:ext cx="334400" cy="2204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交易</a:t>
                </a:r>
              </a:p>
            </p:txBody>
          </p:sp>
        </p:grpSp>
        <p:grpSp>
          <p:nvGrpSpPr>
            <p:cNvPr name="Main Topic" id="196"/>
            <p:cNvGrpSpPr/>
            <p:nvPr/>
          </p:nvGrpSpPr>
          <p:grpSpPr>
            <a:xfrm>
              <a:off x="5377600" y="3938202"/>
              <a:ext cx="380000" cy="304000"/>
              <a:chOff x="5377600" y="3938202"/>
              <a:chExt cx="380000" cy="304000"/>
            </a:xfrm>
          </p:grpSpPr>
          <p:sp>
            <p:nvSpPr>
              <p:cNvPr name="Rectangle balloon" id="197"/>
              <p:cNvSpPr/>
              <p:nvPr/>
            </p:nvSpPr>
            <p:spPr>
              <a:xfrm>
                <a:off x="5377600" y="3938202"/>
                <a:ext cx="380000" cy="304000"/>
              </a:xfrm>
              <a:custGeom>
                <a:avLst/>
                <a:gdLst/>
                <a:ahLst/>
                <a:cxnLst/>
                <a:pathLst>
                  <a:path w="380000" h="304000">
                    <a:moveTo>
                      <a:pt x="54720" y="0"/>
                    </a:moveTo>
                    <a:lnTo>
                      <a:pt x="325280" y="0"/>
                    </a:lnTo>
                    <a:cubicBezTo>
                      <a:pt x="355502" y="0"/>
                      <a:pt x="380000" y="24498"/>
                      <a:pt x="380000" y="54720"/>
                    </a:cubicBezTo>
                    <a:lnTo>
                      <a:pt x="380000" y="249280"/>
                    </a:lnTo>
                    <a:cubicBezTo>
                      <a:pt x="380000" y="279502"/>
                      <a:pt x="355502" y="304000"/>
                      <a:pt x="3252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blurRad="0" algn="tl" rotWithShape="0" dir="2700000" dist="21496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name="Text 250" id="250"/>
              <p:cNvSpPr txBox="1"/>
              <p:nvPr/>
            </p:nvSpPr>
            <p:spPr>
              <a:xfrm>
                <a:off x="5423200" y="3980002"/>
                <a:ext cx="334400" cy="2204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匿名</a:t>
                </a:r>
              </a:p>
            </p:txBody>
          </p:sp>
        </p:grpSp>
        <p:grpSp>
          <p:nvGrpSpPr>
            <p:cNvPr name="Main Topic" id="200"/>
            <p:cNvGrpSpPr/>
            <p:nvPr/>
          </p:nvGrpSpPr>
          <p:grpSpPr>
            <a:xfrm>
              <a:off x="5377600" y="5716602"/>
              <a:ext cx="380000" cy="258400"/>
              <a:chOff x="5377600" y="5716602"/>
              <a:chExt cx="380000" cy="258400"/>
            </a:xfrm>
          </p:grpSpPr>
          <p:sp>
            <p:nvSpPr>
              <p:cNvPr name="Rectangle balloon" id="201"/>
              <p:cNvSpPr/>
              <p:nvPr/>
            </p:nvSpPr>
            <p:spPr>
              <a:xfrm>
                <a:off x="5377600" y="5716602"/>
                <a:ext cx="380000" cy="258400"/>
              </a:xfrm>
              <a:custGeom>
                <a:avLst/>
                <a:gdLst/>
                <a:ahLst/>
                <a:cxnLst/>
                <a:pathLst>
                  <a:path w="380000" h="258400">
                    <a:moveTo>
                      <a:pt x="46512" y="0"/>
                    </a:moveTo>
                    <a:lnTo>
                      <a:pt x="333488" y="0"/>
                    </a:lnTo>
                    <a:cubicBezTo>
                      <a:pt x="359177" y="0"/>
                      <a:pt x="380000" y="20823"/>
                      <a:pt x="380000" y="46512"/>
                    </a:cubicBezTo>
                    <a:lnTo>
                      <a:pt x="380000" y="211888"/>
                    </a:lnTo>
                    <a:cubicBezTo>
                      <a:pt x="380000" y="237577"/>
                      <a:pt x="359177" y="258400"/>
                      <a:pt x="333488" y="258400"/>
                    </a:cubicBezTo>
                    <a:lnTo>
                      <a:pt x="46512" y="258400"/>
                    </a:lnTo>
                    <a:cubicBezTo>
                      <a:pt x="20823" y="258400"/>
                      <a:pt x="0" y="237577"/>
                      <a:pt x="0" y="211888"/>
                    </a:cubicBezTo>
                    <a:lnTo>
                      <a:pt x="0" y="46512"/>
                    </a:lnTo>
                    <a:cubicBezTo>
                      <a:pt x="0" y="20823"/>
                      <a:pt x="20823" y="0"/>
                      <a:pt x="4651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blurRad="0" algn="tl" rotWithShape="0" dir="2700000" dist="21496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name="Text 251" id="251"/>
              <p:cNvSpPr txBox="1"/>
              <p:nvPr/>
            </p:nvSpPr>
            <p:spPr>
              <a:xfrm>
                <a:off x="5423200" y="5758402"/>
                <a:ext cx="326800" cy="1748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DFA</a:t>
                </a:r>
              </a:p>
            </p:txBody>
          </p:sp>
        </p:grpSp>
        <p:grpSp>
          <p:nvGrpSpPr>
            <p:cNvPr name="Main Topic" id="204"/>
            <p:cNvGrpSpPr/>
            <p:nvPr/>
          </p:nvGrpSpPr>
          <p:grpSpPr>
            <a:xfrm>
              <a:off x="5377600" y="5306202"/>
              <a:ext cx="380000" cy="258400"/>
              <a:chOff x="5377600" y="5306202"/>
              <a:chExt cx="380000" cy="258400"/>
            </a:xfrm>
          </p:grpSpPr>
          <p:sp>
            <p:nvSpPr>
              <p:cNvPr name="Rectangle balloon" id="205"/>
              <p:cNvSpPr/>
              <p:nvPr/>
            </p:nvSpPr>
            <p:spPr>
              <a:xfrm>
                <a:off x="5377600" y="5306202"/>
                <a:ext cx="380000" cy="258400"/>
              </a:xfrm>
              <a:custGeom>
                <a:avLst/>
                <a:gdLst/>
                <a:ahLst/>
                <a:cxnLst/>
                <a:pathLst>
                  <a:path w="380000" h="258400">
                    <a:moveTo>
                      <a:pt x="46512" y="0"/>
                    </a:moveTo>
                    <a:lnTo>
                      <a:pt x="333488" y="0"/>
                    </a:lnTo>
                    <a:cubicBezTo>
                      <a:pt x="359177" y="0"/>
                      <a:pt x="380000" y="20823"/>
                      <a:pt x="380000" y="46512"/>
                    </a:cubicBezTo>
                    <a:lnTo>
                      <a:pt x="380000" y="211888"/>
                    </a:lnTo>
                    <a:cubicBezTo>
                      <a:pt x="380000" y="237577"/>
                      <a:pt x="359177" y="258400"/>
                      <a:pt x="333488" y="258400"/>
                    </a:cubicBezTo>
                    <a:lnTo>
                      <a:pt x="46512" y="258400"/>
                    </a:lnTo>
                    <a:cubicBezTo>
                      <a:pt x="20823" y="258400"/>
                      <a:pt x="0" y="237577"/>
                      <a:pt x="0" y="211888"/>
                    </a:cubicBezTo>
                    <a:lnTo>
                      <a:pt x="0" y="46512"/>
                    </a:lnTo>
                    <a:cubicBezTo>
                      <a:pt x="0" y="20823"/>
                      <a:pt x="20823" y="0"/>
                      <a:pt x="4651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838383"/>
                </a:solidFill>
                <a:bevel/>
              </a:ln>
              <a:effectLst>
                <a:outerShdw blurRad="0" algn="tl" rotWithShape="0" dir="2700000" dist="21496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name="Text 252" id="252"/>
              <p:cNvSpPr txBox="1"/>
              <p:nvPr/>
            </p:nvSpPr>
            <p:spPr>
              <a:xfrm>
                <a:off x="5423200" y="5348002"/>
                <a:ext cx="326800" cy="1748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NFA</a:t>
                </a: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name="basic" id="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185" id="185"/>
          <p:cNvGrpSpPr/>
          <p:nvPr/>
        </p:nvGrpSpPr>
        <p:grpSpPr>
          <a:xfrm>
            <a:off x="779600" y="2352084"/>
            <a:ext cx="7584800" cy="2153832"/>
            <a:chOff x="779600" y="2352084"/>
            <a:chExt cx="7584800" cy="2153832"/>
          </a:xfrm>
        </p:grpSpPr>
        <p:sp>
          <p:nvSpPr>
            <p:cNvPr name="FlexibleLine" id="107"/>
            <p:cNvSpPr/>
            <p:nvPr/>
          </p:nvSpPr>
          <p:spPr>
            <a:xfrm>
              <a:off x="1235600" y="3497784"/>
              <a:ext cx="737200" cy="822700"/>
            </a:xfrm>
            <a:custGeom>
              <a:avLst/>
              <a:gdLst/>
              <a:ahLst/>
              <a:cxnLst/>
              <a:pathLst>
                <a:path w="737200" h="822700" fill="none">
                  <a:moveTo>
                    <a:pt x="0" y="0"/>
                  </a:moveTo>
                  <a:lnTo>
                    <a:pt x="737200" y="-822700"/>
                  </a:lnTo>
                </a:path>
              </a:pathLst>
            </a:custGeom>
            <a:noFill/>
            <a:ln w="7600" cap="flat">
              <a:solidFill>
                <a:srgbClr val="9E8241"/>
              </a:solidFill>
              <a:bevel/>
            </a:ln>
          </p:spPr>
        </p:sp>
        <p:sp>
          <p:nvSpPr>
            <p:cNvPr name="FlexibleLine" id="111"/>
            <p:cNvSpPr/>
            <p:nvPr/>
          </p:nvSpPr>
          <p:spPr>
            <a:xfrm>
              <a:off x="1235600" y="3497784"/>
              <a:ext cx="737200" cy="209000"/>
            </a:xfrm>
            <a:custGeom>
              <a:avLst/>
              <a:gdLst/>
              <a:ahLst/>
              <a:cxnLst/>
              <a:pathLst>
                <a:path w="737200" h="209000" fill="none">
                  <a:moveTo>
                    <a:pt x="0" y="0"/>
                  </a:moveTo>
                  <a:lnTo>
                    <a:pt x="737200" y="209000"/>
                  </a:lnTo>
                </a:path>
              </a:pathLst>
            </a:custGeom>
            <a:noFill/>
            <a:ln w="7600" cap="flat">
              <a:solidFill>
                <a:srgbClr val="9E8241"/>
              </a:solidFill>
              <a:bevel/>
            </a:ln>
          </p:spPr>
        </p:sp>
        <p:sp>
          <p:nvSpPr>
            <p:cNvPr name="FlexibleLine" id="115"/>
            <p:cNvSpPr/>
            <p:nvPr/>
          </p:nvSpPr>
          <p:spPr>
            <a:xfrm>
              <a:off x="1235600" y="3497784"/>
              <a:ext cx="737200" cy="822700"/>
            </a:xfrm>
            <a:custGeom>
              <a:avLst/>
              <a:gdLst/>
              <a:ahLst/>
              <a:cxnLst/>
              <a:pathLst>
                <a:path w="737200" h="822700" fill="none">
                  <a:moveTo>
                    <a:pt x="0" y="0"/>
                  </a:moveTo>
                  <a:lnTo>
                    <a:pt x="737200" y="822700"/>
                  </a:lnTo>
                </a:path>
              </a:pathLst>
            </a:custGeom>
            <a:noFill/>
            <a:ln w="7600" cap="flat">
              <a:solidFill>
                <a:srgbClr val="9E8241"/>
              </a:solidFill>
              <a:bevel/>
            </a:ln>
          </p:spPr>
        </p:sp>
        <p:sp>
          <p:nvSpPr>
            <p:cNvPr name="FlexibleLine" id="119"/>
            <p:cNvSpPr/>
            <p:nvPr/>
          </p:nvSpPr>
          <p:spPr>
            <a:xfrm>
              <a:off x="2839200" y="2675084"/>
              <a:ext cx="152000" cy="163400"/>
            </a:xfrm>
            <a:custGeom>
              <a:avLst/>
              <a:gdLst/>
              <a:ahLst/>
              <a:cxnLst/>
              <a:pathLst>
                <a:path w="152000" h="163400" fill="none">
                  <a:moveTo>
                    <a:pt x="0" y="0"/>
                  </a:moveTo>
                  <a:lnTo>
                    <a:pt x="152000" y="-163400"/>
                  </a:lnTo>
                </a:path>
              </a:pathLst>
            </a:custGeom>
            <a:noFill/>
            <a:ln w="7600" cap="flat">
              <a:solidFill>
                <a:srgbClr val="9E8241"/>
              </a:solidFill>
              <a:bevel/>
            </a:ln>
          </p:spPr>
        </p:sp>
        <p:sp>
          <p:nvSpPr>
            <p:cNvPr name="FlexibleLine" id="123"/>
            <p:cNvSpPr/>
            <p:nvPr/>
          </p:nvSpPr>
          <p:spPr>
            <a:xfrm>
              <a:off x="2839200" y="2675084"/>
              <a:ext cx="152000" cy="315400"/>
            </a:xfrm>
            <a:custGeom>
              <a:avLst/>
              <a:gdLst/>
              <a:ahLst/>
              <a:cxnLst/>
              <a:pathLst>
                <a:path w="152000" h="315400" fill="none">
                  <a:moveTo>
                    <a:pt x="0" y="0"/>
                  </a:moveTo>
                  <a:lnTo>
                    <a:pt x="152000" y="315400"/>
                  </a:lnTo>
                </a:path>
              </a:pathLst>
            </a:custGeom>
            <a:noFill/>
            <a:ln w="7600" cap="flat">
              <a:solidFill>
                <a:srgbClr val="9E8241"/>
              </a:solidFill>
              <a:bevel/>
            </a:ln>
          </p:spPr>
        </p:sp>
        <p:sp>
          <p:nvSpPr>
            <p:cNvPr name="FlexibleLine" id="131"/>
            <p:cNvSpPr/>
            <p:nvPr/>
          </p:nvSpPr>
          <p:spPr>
            <a:xfrm>
              <a:off x="4268000" y="2990484"/>
              <a:ext cx="152000" cy="235600"/>
            </a:xfrm>
            <a:custGeom>
              <a:avLst/>
              <a:gdLst/>
              <a:ahLst/>
              <a:cxnLst/>
              <a:pathLst>
                <a:path w="152000" h="235600" fill="none">
                  <a:moveTo>
                    <a:pt x="0" y="0"/>
                  </a:moveTo>
                  <a:lnTo>
                    <a:pt x="152000" y="-235600"/>
                  </a:lnTo>
                </a:path>
              </a:pathLst>
            </a:custGeom>
            <a:noFill/>
            <a:ln w="7600" cap="flat">
              <a:solidFill>
                <a:srgbClr val="9E8241"/>
              </a:solidFill>
              <a:bevel/>
            </a:ln>
          </p:spPr>
        </p:sp>
        <p:sp>
          <p:nvSpPr>
            <p:cNvPr name="FlexibleLine" id="135"/>
            <p:cNvSpPr/>
            <p:nvPr/>
          </p:nvSpPr>
          <p:spPr>
            <a:xfrm>
              <a:off x="4268000" y="2990484"/>
              <a:ext cx="152000" cy="7600"/>
            </a:xfrm>
            <a:custGeom>
              <a:avLst/>
              <a:gdLst/>
              <a:ahLst/>
              <a:cxnLst/>
              <a:pathLst>
                <a:path w="152000" h="7600" fill="none">
                  <a:moveTo>
                    <a:pt x="0" y="0"/>
                  </a:moveTo>
                  <a:lnTo>
                    <a:pt x="152000" y="7600"/>
                  </a:lnTo>
                </a:path>
              </a:pathLst>
            </a:custGeom>
            <a:noFill/>
            <a:ln w="7600" cap="flat">
              <a:solidFill>
                <a:srgbClr val="9E8241"/>
              </a:solidFill>
              <a:bevel/>
            </a:ln>
          </p:spPr>
        </p:sp>
        <p:sp>
          <p:nvSpPr>
            <p:cNvPr name="FlexibleLine" id="139"/>
            <p:cNvSpPr/>
            <p:nvPr/>
          </p:nvSpPr>
          <p:spPr>
            <a:xfrm>
              <a:off x="4268000" y="2990484"/>
              <a:ext cx="152000" cy="250800"/>
            </a:xfrm>
            <a:custGeom>
              <a:avLst/>
              <a:gdLst/>
              <a:ahLst/>
              <a:cxnLst/>
              <a:pathLst>
                <a:path w="152000" h="250800" fill="none">
                  <a:moveTo>
                    <a:pt x="0" y="0"/>
                  </a:moveTo>
                  <a:lnTo>
                    <a:pt x="152000" y="250800"/>
                  </a:lnTo>
                </a:path>
              </a:pathLst>
            </a:custGeom>
            <a:noFill/>
            <a:ln w="7600" cap="flat">
              <a:solidFill>
                <a:srgbClr val="9E8241"/>
              </a:solidFill>
              <a:bevel/>
            </a:ln>
          </p:spPr>
        </p:sp>
        <p:sp>
          <p:nvSpPr>
            <p:cNvPr name="FlexibleLine" id="143"/>
            <p:cNvSpPr/>
            <p:nvPr/>
          </p:nvSpPr>
          <p:spPr>
            <a:xfrm>
              <a:off x="2398400" y="3706784"/>
              <a:ext cx="152000" cy="81700"/>
            </a:xfrm>
            <a:custGeom>
              <a:avLst/>
              <a:gdLst/>
              <a:ahLst/>
              <a:cxnLst/>
              <a:pathLst>
                <a:path w="152000" h="81700" fill="none">
                  <a:moveTo>
                    <a:pt x="0" y="0"/>
                  </a:moveTo>
                  <a:lnTo>
                    <a:pt x="152000" y="81700"/>
                  </a:lnTo>
                </a:path>
              </a:pathLst>
            </a:custGeom>
            <a:noFill/>
            <a:ln w="7600" cap="flat">
              <a:solidFill>
                <a:srgbClr val="9E8241"/>
              </a:solidFill>
              <a:bevel/>
            </a:ln>
          </p:spPr>
        </p:sp>
        <p:sp>
          <p:nvSpPr>
            <p:cNvPr name="FlexibleLine" id="147"/>
            <p:cNvSpPr/>
            <p:nvPr/>
          </p:nvSpPr>
          <p:spPr>
            <a:xfrm>
              <a:off x="4754400" y="3788484"/>
              <a:ext cx="152000" cy="0"/>
            </a:xfrm>
            <a:custGeom>
              <a:avLst/>
              <a:gdLst/>
              <a:ahLst/>
              <a:cxnLst/>
              <a:pathLst>
                <a:path w="152000" h="0" fill="none">
                  <a:moveTo>
                    <a:pt x="0" y="0"/>
                  </a:moveTo>
                  <a:lnTo>
                    <a:pt x="152000" y="0"/>
                  </a:lnTo>
                </a:path>
              </a:pathLst>
            </a:custGeom>
            <a:noFill/>
            <a:ln w="7600" cap="flat">
              <a:solidFill>
                <a:srgbClr val="9E8241"/>
              </a:solidFill>
              <a:bevel/>
            </a:ln>
          </p:spPr>
        </p:sp>
        <p:sp>
          <p:nvSpPr>
            <p:cNvPr name="FlexibleLine" id="151"/>
            <p:cNvSpPr/>
            <p:nvPr/>
          </p:nvSpPr>
          <p:spPr>
            <a:xfrm>
              <a:off x="5271200" y="3788484"/>
              <a:ext cx="152000" cy="0"/>
            </a:xfrm>
            <a:custGeom>
              <a:avLst/>
              <a:gdLst/>
              <a:ahLst/>
              <a:cxnLst/>
              <a:pathLst>
                <a:path w="152000" h="0" fill="none">
                  <a:moveTo>
                    <a:pt x="0" y="0"/>
                  </a:moveTo>
                  <a:lnTo>
                    <a:pt x="152000" y="0"/>
                  </a:lnTo>
                </a:path>
              </a:pathLst>
            </a:custGeom>
            <a:noFill/>
            <a:ln w="7600" cap="flat">
              <a:solidFill>
                <a:srgbClr val="9E8241"/>
              </a:solidFill>
              <a:bevel/>
            </a:ln>
          </p:spPr>
        </p:sp>
        <p:sp>
          <p:nvSpPr>
            <p:cNvPr name="FlexibleLine" id="155"/>
            <p:cNvSpPr/>
            <p:nvPr/>
          </p:nvSpPr>
          <p:spPr>
            <a:xfrm>
              <a:off x="5909600" y="3788484"/>
              <a:ext cx="152000" cy="228000"/>
            </a:xfrm>
            <a:custGeom>
              <a:avLst/>
              <a:gdLst/>
              <a:ahLst/>
              <a:cxnLst/>
              <a:pathLst>
                <a:path w="152000" h="228000" fill="none">
                  <a:moveTo>
                    <a:pt x="0" y="0"/>
                  </a:moveTo>
                  <a:lnTo>
                    <a:pt x="152000" y="-228000"/>
                  </a:lnTo>
                </a:path>
              </a:pathLst>
            </a:custGeom>
            <a:noFill/>
            <a:ln w="7600" cap="flat">
              <a:solidFill>
                <a:srgbClr val="9E8241"/>
              </a:solidFill>
              <a:bevel/>
            </a:ln>
          </p:spPr>
        </p:sp>
        <p:sp>
          <p:nvSpPr>
            <p:cNvPr name="FlexibleLine" id="159"/>
            <p:cNvSpPr/>
            <p:nvPr/>
          </p:nvSpPr>
          <p:spPr>
            <a:xfrm>
              <a:off x="5909600" y="3788484"/>
              <a:ext cx="152000" cy="15200"/>
            </a:xfrm>
            <a:custGeom>
              <a:avLst/>
              <a:gdLst/>
              <a:ahLst/>
              <a:cxnLst/>
              <a:pathLst>
                <a:path w="152000" h="15200" fill="none">
                  <a:moveTo>
                    <a:pt x="0" y="0"/>
                  </a:moveTo>
                  <a:lnTo>
                    <a:pt x="152000" y="15200"/>
                  </a:lnTo>
                </a:path>
              </a:pathLst>
            </a:custGeom>
            <a:noFill/>
            <a:ln w="7600" cap="flat">
              <a:solidFill>
                <a:srgbClr val="9E8241"/>
              </a:solidFill>
              <a:bevel/>
            </a:ln>
          </p:spPr>
        </p:sp>
        <p:sp>
          <p:nvSpPr>
            <p:cNvPr name="FlexibleLine" id="167"/>
            <p:cNvSpPr/>
            <p:nvPr/>
          </p:nvSpPr>
          <p:spPr>
            <a:xfrm>
              <a:off x="5909600" y="3788484"/>
              <a:ext cx="152000" cy="250800"/>
            </a:xfrm>
            <a:custGeom>
              <a:avLst/>
              <a:gdLst/>
              <a:ahLst/>
              <a:cxnLst/>
              <a:pathLst>
                <a:path w="152000" h="250800" fill="none">
                  <a:moveTo>
                    <a:pt x="0" y="0"/>
                  </a:moveTo>
                  <a:lnTo>
                    <a:pt x="152000" y="250800"/>
                  </a:lnTo>
                </a:path>
              </a:pathLst>
            </a:custGeom>
            <a:noFill/>
            <a:ln w="7600" cap="flat">
              <a:solidFill>
                <a:srgbClr val="9E8241"/>
              </a:solidFill>
              <a:bevel/>
            </a:ln>
          </p:spPr>
        </p:sp>
        <p:sp>
          <p:nvSpPr>
            <p:cNvPr name="FlexibleLine" id="171"/>
            <p:cNvSpPr/>
            <p:nvPr/>
          </p:nvSpPr>
          <p:spPr>
            <a:xfrm>
              <a:off x="2869600" y="4320484"/>
              <a:ext cx="152000" cy="83600"/>
            </a:xfrm>
            <a:custGeom>
              <a:avLst/>
              <a:gdLst/>
              <a:ahLst/>
              <a:cxnLst/>
              <a:pathLst>
                <a:path w="152000" h="83600" fill="none">
                  <a:moveTo>
                    <a:pt x="0" y="0"/>
                  </a:moveTo>
                  <a:lnTo>
                    <a:pt x="152000" y="83600"/>
                  </a:lnTo>
                </a:path>
              </a:pathLst>
            </a:custGeom>
            <a:noFill/>
            <a:ln w="7600" cap="flat">
              <a:solidFill>
                <a:srgbClr val="9E8241"/>
              </a:solidFill>
              <a:bevel/>
            </a:ln>
          </p:spPr>
        </p:sp>
        <p:sp>
          <p:nvSpPr>
            <p:cNvPr name="FlexibleLine" id="175"/>
            <p:cNvSpPr/>
            <p:nvPr/>
          </p:nvSpPr>
          <p:spPr>
            <a:xfrm>
              <a:off x="3614400" y="4404084"/>
              <a:ext cx="152000" cy="0"/>
            </a:xfrm>
            <a:custGeom>
              <a:avLst/>
              <a:gdLst/>
              <a:ahLst/>
              <a:cxnLst/>
              <a:pathLst>
                <a:path w="152000" h="0" fill="none">
                  <a:moveTo>
                    <a:pt x="0" y="0"/>
                  </a:moveTo>
                  <a:lnTo>
                    <a:pt x="152000" y="0"/>
                  </a:lnTo>
                </a:path>
              </a:pathLst>
            </a:custGeom>
            <a:noFill/>
            <a:ln w="7600" cap="flat">
              <a:solidFill>
                <a:srgbClr val="9E8241"/>
              </a:solidFill>
              <a:bevel/>
            </a:ln>
          </p:spPr>
        </p:sp>
        <p:grpSp>
          <p:nvGrpSpPr>
            <p:cNvPr name="Main Idea" id="100"/>
            <p:cNvGrpSpPr/>
            <p:nvPr/>
          </p:nvGrpSpPr>
          <p:grpSpPr>
            <a:xfrm>
              <a:off x="802400" y="3338184"/>
              <a:ext cx="866400" cy="319200"/>
              <a:chOff x="802400" y="3338184"/>
              <a:chExt cx="866400" cy="319200"/>
            </a:xfrm>
          </p:grpSpPr>
          <p:sp>
            <p:nvSpPr>
              <p:cNvPr name="Rectangle balloon" id="102"/>
              <p:cNvSpPr/>
              <p:nvPr/>
            </p:nvSpPr>
            <p:spPr>
              <a:xfrm>
                <a:off x="802400" y="3338184"/>
                <a:ext cx="866400" cy="319200"/>
              </a:xfrm>
              <a:custGeom>
                <a:avLst/>
                <a:gdLst/>
                <a:ahLst/>
                <a:cxnLst/>
                <a:pathLst>
                  <a:path w="866400" h="319200">
                    <a:moveTo>
                      <a:pt x="57456" y="0"/>
                    </a:moveTo>
                    <a:lnTo>
                      <a:pt x="808944" y="0"/>
                    </a:lnTo>
                    <a:cubicBezTo>
                      <a:pt x="840674" y="0"/>
                      <a:pt x="866400" y="25723"/>
                      <a:pt x="866400" y="57456"/>
                    </a:cubicBezTo>
                    <a:lnTo>
                      <a:pt x="866400" y="261744"/>
                    </a:lnTo>
                    <a:cubicBezTo>
                      <a:pt x="866400" y="293477"/>
                      <a:pt x="840674" y="319200"/>
                      <a:pt x="808944" y="319200"/>
                    </a:cubicBezTo>
                    <a:lnTo>
                      <a:pt x="57456" y="319200"/>
                    </a:lnTo>
                    <a:cubicBezTo>
                      <a:pt x="25723" y="319200"/>
                      <a:pt x="0" y="293477"/>
                      <a:pt x="0" y="261744"/>
                    </a:cubicBezTo>
                    <a:lnTo>
                      <a:pt x="0" y="57456"/>
                    </a:lnTo>
                    <a:cubicBezTo>
                      <a:pt x="0" y="25723"/>
                      <a:pt x="25723" y="0"/>
                      <a:pt x="574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00" cap="flat">
                <a:solidFill>
                  <a:srgbClr val="C2703D"/>
                </a:solidFill>
                <a:bevel/>
              </a:ln>
              <a:effectLst/>
            </p:spPr>
          </p:sp>
          <p:sp>
            <p:nvSpPr>
              <p:cNvPr name="Text 186" id="186"/>
              <p:cNvSpPr txBox="1"/>
              <p:nvPr/>
            </p:nvSpPr>
            <p:spPr>
              <a:xfrm>
                <a:off x="863200" y="3395184"/>
                <a:ext cx="790400" cy="2052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92532C"/>
                    </a:solidFill>
                    <a:latin typeface="Tahoma"/>
                  </a:rPr>
                  <a:t>blockchain</a:t>
                </a:r>
              </a:p>
            </p:txBody>
          </p:sp>
        </p:grpSp>
        <p:grpSp>
          <p:nvGrpSpPr>
            <p:cNvPr name="Main Topic" id="104"/>
            <p:cNvGrpSpPr/>
            <p:nvPr/>
          </p:nvGrpSpPr>
          <p:grpSpPr>
            <a:xfrm>
              <a:off x="1972800" y="2538284"/>
              <a:ext cx="866400" cy="273600"/>
              <a:chOff x="1972800" y="2538284"/>
              <a:chExt cx="866400" cy="273600"/>
            </a:xfrm>
          </p:grpSpPr>
          <p:sp>
            <p:nvSpPr>
              <p:cNvPr name="Rectangle balloon" id="105"/>
              <p:cNvSpPr/>
              <p:nvPr/>
            </p:nvSpPr>
            <p:spPr>
              <a:xfrm>
                <a:off x="1972800" y="2538284"/>
                <a:ext cx="866400" cy="273600"/>
              </a:xfrm>
              <a:custGeom>
                <a:avLst/>
                <a:gdLst/>
                <a:ahLst/>
                <a:cxnLst/>
                <a:pathLst>
                  <a:path w="866400" h="273600">
                    <a:moveTo>
                      <a:pt x="49248" y="0"/>
                    </a:moveTo>
                    <a:lnTo>
                      <a:pt x="817152" y="0"/>
                    </a:lnTo>
                    <a:cubicBezTo>
                      <a:pt x="844352" y="0"/>
                      <a:pt x="866400" y="22048"/>
                      <a:pt x="866400" y="49248"/>
                    </a:cubicBezTo>
                    <a:lnTo>
                      <a:pt x="866400" y="224352"/>
                    </a:lnTo>
                    <a:cubicBezTo>
                      <a:pt x="866400" y="251552"/>
                      <a:pt x="844352" y="273600"/>
                      <a:pt x="817152" y="273600"/>
                    </a:cubicBezTo>
                    <a:lnTo>
                      <a:pt x="49248" y="273600"/>
                    </a:lnTo>
                    <a:cubicBezTo>
                      <a:pt x="22048" y="273600"/>
                      <a:pt x="0" y="251552"/>
                      <a:pt x="0" y="224352"/>
                    </a:cubicBezTo>
                    <a:lnTo>
                      <a:pt x="0" y="49248"/>
                    </a:lnTo>
                    <a:cubicBezTo>
                      <a:pt x="0" y="22048"/>
                      <a:pt x="22048" y="0"/>
                      <a:pt x="49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00" cap="flat">
                <a:solidFill>
                  <a:srgbClr val="82A0B9"/>
                </a:solidFill>
                <a:bevel/>
              </a:ln>
              <a:effectLst/>
            </p:spPr>
          </p:sp>
          <p:sp>
            <p:nvSpPr>
              <p:cNvPr name="Text 187" id="187"/>
              <p:cNvSpPr txBox="1"/>
              <p:nvPr/>
            </p:nvSpPr>
            <p:spPr>
              <a:xfrm>
                <a:off x="2018400" y="2580084"/>
                <a:ext cx="813200" cy="1900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61788B"/>
                    </a:solidFill>
                    <a:latin typeface="Tahoma"/>
                  </a:rPr>
                  <a:t>Cryptography</a:t>
                </a:r>
              </a:p>
            </p:txBody>
          </p:sp>
        </p:grpSp>
        <p:grpSp>
          <p:nvGrpSpPr>
            <p:cNvPr name="Main Topic" id="108"/>
            <p:cNvGrpSpPr/>
            <p:nvPr/>
          </p:nvGrpSpPr>
          <p:grpSpPr>
            <a:xfrm>
              <a:off x="1972800" y="3569984"/>
              <a:ext cx="425600" cy="273600"/>
              <a:chOff x="1972800" y="3569984"/>
              <a:chExt cx="425600" cy="273600"/>
            </a:xfrm>
          </p:grpSpPr>
          <p:sp>
            <p:nvSpPr>
              <p:cNvPr name="Rectangle balloon" id="109"/>
              <p:cNvSpPr/>
              <p:nvPr/>
            </p:nvSpPr>
            <p:spPr>
              <a:xfrm>
                <a:off x="1972800" y="3569984"/>
                <a:ext cx="425600" cy="273600"/>
              </a:xfrm>
              <a:custGeom>
                <a:avLst/>
                <a:gdLst/>
                <a:ahLst/>
                <a:cxnLst/>
                <a:pathLst>
                  <a:path w="425600" h="273600">
                    <a:moveTo>
                      <a:pt x="49248" y="0"/>
                    </a:moveTo>
                    <a:lnTo>
                      <a:pt x="376352" y="0"/>
                    </a:lnTo>
                    <a:cubicBezTo>
                      <a:pt x="403552" y="0"/>
                      <a:pt x="425600" y="22048"/>
                      <a:pt x="425600" y="49248"/>
                    </a:cubicBezTo>
                    <a:lnTo>
                      <a:pt x="425600" y="224352"/>
                    </a:lnTo>
                    <a:cubicBezTo>
                      <a:pt x="425600" y="251552"/>
                      <a:pt x="403552" y="273600"/>
                      <a:pt x="376352" y="273600"/>
                    </a:cubicBezTo>
                    <a:lnTo>
                      <a:pt x="49248" y="273600"/>
                    </a:lnTo>
                    <a:cubicBezTo>
                      <a:pt x="22048" y="273600"/>
                      <a:pt x="0" y="251552"/>
                      <a:pt x="0" y="224352"/>
                    </a:cubicBezTo>
                    <a:lnTo>
                      <a:pt x="0" y="49248"/>
                    </a:lnTo>
                    <a:cubicBezTo>
                      <a:pt x="0" y="22048"/>
                      <a:pt x="22048" y="0"/>
                      <a:pt x="49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00" cap="flat">
                <a:solidFill>
                  <a:srgbClr val="82A0B9"/>
                </a:solidFill>
                <a:bevel/>
              </a:ln>
              <a:effectLst/>
            </p:spPr>
          </p:sp>
          <p:sp>
            <p:nvSpPr>
              <p:cNvPr name="Text 188" id="188"/>
              <p:cNvSpPr txBox="1"/>
              <p:nvPr/>
            </p:nvSpPr>
            <p:spPr>
              <a:xfrm>
                <a:off x="2018400" y="3611784"/>
                <a:ext cx="387600" cy="1900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61788B"/>
                    </a:solidFill>
                    <a:latin typeface="Tahoma"/>
                  </a:rPr>
                  <a:t>Hash</a:t>
                </a:r>
              </a:p>
            </p:txBody>
          </p:sp>
        </p:grpSp>
        <p:grpSp>
          <p:nvGrpSpPr>
            <p:cNvPr name="Main Topic" id="112"/>
            <p:cNvGrpSpPr/>
            <p:nvPr/>
          </p:nvGrpSpPr>
          <p:grpSpPr>
            <a:xfrm>
              <a:off x="1972800" y="4183684"/>
              <a:ext cx="896800" cy="273600"/>
              <a:chOff x="1972800" y="4183684"/>
              <a:chExt cx="896800" cy="273600"/>
            </a:xfrm>
          </p:grpSpPr>
          <p:sp>
            <p:nvSpPr>
              <p:cNvPr name="Rectangle balloon" id="113"/>
              <p:cNvSpPr/>
              <p:nvPr/>
            </p:nvSpPr>
            <p:spPr>
              <a:xfrm>
                <a:off x="1972800" y="4183684"/>
                <a:ext cx="896800" cy="273600"/>
              </a:xfrm>
              <a:custGeom>
                <a:avLst/>
                <a:gdLst/>
                <a:ahLst/>
                <a:cxnLst/>
                <a:pathLst>
                  <a:path w="896800" h="273600">
                    <a:moveTo>
                      <a:pt x="49248" y="0"/>
                    </a:moveTo>
                    <a:lnTo>
                      <a:pt x="847552" y="0"/>
                    </a:lnTo>
                    <a:cubicBezTo>
                      <a:pt x="874752" y="0"/>
                      <a:pt x="896800" y="22048"/>
                      <a:pt x="896800" y="49248"/>
                    </a:cubicBezTo>
                    <a:lnTo>
                      <a:pt x="896800" y="224352"/>
                    </a:lnTo>
                    <a:cubicBezTo>
                      <a:pt x="896800" y="251552"/>
                      <a:pt x="874752" y="273600"/>
                      <a:pt x="847552" y="273600"/>
                    </a:cubicBezTo>
                    <a:lnTo>
                      <a:pt x="49248" y="273600"/>
                    </a:lnTo>
                    <a:cubicBezTo>
                      <a:pt x="22048" y="273600"/>
                      <a:pt x="0" y="251552"/>
                      <a:pt x="0" y="224352"/>
                    </a:cubicBezTo>
                    <a:lnTo>
                      <a:pt x="0" y="49248"/>
                    </a:lnTo>
                    <a:cubicBezTo>
                      <a:pt x="0" y="22048"/>
                      <a:pt x="22048" y="0"/>
                      <a:pt x="49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800" cap="flat">
                <a:solidFill>
                  <a:srgbClr val="82A0B9"/>
                </a:solidFill>
                <a:bevel/>
              </a:ln>
              <a:effectLst/>
            </p:spPr>
          </p:sp>
          <p:sp>
            <p:nvSpPr>
              <p:cNvPr name="Text 189" id="189"/>
              <p:cNvSpPr txBox="1"/>
              <p:nvPr/>
            </p:nvSpPr>
            <p:spPr>
              <a:xfrm>
                <a:off x="2018400" y="4225484"/>
                <a:ext cx="851200" cy="190000"/>
              </a:xfrm>
              <a:prstGeom prst="rect">
                <a:avLst/>
              </a:prstGeom>
              <a:noFill/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61788B"/>
                    </a:solidFill>
                    <a:latin typeface="Tahoma"/>
                  </a:rPr>
                  <a:t>Data structure</a:t>
                </a:r>
              </a:p>
            </p:txBody>
          </p:sp>
        </p:grpSp>
        <p:grpSp>
          <p:nvGrpSpPr>
            <p:cNvPr name="Sub Topic" id="116"/>
            <p:cNvGrpSpPr/>
            <p:nvPr/>
          </p:nvGrpSpPr>
          <p:grpSpPr>
            <a:xfrm>
              <a:off x="2991200" y="2359684"/>
              <a:ext cx="1231200" cy="152000"/>
              <a:chOff x="2991200" y="2359684"/>
              <a:chExt cx="1231200" cy="152000"/>
            </a:xfrm>
          </p:grpSpPr>
          <p:sp>
            <p:nvSpPr>
              <p:cNvPr name="Rectangle balloon" id="117"/>
              <p:cNvSpPr/>
              <p:nvPr/>
            </p:nvSpPr>
            <p:spPr>
              <a:xfrm>
                <a:off x="2991200" y="2359684"/>
                <a:ext cx="1231200" cy="152000"/>
              </a:xfrm>
              <a:custGeom>
                <a:avLst/>
                <a:gdLst/>
                <a:ahLst/>
                <a:cxnLst/>
                <a:pathLst>
                  <a:path w="1231200" h="152000" fill="none">
                    <a:moveTo>
                      <a:pt x="0" y="152000"/>
                    </a:moveTo>
                    <a:lnTo>
                      <a:pt x="1231200" y="152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BE9C50"/>
                </a:solidFill>
                <a:bevel/>
              </a:ln>
              <a:effectLst/>
            </p:spPr>
          </p:sp>
          <p:sp>
            <p:nvSpPr>
              <p:cNvPr name="Text 190" id="190"/>
              <p:cNvSpPr txBox="1"/>
              <p:nvPr/>
            </p:nvSpPr>
            <p:spPr>
              <a:xfrm>
                <a:off x="2998800" y="2359684"/>
                <a:ext cx="1208400" cy="174800"/>
              </a:xfrm>
              <a:prstGeom prst="rect">
                <a:avLst/>
              </a:prstGeom>
              <a:noFill/>
            </p:spPr>
            <p:txBody>
              <a:bodyPr rIns="0" wrap="square" tIns="0" bIns="0" rtlCol="0" l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684">
                    <a:solidFill>
                      <a:srgbClr val="8F753A"/>
                    </a:solidFill>
                    <a:latin typeface="Tahoma"/>
                  </a:rPr>
                  <a:t>Symmetric cryptography</a:t>
                </a:r>
              </a:p>
            </p:txBody>
          </p:sp>
        </p:grpSp>
        <p:grpSp>
          <p:nvGrpSpPr>
            <p:cNvPr name="Sub Topic" id="120"/>
            <p:cNvGrpSpPr/>
            <p:nvPr/>
          </p:nvGrpSpPr>
          <p:grpSpPr>
            <a:xfrm>
              <a:off x="2991200" y="2838484"/>
              <a:ext cx="1276800" cy="152000"/>
              <a:chOff x="2991200" y="2838484"/>
              <a:chExt cx="1276800" cy="152000"/>
            </a:xfrm>
          </p:grpSpPr>
          <p:sp>
            <p:nvSpPr>
              <p:cNvPr name="Rectangle balloon" id="121"/>
              <p:cNvSpPr/>
              <p:nvPr/>
            </p:nvSpPr>
            <p:spPr>
              <a:xfrm>
                <a:off x="2991200" y="2838484"/>
                <a:ext cx="1276800" cy="152000"/>
              </a:xfrm>
              <a:custGeom>
                <a:avLst/>
                <a:gdLst/>
                <a:ahLst/>
                <a:cxnLst/>
                <a:pathLst>
                  <a:path w="1276800" h="152000" fill="none">
                    <a:moveTo>
                      <a:pt x="0" y="152000"/>
                    </a:moveTo>
                    <a:lnTo>
                      <a:pt x="1276800" y="152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BE9C50"/>
                </a:solidFill>
                <a:bevel/>
              </a:ln>
              <a:effectLst/>
            </p:spPr>
          </p:sp>
          <p:sp>
            <p:nvSpPr>
              <p:cNvPr name="Text 191" id="191"/>
              <p:cNvSpPr txBox="1"/>
              <p:nvPr/>
            </p:nvSpPr>
            <p:spPr>
              <a:xfrm>
                <a:off x="2998800" y="2838484"/>
                <a:ext cx="1261600" cy="174800"/>
              </a:xfrm>
              <a:prstGeom prst="rect">
                <a:avLst/>
              </a:prstGeom>
              <a:noFill/>
            </p:spPr>
            <p:txBody>
              <a:bodyPr rIns="0" wrap="square" tIns="0" bIns="0" rtlCol="0" l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684">
                    <a:solidFill>
                      <a:srgbClr val="8F753A"/>
                    </a:solidFill>
                    <a:latin typeface="Tahoma"/>
                  </a:rPr>
                  <a:t>Asymmetric cryptography</a:t>
                </a:r>
              </a:p>
            </p:txBody>
          </p:sp>
        </p:grpSp>
        <p:grpSp>
          <p:nvGrpSpPr>
            <p:cNvPr name="Sub Topic" id="128"/>
            <p:cNvGrpSpPr/>
            <p:nvPr/>
          </p:nvGrpSpPr>
          <p:grpSpPr>
            <a:xfrm>
              <a:off x="4420000" y="2587684"/>
              <a:ext cx="1550400" cy="167200"/>
              <a:chOff x="4420000" y="2587684"/>
              <a:chExt cx="1550400" cy="167200"/>
            </a:xfrm>
          </p:grpSpPr>
          <p:sp>
            <p:nvSpPr>
              <p:cNvPr name="Rectangle balloon" id="129"/>
              <p:cNvSpPr/>
              <p:nvPr/>
            </p:nvSpPr>
            <p:spPr>
              <a:xfrm>
                <a:off x="4420000" y="2587684"/>
                <a:ext cx="1550400" cy="167200"/>
              </a:xfrm>
              <a:custGeom>
                <a:avLst/>
                <a:gdLst/>
                <a:ahLst/>
                <a:cxnLst/>
                <a:pathLst>
                  <a:path w="1550400" h="167200" fill="none">
                    <a:moveTo>
                      <a:pt x="0" y="167200"/>
                    </a:moveTo>
                    <a:lnTo>
                      <a:pt x="1550400" y="1672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BE9C50"/>
                </a:solidFill>
                <a:bevel/>
              </a:ln>
              <a:effectLst/>
            </p:spPr>
          </p:sp>
          <p:sp>
            <p:nvSpPr>
              <p:cNvPr name="Text 192" id="192"/>
              <p:cNvSpPr txBox="1"/>
              <p:nvPr/>
            </p:nvSpPr>
            <p:spPr>
              <a:xfrm>
                <a:off x="4427600" y="2580084"/>
                <a:ext cx="1535200" cy="197600"/>
              </a:xfrm>
              <a:prstGeom prst="rect">
                <a:avLst/>
              </a:prstGeom>
              <a:noFill/>
            </p:spPr>
            <p:txBody>
              <a:bodyPr rIns="0" wrap="square" tIns="0" bIns="0" rtlCol="0" l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684">
                    <a:solidFill>
                      <a:srgbClr val="8F753A"/>
                    </a:solidFill>
                    <a:latin typeface="Tahoma"/>
                  </a:rPr>
                  <a:t>公钥加密，只有对应的私钥能够解密</a:t>
                </a:r>
              </a:p>
            </p:txBody>
          </p:sp>
        </p:grpSp>
        <p:grpSp>
          <p:nvGrpSpPr>
            <p:cNvPr name="Sub Topic" id="132"/>
            <p:cNvGrpSpPr/>
            <p:nvPr/>
          </p:nvGrpSpPr>
          <p:grpSpPr>
            <a:xfrm>
              <a:off x="4420000" y="2830884"/>
              <a:ext cx="2097600" cy="167200"/>
              <a:chOff x="4420000" y="2830884"/>
              <a:chExt cx="2097600" cy="167200"/>
            </a:xfrm>
          </p:grpSpPr>
          <p:sp>
            <p:nvSpPr>
              <p:cNvPr name="Rectangle balloon" id="133"/>
              <p:cNvSpPr/>
              <p:nvPr/>
            </p:nvSpPr>
            <p:spPr>
              <a:xfrm>
                <a:off x="4420000" y="2830884"/>
                <a:ext cx="2097600" cy="167200"/>
              </a:xfrm>
              <a:custGeom>
                <a:avLst/>
                <a:gdLst/>
                <a:ahLst/>
                <a:cxnLst/>
                <a:pathLst>
                  <a:path w="2097600" h="167200" fill="none">
                    <a:moveTo>
                      <a:pt x="0" y="167200"/>
                    </a:moveTo>
                    <a:lnTo>
                      <a:pt x="2097600" y="1672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BE9C50"/>
                </a:solidFill>
                <a:bevel/>
              </a:ln>
              <a:effectLst/>
            </p:spPr>
          </p:sp>
          <p:sp>
            <p:nvSpPr>
              <p:cNvPr name="Text 193" id="193"/>
              <p:cNvSpPr txBox="1"/>
              <p:nvPr/>
            </p:nvSpPr>
            <p:spPr>
              <a:xfrm>
                <a:off x="4427600" y="2823284"/>
                <a:ext cx="2082400" cy="197600"/>
              </a:xfrm>
              <a:prstGeom prst="rect">
                <a:avLst/>
              </a:prstGeom>
              <a:noFill/>
            </p:spPr>
            <p:txBody>
              <a:bodyPr rIns="0" wrap="square" tIns="0" bIns="0" rtlCol="0" l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684">
                    <a:solidFill>
                      <a:srgbClr val="8F753A"/>
                    </a:solidFill>
                    <a:latin typeface="Tahoma"/>
                  </a:rPr>
                  <a:t>私钥签名，公钥能够验证是不是对应的私钥签名的</a:t>
                </a:r>
              </a:p>
            </p:txBody>
          </p:sp>
        </p:grpSp>
        <p:grpSp>
          <p:nvGrpSpPr>
            <p:cNvPr name="Sub Topic" id="136"/>
            <p:cNvGrpSpPr/>
            <p:nvPr/>
          </p:nvGrpSpPr>
          <p:grpSpPr>
            <a:xfrm>
              <a:off x="4420000" y="3074084"/>
              <a:ext cx="456000" cy="167200"/>
              <a:chOff x="4420000" y="3074084"/>
              <a:chExt cx="456000" cy="167200"/>
            </a:xfrm>
          </p:grpSpPr>
          <p:sp>
            <p:nvSpPr>
              <p:cNvPr name="Rectangle balloon" id="137"/>
              <p:cNvSpPr/>
              <p:nvPr/>
            </p:nvSpPr>
            <p:spPr>
              <a:xfrm>
                <a:off x="4420000" y="3074084"/>
                <a:ext cx="456000" cy="167200"/>
              </a:xfrm>
              <a:custGeom>
                <a:avLst/>
                <a:gdLst/>
                <a:ahLst/>
                <a:cxnLst/>
                <a:pathLst>
                  <a:path w="456000" h="167200" fill="none">
                    <a:moveTo>
                      <a:pt x="0" y="167200"/>
                    </a:moveTo>
                    <a:lnTo>
                      <a:pt x="456000" y="1672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BE9C50"/>
                </a:solidFill>
                <a:bevel/>
              </a:ln>
              <a:effectLst/>
            </p:spPr>
          </p:sp>
          <p:sp>
            <p:nvSpPr>
              <p:cNvPr name="Text 194" id="194"/>
              <p:cNvSpPr txBox="1"/>
              <p:nvPr/>
            </p:nvSpPr>
            <p:spPr>
              <a:xfrm>
                <a:off x="4427600" y="3066484"/>
                <a:ext cx="440800" cy="197600"/>
              </a:xfrm>
              <a:prstGeom prst="rect">
                <a:avLst/>
              </a:prstGeom>
              <a:noFill/>
            </p:spPr>
            <p:txBody>
              <a:bodyPr rIns="0" wrap="square" tIns="0" bIns="0" rtlCol="0" l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684">
                    <a:solidFill>
                      <a:srgbClr val="8F753A"/>
                    </a:solidFill>
                    <a:latin typeface="Tahoma"/>
                  </a:rPr>
                  <a:t>篡改无效</a:t>
                </a:r>
              </a:p>
            </p:txBody>
          </p:sp>
        </p:grpSp>
        <p:grpSp>
          <p:nvGrpSpPr>
            <p:cNvPr name="Sub Topic" id="140"/>
            <p:cNvGrpSpPr/>
            <p:nvPr/>
          </p:nvGrpSpPr>
          <p:grpSpPr>
            <a:xfrm>
              <a:off x="2550400" y="3636484"/>
              <a:ext cx="2204000" cy="152000"/>
              <a:chOff x="2550400" y="3636484"/>
              <a:chExt cx="2204000" cy="152000"/>
            </a:xfrm>
          </p:grpSpPr>
          <p:sp>
            <p:nvSpPr>
              <p:cNvPr name="Rectangle balloon" id="141"/>
              <p:cNvSpPr/>
              <p:nvPr/>
            </p:nvSpPr>
            <p:spPr>
              <a:xfrm>
                <a:off x="2550400" y="3636484"/>
                <a:ext cx="2204000" cy="152000"/>
              </a:xfrm>
              <a:custGeom>
                <a:avLst/>
                <a:gdLst/>
                <a:ahLst/>
                <a:cxnLst/>
                <a:pathLst>
                  <a:path w="2204000" h="152000" fill="none">
                    <a:moveTo>
                      <a:pt x="0" y="152000"/>
                    </a:moveTo>
                    <a:lnTo>
                      <a:pt x="2204000" y="152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BE9C50"/>
                </a:solidFill>
                <a:bevel/>
              </a:ln>
              <a:effectLst/>
            </p:spPr>
          </p:sp>
          <p:sp>
            <p:nvSpPr>
              <p:cNvPr name="Text 195" id="195"/>
              <p:cNvSpPr txBox="1"/>
              <p:nvPr/>
            </p:nvSpPr>
            <p:spPr>
              <a:xfrm>
                <a:off x="2558000" y="3636484"/>
                <a:ext cx="2188800" cy="174800"/>
              </a:xfrm>
              <a:prstGeom prst="rect">
                <a:avLst/>
              </a:prstGeom>
              <a:noFill/>
            </p:spPr>
            <p:txBody>
              <a:bodyPr rIns="0" wrap="square" tIns="0" bIns="0" rtlCol="0" l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684">
                    <a:solidFill>
                      <a:srgbClr val="8F753A"/>
                    </a:solidFill>
                    <a:latin typeface="Tahoma"/>
                  </a:rPr>
                  <a:t>map data of arbitrary size to data of fixed size</a:t>
                </a:r>
              </a:p>
            </p:txBody>
          </p:sp>
        </p:grpSp>
        <p:grpSp>
          <p:nvGrpSpPr>
            <p:cNvPr name="Sub Topic" id="144"/>
            <p:cNvGrpSpPr/>
            <p:nvPr/>
          </p:nvGrpSpPr>
          <p:grpSpPr>
            <a:xfrm>
              <a:off x="4906400" y="3636484"/>
              <a:ext cx="364800" cy="152000"/>
              <a:chOff x="4906400" y="3636484"/>
              <a:chExt cx="364800" cy="152000"/>
            </a:xfrm>
          </p:grpSpPr>
          <p:sp>
            <p:nvSpPr>
              <p:cNvPr name="Rectangle balloon" id="145"/>
              <p:cNvSpPr/>
              <p:nvPr/>
            </p:nvSpPr>
            <p:spPr>
              <a:xfrm>
                <a:off x="4906400" y="3636484"/>
                <a:ext cx="364800" cy="152000"/>
              </a:xfrm>
              <a:custGeom>
                <a:avLst/>
                <a:gdLst/>
                <a:ahLst/>
                <a:cxnLst/>
                <a:pathLst>
                  <a:path w="364800" h="152000" fill="none">
                    <a:moveTo>
                      <a:pt x="0" y="152000"/>
                    </a:moveTo>
                    <a:lnTo>
                      <a:pt x="364800" y="152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BE9C50"/>
                </a:solidFill>
                <a:bevel/>
              </a:ln>
              <a:effectLst/>
            </p:spPr>
          </p:sp>
          <p:sp>
            <p:nvSpPr>
              <p:cNvPr name="Text 196" id="196"/>
              <p:cNvSpPr txBox="1"/>
              <p:nvPr/>
            </p:nvSpPr>
            <p:spPr>
              <a:xfrm>
                <a:off x="4914000" y="3636484"/>
                <a:ext cx="357200" cy="174800"/>
              </a:xfrm>
              <a:prstGeom prst="rect">
                <a:avLst/>
              </a:prstGeom>
              <a:noFill/>
            </p:spPr>
            <p:txBody>
              <a:bodyPr rIns="0" wrap="square" tIns="0" bIns="0" rtlCol="0" l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684">
                    <a:solidFill>
                      <a:srgbClr val="8F753A"/>
                    </a:solidFill>
                    <a:latin typeface="Tahoma"/>
                  </a:rPr>
                  <a:t>SHA-2</a:t>
                </a:r>
              </a:p>
            </p:txBody>
          </p:sp>
        </p:grpSp>
        <p:grpSp>
          <p:nvGrpSpPr>
            <p:cNvPr name="Sub Topic" id="148"/>
            <p:cNvGrpSpPr/>
            <p:nvPr/>
          </p:nvGrpSpPr>
          <p:grpSpPr>
            <a:xfrm>
              <a:off x="5423200" y="3636484"/>
              <a:ext cx="486400" cy="152000"/>
              <a:chOff x="5423200" y="3636484"/>
              <a:chExt cx="486400" cy="152000"/>
            </a:xfrm>
          </p:grpSpPr>
          <p:sp>
            <p:nvSpPr>
              <p:cNvPr name="Rectangle balloon" id="149"/>
              <p:cNvSpPr/>
              <p:nvPr/>
            </p:nvSpPr>
            <p:spPr>
              <a:xfrm>
                <a:off x="5423200" y="3636484"/>
                <a:ext cx="486400" cy="152000"/>
              </a:xfrm>
              <a:custGeom>
                <a:avLst/>
                <a:gdLst/>
                <a:ahLst/>
                <a:cxnLst/>
                <a:pathLst>
                  <a:path w="486400" h="152000" fill="none">
                    <a:moveTo>
                      <a:pt x="0" y="152000"/>
                    </a:moveTo>
                    <a:lnTo>
                      <a:pt x="486400" y="152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BE9C50"/>
                </a:solidFill>
                <a:bevel/>
              </a:ln>
              <a:effectLst/>
            </p:spPr>
          </p:sp>
          <p:sp>
            <p:nvSpPr>
              <p:cNvPr name="Text 197" id="197"/>
              <p:cNvSpPr txBox="1"/>
              <p:nvPr/>
            </p:nvSpPr>
            <p:spPr>
              <a:xfrm>
                <a:off x="5430800" y="3636484"/>
                <a:ext cx="471200" cy="174800"/>
              </a:xfrm>
              <a:prstGeom prst="rect">
                <a:avLst/>
              </a:prstGeom>
              <a:noFill/>
            </p:spPr>
            <p:txBody>
              <a:bodyPr rIns="0" wrap="square" tIns="0" bIns="0" rtlCol="0" l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684">
                    <a:solidFill>
                      <a:srgbClr val="8F753A"/>
                    </a:solidFill>
                    <a:latin typeface="Tahoma"/>
                  </a:rPr>
                  <a:t>SHA-256</a:t>
                </a:r>
              </a:p>
            </p:txBody>
          </p:sp>
        </p:grpSp>
        <p:grpSp>
          <p:nvGrpSpPr>
            <p:cNvPr name="Sub Topic" id="152"/>
            <p:cNvGrpSpPr/>
            <p:nvPr/>
          </p:nvGrpSpPr>
          <p:grpSpPr>
            <a:xfrm>
              <a:off x="6061600" y="3393284"/>
              <a:ext cx="1094400" cy="167200"/>
              <a:chOff x="6061600" y="3393284"/>
              <a:chExt cx="1094400" cy="167200"/>
            </a:xfrm>
          </p:grpSpPr>
          <p:sp>
            <p:nvSpPr>
              <p:cNvPr name="Rectangle balloon" id="153"/>
              <p:cNvSpPr/>
              <p:nvPr/>
            </p:nvSpPr>
            <p:spPr>
              <a:xfrm>
                <a:off x="6061600" y="3393284"/>
                <a:ext cx="1094400" cy="167200"/>
              </a:xfrm>
              <a:custGeom>
                <a:avLst/>
                <a:gdLst/>
                <a:ahLst/>
                <a:cxnLst/>
                <a:pathLst>
                  <a:path w="1094400" h="167200" fill="none">
                    <a:moveTo>
                      <a:pt x="0" y="167200"/>
                    </a:moveTo>
                    <a:lnTo>
                      <a:pt x="1094400" y="1672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BE9C50"/>
                </a:solidFill>
                <a:bevel/>
              </a:ln>
              <a:effectLst/>
            </p:spPr>
          </p:sp>
          <p:sp>
            <p:nvSpPr>
              <p:cNvPr name="Text 198" id="198"/>
              <p:cNvSpPr txBox="1"/>
              <p:nvPr/>
            </p:nvSpPr>
            <p:spPr>
              <a:xfrm>
                <a:off x="6069200" y="3385684"/>
                <a:ext cx="1086800" cy="197600"/>
              </a:xfrm>
              <a:prstGeom prst="rect">
                <a:avLst/>
              </a:prstGeom>
              <a:noFill/>
            </p:spPr>
            <p:txBody>
              <a:bodyPr rIns="0" wrap="square" tIns="0" bIns="0" rtlCol="0" l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684">
                    <a:solidFill>
                      <a:srgbClr val="8F753A"/>
                    </a:solidFill>
                    <a:latin typeface="Tahoma"/>
                  </a:rPr>
                  <a:t>相同input-&gt;相同output</a:t>
                </a:r>
              </a:p>
            </p:txBody>
          </p:sp>
        </p:grpSp>
        <p:grpSp>
          <p:nvGrpSpPr>
            <p:cNvPr name="Sub Topic" id="156"/>
            <p:cNvGrpSpPr/>
            <p:nvPr/>
          </p:nvGrpSpPr>
          <p:grpSpPr>
            <a:xfrm>
              <a:off x="6061600" y="3636484"/>
              <a:ext cx="2295200" cy="167200"/>
              <a:chOff x="6061600" y="3636484"/>
              <a:chExt cx="2295200" cy="167200"/>
            </a:xfrm>
          </p:grpSpPr>
          <p:sp>
            <p:nvSpPr>
              <p:cNvPr name="Rectangle balloon" id="157"/>
              <p:cNvSpPr/>
              <p:nvPr/>
            </p:nvSpPr>
            <p:spPr>
              <a:xfrm>
                <a:off x="6061600" y="3636484"/>
                <a:ext cx="2295200" cy="167200"/>
              </a:xfrm>
              <a:custGeom>
                <a:avLst/>
                <a:gdLst/>
                <a:ahLst/>
                <a:cxnLst/>
                <a:pathLst>
                  <a:path w="2295200" h="167200" fill="none">
                    <a:moveTo>
                      <a:pt x="0" y="167200"/>
                    </a:moveTo>
                    <a:lnTo>
                      <a:pt x="2295200" y="1672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BE9C50"/>
                </a:solidFill>
                <a:bevel/>
              </a:ln>
              <a:effectLst/>
            </p:spPr>
          </p:sp>
          <p:sp>
            <p:nvSpPr>
              <p:cNvPr name="Text 199" id="199"/>
              <p:cNvSpPr txBox="1"/>
              <p:nvPr/>
            </p:nvSpPr>
            <p:spPr>
              <a:xfrm>
                <a:off x="6069200" y="3628884"/>
                <a:ext cx="2280000" cy="197600"/>
              </a:xfrm>
              <a:prstGeom prst="rect">
                <a:avLst/>
              </a:prstGeom>
              <a:noFill/>
            </p:spPr>
            <p:txBody>
              <a:bodyPr rIns="0" wrap="square" tIns="0" bIns="0" rtlCol="0" l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684">
                    <a:solidFill>
                      <a:srgbClr val="8F753A"/>
                    </a:solidFill>
                    <a:latin typeface="Tahoma"/>
                  </a:rPr>
                  <a:t>冲突几率很小,改变input的一个字符，output都会不同</a:t>
                </a:r>
              </a:p>
            </p:txBody>
          </p:sp>
        </p:grpSp>
        <p:grpSp>
          <p:nvGrpSpPr>
            <p:cNvPr name="Sub Topic" id="164"/>
            <p:cNvGrpSpPr/>
            <p:nvPr/>
          </p:nvGrpSpPr>
          <p:grpSpPr>
            <a:xfrm>
              <a:off x="6061600" y="3872084"/>
              <a:ext cx="1504800" cy="167200"/>
              <a:chOff x="6061600" y="3872084"/>
              <a:chExt cx="1504800" cy="167200"/>
            </a:xfrm>
          </p:grpSpPr>
          <p:sp>
            <p:nvSpPr>
              <p:cNvPr name="Rectangle balloon" id="165"/>
              <p:cNvSpPr/>
              <p:nvPr/>
            </p:nvSpPr>
            <p:spPr>
              <a:xfrm>
                <a:off x="6061600" y="3872084"/>
                <a:ext cx="1504800" cy="167200"/>
              </a:xfrm>
              <a:custGeom>
                <a:avLst/>
                <a:gdLst/>
                <a:ahLst/>
                <a:cxnLst/>
                <a:pathLst>
                  <a:path w="1504800" h="167200" fill="none">
                    <a:moveTo>
                      <a:pt x="0" y="167200"/>
                    </a:moveTo>
                    <a:lnTo>
                      <a:pt x="1504800" y="1672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BE9C50"/>
                </a:solidFill>
                <a:bevel/>
              </a:ln>
              <a:effectLst/>
            </p:spPr>
          </p:sp>
          <p:sp>
            <p:nvSpPr>
              <p:cNvPr name="Text 200" id="200"/>
              <p:cNvSpPr txBox="1"/>
              <p:nvPr/>
            </p:nvSpPr>
            <p:spPr>
              <a:xfrm>
                <a:off x="6069200" y="3864484"/>
                <a:ext cx="1482000" cy="197600"/>
              </a:xfrm>
              <a:prstGeom prst="rect">
                <a:avLst/>
              </a:prstGeom>
              <a:noFill/>
            </p:spPr>
            <p:txBody>
              <a:bodyPr rIns="0" wrap="square" tIns="0" bIns="0" rtlCol="0" l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684">
                    <a:solidFill>
                      <a:srgbClr val="8F753A"/>
                    </a:solidFill>
                    <a:latin typeface="Tahoma"/>
                  </a:rPr>
                  <a:t>验证hash value很容易，反推很难</a:t>
                </a:r>
              </a:p>
            </p:txBody>
          </p:sp>
        </p:grpSp>
        <p:grpSp>
          <p:nvGrpSpPr>
            <p:cNvPr name="Sub Topic" id="168"/>
            <p:cNvGrpSpPr/>
            <p:nvPr/>
          </p:nvGrpSpPr>
          <p:grpSpPr>
            <a:xfrm>
              <a:off x="3021600" y="4252084"/>
              <a:ext cx="592800" cy="152000"/>
              <a:chOff x="3021600" y="4252084"/>
              <a:chExt cx="592800" cy="152000"/>
            </a:xfrm>
          </p:grpSpPr>
          <p:sp>
            <p:nvSpPr>
              <p:cNvPr name="Rectangle balloon" id="169"/>
              <p:cNvSpPr/>
              <p:nvPr/>
            </p:nvSpPr>
            <p:spPr>
              <a:xfrm>
                <a:off x="3021600" y="4252084"/>
                <a:ext cx="592800" cy="152000"/>
              </a:xfrm>
              <a:custGeom>
                <a:avLst/>
                <a:gdLst/>
                <a:ahLst/>
                <a:cxnLst/>
                <a:pathLst>
                  <a:path w="592800" h="152000" fill="none">
                    <a:moveTo>
                      <a:pt x="0" y="152000"/>
                    </a:moveTo>
                    <a:lnTo>
                      <a:pt x="592800" y="152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BE9C50"/>
                </a:solidFill>
                <a:bevel/>
              </a:ln>
              <a:effectLst/>
            </p:spPr>
          </p:sp>
          <p:sp>
            <p:nvSpPr>
              <p:cNvPr name="Text 201" id="201"/>
              <p:cNvSpPr txBox="1"/>
              <p:nvPr/>
            </p:nvSpPr>
            <p:spPr>
              <a:xfrm>
                <a:off x="3029200" y="4252084"/>
                <a:ext cx="577600" cy="174800"/>
              </a:xfrm>
              <a:prstGeom prst="rect">
                <a:avLst/>
              </a:prstGeom>
              <a:noFill/>
            </p:spPr>
            <p:txBody>
              <a:bodyPr rIns="0" wrap="square" tIns="0" bIns="0" rtlCol="0" l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684">
                    <a:solidFill>
                      <a:srgbClr val="8F753A"/>
                    </a:solidFill>
                    <a:latin typeface="Tahoma"/>
                  </a:rPr>
                  <a:t>Hash chain</a:t>
                </a:r>
              </a:p>
            </p:txBody>
          </p:sp>
        </p:grpSp>
        <p:grpSp>
          <p:nvGrpSpPr>
            <p:cNvPr name="Sub Topic" id="172"/>
            <p:cNvGrpSpPr/>
            <p:nvPr/>
          </p:nvGrpSpPr>
          <p:grpSpPr>
            <a:xfrm>
              <a:off x="3766400" y="4252084"/>
              <a:ext cx="608000" cy="152000"/>
              <a:chOff x="3766400" y="4252084"/>
              <a:chExt cx="608000" cy="152000"/>
            </a:xfrm>
          </p:grpSpPr>
          <p:sp>
            <p:nvSpPr>
              <p:cNvPr name="rect" id="202">
                <a:hlinkClick r:id="rId2" action="ppaction://hlinksldjump"/>
              </p:cNvPr>
              <p:cNvSpPr/>
              <p:nvPr/>
            </p:nvSpPr>
            <p:spPr>
              <a:xfrm>
                <a:off x="3766400" y="4252084"/>
                <a:ext cx="608000" cy="152000"/>
              </a:xfrm>
              <a:prstGeom prst="rect">
                <a:avLst/>
              </a:prstGeom>
              <a:noFill/>
              <a:ln>
                <a:noFill/>
              </a:ln>
            </p:spPr>
          </p:sp>
          <p:sp>
            <p:nvSpPr>
              <p:cNvPr name="Rectangle balloon" id="173"/>
              <p:cNvSpPr/>
              <p:nvPr/>
            </p:nvSpPr>
            <p:spPr>
              <a:xfrm>
                <a:off x="3766400" y="4252084"/>
                <a:ext cx="608000" cy="152000"/>
              </a:xfrm>
              <a:custGeom>
                <a:avLst/>
                <a:gdLst/>
                <a:ahLst/>
                <a:cxnLst/>
                <a:pathLst>
                  <a:path w="608000" h="152000" fill="none">
                    <a:moveTo>
                      <a:pt x="0" y="152000"/>
                    </a:moveTo>
                    <a:lnTo>
                      <a:pt x="608000" y="152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BE9C50"/>
                </a:solidFill>
                <a:bevel/>
              </a:ln>
              <a:effectLst/>
            </p:spPr>
          </p:sp>
          <p:sp>
            <p:nvSpPr>
              <p:cNvPr name="Text 203" id="203"/>
              <p:cNvSpPr txBox="1"/>
              <p:nvPr/>
            </p:nvSpPr>
            <p:spPr>
              <a:xfrm>
                <a:off x="3774000" y="4252084"/>
                <a:ext cx="592800" cy="174800"/>
              </a:xfrm>
              <a:prstGeom prst="rect">
                <a:avLst/>
              </a:prstGeom>
              <a:noFill/>
            </p:spPr>
            <p:txBody>
              <a:bodyPr rIns="0" wrap="square" tIns="0" bIns="0" rtlCol="0" l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684">
                    <a:solidFill>
                      <a:srgbClr val="8F753A"/>
                    </a:solidFill>
                    <a:latin typeface="Tahoma"/>
                  </a:rPr>
                  <a:t>Merkle tree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data-stucture" id="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168" id="168"/>
          <p:cNvGrpSpPr/>
          <p:nvPr/>
        </p:nvGrpSpPr>
        <p:grpSpPr>
          <a:xfrm>
            <a:off x="1053200" y="1441600"/>
            <a:ext cx="7037600" cy="3974800"/>
            <a:chOff x="1053200" y="1441600"/>
            <a:chExt cx="7037600" cy="3974800"/>
          </a:xfrm>
        </p:grpSpPr>
        <p:grpSp>
          <p:nvGrpSpPr>
            <p:cNvPr name="Stack or heap" id="104"/>
            <p:cNvGrpSpPr/>
            <p:nvPr/>
          </p:nvGrpSpPr>
          <p:grpSpPr>
            <a:xfrm>
              <a:off x="3249600" y="1753200"/>
              <a:ext cx="608000" cy="1216000"/>
              <a:chOff x="3249600" y="1753200"/>
              <a:chExt cx="608000" cy="1216000"/>
            </a:xfrm>
          </p:grpSpPr>
          <p:sp>
            <p:nvSpPr>
              <p:cNvPr name="Rectangle" id="105"/>
              <p:cNvSpPr/>
              <p:nvPr/>
            </p:nvSpPr>
            <p:spPr>
              <a:xfrm>
                <a:off x="3249600" y="2239600"/>
                <a:ext cx="608000" cy="243200"/>
              </a:xfrm>
              <a:custGeom>
                <a:avLst/>
                <a:gdLst>
                  <a:gd fmla="*/ 304000 w 608000" name="connsiteX0"/>
                  <a:gd fmla="*/ 121600 h 243200" name="connsiteY0"/>
                  <a:gd fmla="*/ 0 w 608000" name="connsiteX1"/>
                  <a:gd fmla="*/ 121600 h 243200" name="connsiteY1"/>
                  <a:gd fmla="*/ 304000 w 608000" name="connsiteX2"/>
                  <a:gd fmla="*/ 0 h 243200" name="connsiteY2"/>
                  <a:gd fmla="*/ 608000 w 608000" name="connsiteX3"/>
                  <a:gd fmla="*/ 121600 h 243200" name="connsiteY3"/>
                  <a:gd fmla="*/ 304000 w 608000" name="connsiteX4"/>
                  <a:gd fmla="*/ 243200 h 243200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t="t" r="r"/>
                <a:pathLst>
                  <a:path w="608000" h="243200">
                    <a:moveTo>
                      <a:pt x="0" y="0"/>
                    </a:moveTo>
                    <a:lnTo>
                      <a:pt x="608000" y="0"/>
                    </a:lnTo>
                    <a:lnTo>
                      <a:pt x="608000" y="243200"/>
                    </a:lnTo>
                    <a:lnTo>
                      <a:pt x="0" y="24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F6391"/>
                    </a:solidFill>
                    <a:latin typeface="Arial"/>
                  </a:rPr>
                  <a:t>merkle_root</a:t>
                </a:r>
              </a:p>
            </p:txBody>
          </p:sp>
          <p:sp>
            <p:nvSpPr>
              <p:cNvPr name="Rectangle" id="106"/>
              <p:cNvSpPr/>
              <p:nvPr/>
            </p:nvSpPr>
            <p:spPr>
              <a:xfrm>
                <a:off x="3249600" y="1996400"/>
                <a:ext cx="608000" cy="243200"/>
              </a:xfrm>
              <a:custGeom>
                <a:avLst/>
                <a:gdLst>
                  <a:gd fmla="*/ 304000 w 608000" name="connsiteX0"/>
                  <a:gd fmla="*/ 121600 h 243200" name="connsiteY0"/>
                  <a:gd fmla="*/ 0 w 608000" name="connsiteX1"/>
                  <a:gd fmla="*/ 121600 h 243200" name="connsiteY1"/>
                  <a:gd fmla="*/ 304000 w 608000" name="connsiteX2"/>
                  <a:gd fmla="*/ 0 h 243200" name="connsiteY2"/>
                  <a:gd fmla="*/ 608000 w 608000" name="connsiteX3"/>
                  <a:gd fmla="*/ 121600 h 243200" name="connsiteY3"/>
                  <a:gd fmla="*/ 304000 w 608000" name="connsiteX4"/>
                  <a:gd fmla="*/ 243200 h 243200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t="t" r="r"/>
                <a:pathLst>
                  <a:path w="608000" h="243200">
                    <a:moveTo>
                      <a:pt x="0" y="0"/>
                    </a:moveTo>
                    <a:lnTo>
                      <a:pt x="608000" y="0"/>
                    </a:lnTo>
                    <a:lnTo>
                      <a:pt x="608000" y="243200"/>
                    </a:lnTo>
                    <a:lnTo>
                      <a:pt x="0" y="24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F6391"/>
                    </a:solidFill>
                    <a:latin typeface="Arial"/>
                  </a:rPr>
                  <a:t>prev_block</a:t>
                </a:r>
              </a:p>
            </p:txBody>
          </p:sp>
          <p:sp>
            <p:nvSpPr>
              <p:cNvPr name="Rectangle" id="107"/>
              <p:cNvSpPr/>
              <p:nvPr/>
            </p:nvSpPr>
            <p:spPr>
              <a:xfrm>
                <a:off x="3249600" y="2726000"/>
                <a:ext cx="608000" cy="243200"/>
              </a:xfrm>
              <a:custGeom>
                <a:avLst/>
                <a:gdLst>
                  <a:gd fmla="*/ 304000 w 608000" name="connsiteX0"/>
                  <a:gd fmla="*/ 121600 h 243200" name="connsiteY0"/>
                  <a:gd fmla="*/ 0 w 608000" name="connsiteX1"/>
                  <a:gd fmla="*/ 121600 h 243200" name="connsiteY1"/>
                  <a:gd fmla="*/ 304000 w 608000" name="connsiteX2"/>
                  <a:gd fmla="*/ 0 h 243200" name="connsiteY2"/>
                  <a:gd fmla="*/ 608000 w 608000" name="connsiteX3"/>
                  <a:gd fmla="*/ 121600 h 243200" name="connsiteY3"/>
                  <a:gd fmla="*/ 304000 w 608000" name="connsiteX4"/>
                  <a:gd fmla="*/ 243200 h 243200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t="t" r="r"/>
                <a:pathLst>
                  <a:path w="608000" h="243200">
                    <a:moveTo>
                      <a:pt x="0" y="0"/>
                    </a:moveTo>
                    <a:lnTo>
                      <a:pt x="608000" y="0"/>
                    </a:lnTo>
                    <a:lnTo>
                      <a:pt x="608000" y="243200"/>
                    </a:lnTo>
                    <a:lnTo>
                      <a:pt x="0" y="24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F6391"/>
                    </a:solidFill>
                    <a:latin typeface="Arial"/>
                  </a:rPr>
                  <a:t>difficulty</a:t>
                </a:r>
              </a:p>
            </p:txBody>
          </p:sp>
          <p:sp>
            <p:nvSpPr>
              <p:cNvPr name="Rectangle" id="108"/>
              <p:cNvSpPr/>
              <p:nvPr/>
            </p:nvSpPr>
            <p:spPr>
              <a:xfrm>
                <a:off x="3249600" y="2482800"/>
                <a:ext cx="608000" cy="243200"/>
              </a:xfrm>
              <a:custGeom>
                <a:avLst/>
                <a:gdLst>
                  <a:gd fmla="*/ 304000 w 608000" name="connsiteX0"/>
                  <a:gd fmla="*/ 121600 h 243200" name="connsiteY0"/>
                  <a:gd fmla="*/ 0 w 608000" name="connsiteX1"/>
                  <a:gd fmla="*/ 121600 h 243200" name="connsiteY1"/>
                  <a:gd fmla="*/ 304000 w 608000" name="connsiteX2"/>
                  <a:gd fmla="*/ 0 h 243200" name="connsiteY2"/>
                  <a:gd fmla="*/ 608000 w 608000" name="connsiteX3"/>
                  <a:gd fmla="*/ 121600 h 243200" name="connsiteY3"/>
                  <a:gd fmla="*/ 304000 w 608000" name="connsiteX4"/>
                  <a:gd fmla="*/ 243200 h 243200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t="t" r="r"/>
                <a:pathLst>
                  <a:path w="608000" h="243200">
                    <a:moveTo>
                      <a:pt x="0" y="0"/>
                    </a:moveTo>
                    <a:lnTo>
                      <a:pt x="608000" y="0"/>
                    </a:lnTo>
                    <a:lnTo>
                      <a:pt x="608000" y="243200"/>
                    </a:lnTo>
                    <a:lnTo>
                      <a:pt x="0" y="24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F6391"/>
                    </a:solidFill>
                    <a:latin typeface="Arial"/>
                  </a:rPr>
                  <a:t>timestamp</a:t>
                </a:r>
              </a:p>
            </p:txBody>
          </p:sp>
          <p:sp>
            <p:nvSpPr>
              <p:cNvPr name="Rectangle" id="109"/>
              <p:cNvSpPr/>
              <p:nvPr/>
            </p:nvSpPr>
            <p:spPr>
              <a:xfrm>
                <a:off x="3249600" y="1753200"/>
                <a:ext cx="608000" cy="243200"/>
              </a:xfrm>
              <a:custGeom>
                <a:avLst/>
                <a:gdLst>
                  <a:gd fmla="*/ 304000 w 608000" name="connsiteX0"/>
                  <a:gd fmla="*/ 121600 h 243200" name="connsiteY0"/>
                  <a:gd fmla="*/ 0 w 608000" name="connsiteX1"/>
                  <a:gd fmla="*/ 121600 h 243200" name="connsiteY1"/>
                  <a:gd fmla="*/ 304000 w 608000" name="connsiteX2"/>
                  <a:gd fmla="*/ 0 h 243200" name="connsiteY2"/>
                  <a:gd fmla="*/ 608000 w 608000" name="connsiteX3"/>
                  <a:gd fmla="*/ 121600 h 243200" name="connsiteY3"/>
                  <a:gd fmla="*/ 304000 w 608000" name="connsiteX4"/>
                  <a:gd fmla="*/ 243200 h 243200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t="t" r="r"/>
                <a:pathLst>
                  <a:path w="608000" h="243200">
                    <a:moveTo>
                      <a:pt x="0" y="0"/>
                    </a:moveTo>
                    <a:lnTo>
                      <a:pt x="608000" y="0"/>
                    </a:lnTo>
                    <a:lnTo>
                      <a:pt x="608000" y="243200"/>
                    </a:lnTo>
                    <a:lnTo>
                      <a:pt x="0" y="24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F6391"/>
                    </a:solidFill>
                    <a:latin typeface="Arial"/>
                  </a:rPr>
                  <a:t>version</a:t>
                </a:r>
              </a:p>
            </p:txBody>
          </p:sp>
        </p:grpSp>
        <p:grpSp>
          <p:nvGrpSpPr>
            <p:cNvPr name="Stack or heap" id="112"/>
            <p:cNvGrpSpPr/>
            <p:nvPr/>
          </p:nvGrpSpPr>
          <p:grpSpPr>
            <a:xfrm>
              <a:off x="4488400" y="1753200"/>
              <a:ext cx="608000" cy="1216000"/>
              <a:chOff x="4488400" y="1753200"/>
              <a:chExt cx="608000" cy="1216000"/>
            </a:xfrm>
          </p:grpSpPr>
          <p:sp>
            <p:nvSpPr>
              <p:cNvPr name="Rectangle" id="113"/>
              <p:cNvSpPr/>
              <p:nvPr/>
            </p:nvSpPr>
            <p:spPr>
              <a:xfrm>
                <a:off x="4488400" y="2239600"/>
                <a:ext cx="608000" cy="243200"/>
              </a:xfrm>
              <a:custGeom>
                <a:avLst/>
                <a:gdLst>
                  <a:gd fmla="*/ 304000 w 608000" name="connsiteX0"/>
                  <a:gd fmla="*/ 121600 h 243200" name="connsiteY0"/>
                  <a:gd fmla="*/ 0 w 608000" name="connsiteX1"/>
                  <a:gd fmla="*/ 121600 h 243200" name="connsiteY1"/>
                  <a:gd fmla="*/ 304000 w 608000" name="connsiteX2"/>
                  <a:gd fmla="*/ 0 h 243200" name="connsiteY2"/>
                  <a:gd fmla="*/ 608000 w 608000" name="connsiteX3"/>
                  <a:gd fmla="*/ 121600 h 243200" name="connsiteY3"/>
                  <a:gd fmla="*/ 304000 w 608000" name="connsiteX4"/>
                  <a:gd fmla="*/ 243200 h 243200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t="t" r="r"/>
                <a:pathLst>
                  <a:path w="608000" h="243200">
                    <a:moveTo>
                      <a:pt x="0" y="0"/>
                    </a:moveTo>
                    <a:lnTo>
                      <a:pt x="608000" y="0"/>
                    </a:lnTo>
                    <a:lnTo>
                      <a:pt x="608000" y="243200"/>
                    </a:lnTo>
                    <a:lnTo>
                      <a:pt x="0" y="24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F6391"/>
                    </a:solidFill>
                    <a:latin typeface="Arial"/>
                  </a:rPr>
                  <a:t>merkle_root</a:t>
                </a:r>
              </a:p>
            </p:txBody>
          </p:sp>
          <p:sp>
            <p:nvSpPr>
              <p:cNvPr name="Rectangle" id="114"/>
              <p:cNvSpPr/>
              <p:nvPr/>
            </p:nvSpPr>
            <p:spPr>
              <a:xfrm>
                <a:off x="4488400" y="1996400"/>
                <a:ext cx="608000" cy="243200"/>
              </a:xfrm>
              <a:custGeom>
                <a:avLst/>
                <a:gdLst>
                  <a:gd fmla="*/ 304000 w 608000" name="connsiteX0"/>
                  <a:gd fmla="*/ 121600 h 243200" name="connsiteY0"/>
                  <a:gd fmla="*/ 0 w 608000" name="connsiteX1"/>
                  <a:gd fmla="*/ 121600 h 243200" name="connsiteY1"/>
                  <a:gd fmla="*/ 304000 w 608000" name="connsiteX2"/>
                  <a:gd fmla="*/ 0 h 243200" name="connsiteY2"/>
                  <a:gd fmla="*/ 608000 w 608000" name="connsiteX3"/>
                  <a:gd fmla="*/ 121600 h 243200" name="connsiteY3"/>
                  <a:gd fmla="*/ 304000 w 608000" name="connsiteX4"/>
                  <a:gd fmla="*/ 243200 h 243200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t="t" r="r"/>
                <a:pathLst>
                  <a:path w="608000" h="243200">
                    <a:moveTo>
                      <a:pt x="0" y="0"/>
                    </a:moveTo>
                    <a:lnTo>
                      <a:pt x="608000" y="0"/>
                    </a:lnTo>
                    <a:lnTo>
                      <a:pt x="608000" y="243200"/>
                    </a:lnTo>
                    <a:lnTo>
                      <a:pt x="0" y="24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F6391"/>
                    </a:solidFill>
                    <a:latin typeface="Arial"/>
                  </a:rPr>
                  <a:t>prev_block</a:t>
                </a:r>
              </a:p>
            </p:txBody>
          </p:sp>
          <p:sp>
            <p:nvSpPr>
              <p:cNvPr name="Rectangle" id="115"/>
              <p:cNvSpPr/>
              <p:nvPr/>
            </p:nvSpPr>
            <p:spPr>
              <a:xfrm>
                <a:off x="4488400" y="2726000"/>
                <a:ext cx="608000" cy="243200"/>
              </a:xfrm>
              <a:custGeom>
                <a:avLst/>
                <a:gdLst>
                  <a:gd fmla="*/ 304000 w 608000" name="connsiteX0"/>
                  <a:gd fmla="*/ 121600 h 243200" name="connsiteY0"/>
                  <a:gd fmla="*/ 0 w 608000" name="connsiteX1"/>
                  <a:gd fmla="*/ 121600 h 243200" name="connsiteY1"/>
                  <a:gd fmla="*/ 304000 w 608000" name="connsiteX2"/>
                  <a:gd fmla="*/ 0 h 243200" name="connsiteY2"/>
                  <a:gd fmla="*/ 608000 w 608000" name="connsiteX3"/>
                  <a:gd fmla="*/ 121600 h 243200" name="connsiteY3"/>
                  <a:gd fmla="*/ 304000 w 608000" name="connsiteX4"/>
                  <a:gd fmla="*/ 243200 h 243200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t="t" r="r"/>
                <a:pathLst>
                  <a:path w="608000" h="243200">
                    <a:moveTo>
                      <a:pt x="0" y="0"/>
                    </a:moveTo>
                    <a:lnTo>
                      <a:pt x="608000" y="0"/>
                    </a:lnTo>
                    <a:lnTo>
                      <a:pt x="608000" y="243200"/>
                    </a:lnTo>
                    <a:lnTo>
                      <a:pt x="0" y="24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F6391"/>
                    </a:solidFill>
                    <a:latin typeface="Arial"/>
                  </a:rPr>
                  <a:t>difficulty</a:t>
                </a:r>
              </a:p>
            </p:txBody>
          </p:sp>
          <p:sp>
            <p:nvSpPr>
              <p:cNvPr name="Rectangle" id="116"/>
              <p:cNvSpPr/>
              <p:nvPr/>
            </p:nvSpPr>
            <p:spPr>
              <a:xfrm>
                <a:off x="4488400" y="2482800"/>
                <a:ext cx="608000" cy="243200"/>
              </a:xfrm>
              <a:custGeom>
                <a:avLst/>
                <a:gdLst>
                  <a:gd fmla="*/ 304000 w 608000" name="connsiteX0"/>
                  <a:gd fmla="*/ 121600 h 243200" name="connsiteY0"/>
                  <a:gd fmla="*/ 0 w 608000" name="connsiteX1"/>
                  <a:gd fmla="*/ 121600 h 243200" name="connsiteY1"/>
                  <a:gd fmla="*/ 304000 w 608000" name="connsiteX2"/>
                  <a:gd fmla="*/ 0 h 243200" name="connsiteY2"/>
                  <a:gd fmla="*/ 608000 w 608000" name="connsiteX3"/>
                  <a:gd fmla="*/ 121600 h 243200" name="connsiteY3"/>
                  <a:gd fmla="*/ 304000 w 608000" name="connsiteX4"/>
                  <a:gd fmla="*/ 243200 h 243200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t="t" r="r"/>
                <a:pathLst>
                  <a:path w="608000" h="243200">
                    <a:moveTo>
                      <a:pt x="0" y="0"/>
                    </a:moveTo>
                    <a:lnTo>
                      <a:pt x="608000" y="0"/>
                    </a:lnTo>
                    <a:lnTo>
                      <a:pt x="608000" y="243200"/>
                    </a:lnTo>
                    <a:lnTo>
                      <a:pt x="0" y="24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F6391"/>
                    </a:solidFill>
                    <a:latin typeface="Arial"/>
                  </a:rPr>
                  <a:t>timestamp</a:t>
                </a:r>
              </a:p>
            </p:txBody>
          </p:sp>
          <p:sp>
            <p:nvSpPr>
              <p:cNvPr name="Rectangle" id="117"/>
              <p:cNvSpPr/>
              <p:nvPr/>
            </p:nvSpPr>
            <p:spPr>
              <a:xfrm>
                <a:off x="4488400" y="1753200"/>
                <a:ext cx="608000" cy="243200"/>
              </a:xfrm>
              <a:custGeom>
                <a:avLst/>
                <a:gdLst>
                  <a:gd fmla="*/ 304000 w 608000" name="connsiteX0"/>
                  <a:gd fmla="*/ 121600 h 243200" name="connsiteY0"/>
                  <a:gd fmla="*/ 0 w 608000" name="connsiteX1"/>
                  <a:gd fmla="*/ 121600 h 243200" name="connsiteY1"/>
                  <a:gd fmla="*/ 304000 w 608000" name="connsiteX2"/>
                  <a:gd fmla="*/ 0 h 243200" name="connsiteY2"/>
                  <a:gd fmla="*/ 608000 w 608000" name="connsiteX3"/>
                  <a:gd fmla="*/ 121600 h 243200" name="connsiteY3"/>
                  <a:gd fmla="*/ 304000 w 608000" name="connsiteX4"/>
                  <a:gd fmla="*/ 243200 h 243200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t="t" r="r"/>
                <a:pathLst>
                  <a:path w="608000" h="243200">
                    <a:moveTo>
                      <a:pt x="0" y="0"/>
                    </a:moveTo>
                    <a:lnTo>
                      <a:pt x="608000" y="0"/>
                    </a:lnTo>
                    <a:lnTo>
                      <a:pt x="608000" y="243200"/>
                    </a:lnTo>
                    <a:lnTo>
                      <a:pt x="0" y="24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bevel/>
              </a:ln>
            </p:spPr>
            <p:txBody>
              <a:bodyPr rIns="36000" wrap="square" tIns="0" bIns="0" rtlCol="0" lIns="3600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1F6391"/>
                    </a:solidFill>
                    <a:latin typeface="Arial"/>
                  </a:rPr>
                  <a:t>version</a:t>
                </a:r>
              </a:p>
            </p:txBody>
          </p:sp>
        </p:grpSp>
        <p:sp>
          <p:nvSpPr>
            <p:cNvPr name="Rectangle" id="118"/>
            <p:cNvSpPr/>
            <p:nvPr/>
          </p:nvSpPr>
          <p:spPr>
            <a:xfrm>
              <a:off x="3249600" y="2954000"/>
              <a:ext cx="608000" cy="243200"/>
            </a:xfrm>
            <a:custGeom>
              <a:avLst/>
              <a:gdLst>
                <a:gd fmla="*/ 304000 w 608000" name="connsiteX0"/>
                <a:gd fmla="*/ 121600 h 243200" name="connsiteY0"/>
                <a:gd fmla="*/ 0 w 608000" name="connsiteX1"/>
                <a:gd fmla="*/ 121600 h 243200" name="connsiteY1"/>
                <a:gd fmla="*/ 304000 w 608000" name="connsiteX2"/>
                <a:gd fmla="*/ 0 h 243200" name="connsiteY2"/>
                <a:gd fmla="*/ 608000 w 608000" name="connsiteX3"/>
                <a:gd fmla="*/ 121600 h 243200" name="connsiteY3"/>
                <a:gd fmla="*/ 304000 w 608000" name="connsiteX4"/>
                <a:gd fmla="*/ 243200 h 2432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t="t" r="r"/>
              <a:pathLst>
                <a:path w="608000" h="243200">
                  <a:moveTo>
                    <a:pt x="0" y="0"/>
                  </a:moveTo>
                  <a:lnTo>
                    <a:pt x="608000" y="0"/>
                  </a:lnTo>
                  <a:lnTo>
                    <a:pt x="608000" y="243200"/>
                  </a:lnTo>
                  <a:lnTo>
                    <a:pt x="0" y="24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rIns="36000" wrap="square" tIns="0" bIns="0" rtlCol="0" lIns="3600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nonce</a:t>
              </a:r>
            </a:p>
          </p:txBody>
        </p:sp>
        <p:sp>
          <p:nvSpPr>
            <p:cNvPr name="Stack Pointer" id="119"/>
            <p:cNvSpPr/>
            <p:nvPr/>
          </p:nvSpPr>
          <p:spPr>
            <a:xfrm>
              <a:off x="3857600" y="2118000"/>
              <a:ext cx="630800" cy="0"/>
            </a:xfrm>
            <a:custGeom>
              <a:avLst/>
              <a:gdLst/>
              <a:ahLst/>
              <a:cxnLst/>
              <a:pathLst>
                <a:path w="630800" h="0" fill="none">
                  <a:moveTo>
                    <a:pt x="0" y="0"/>
                  </a:moveTo>
                  <a:lnTo>
                    <a:pt x="630800" y="0"/>
                  </a:lnTo>
                </a:path>
              </a:pathLst>
            </a:custGeom>
            <a:gradFill>
              <a:gsLst>
                <a:gs pos="0">
                  <a:srgbClr val="EDF0F7"/>
                </a:gs>
                <a:gs pos="100000">
                  <a:srgbClr val="A6BED0"/>
                </a:gs>
              </a:gsLst>
              <a:lin ang="5400000" scaled="0"/>
            </a:gradFill>
            <a:ln w="7600" cap="flat">
              <a:solidFill>
                <a:srgbClr val="000000"/>
              </a:solidFill>
              <a:bevel/>
              <a:headEnd w="med" len="med" type="triangle"/>
            </a:ln>
          </p:spPr>
        </p:sp>
        <p:sp>
          <p:nvSpPr>
            <p:cNvPr name="Rectangle" id="120"/>
            <p:cNvSpPr/>
            <p:nvPr/>
          </p:nvSpPr>
          <p:spPr>
            <a:xfrm>
              <a:off x="4488400" y="2954000"/>
              <a:ext cx="608000" cy="243200"/>
            </a:xfrm>
            <a:custGeom>
              <a:avLst/>
              <a:gdLst>
                <a:gd fmla="*/ 304000 w 608000" name="connsiteX0"/>
                <a:gd fmla="*/ 121600 h 243200" name="connsiteY0"/>
                <a:gd fmla="*/ 0 w 608000" name="connsiteX1"/>
                <a:gd fmla="*/ 121600 h 243200" name="connsiteY1"/>
                <a:gd fmla="*/ 304000 w 608000" name="connsiteX2"/>
                <a:gd fmla="*/ 0 h 243200" name="connsiteY2"/>
                <a:gd fmla="*/ 608000 w 608000" name="connsiteX3"/>
                <a:gd fmla="*/ 121600 h 243200" name="connsiteY3"/>
                <a:gd fmla="*/ 304000 w 608000" name="connsiteX4"/>
                <a:gd fmla="*/ 243200 h 2432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t="t" r="r"/>
              <a:pathLst>
                <a:path w="608000" h="243200">
                  <a:moveTo>
                    <a:pt x="0" y="0"/>
                  </a:moveTo>
                  <a:lnTo>
                    <a:pt x="608000" y="0"/>
                  </a:lnTo>
                  <a:lnTo>
                    <a:pt x="608000" y="243200"/>
                  </a:lnTo>
                  <a:lnTo>
                    <a:pt x="0" y="24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rIns="36000" wrap="square" tIns="0" bIns="0" rtlCol="0" lIns="3600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nonce</a:t>
              </a:r>
            </a:p>
          </p:txBody>
        </p:sp>
        <p:cxnSp>
          <p:nvCxnSpPr>
            <p:cNvPr name="Pointer (1-D)" id="234"/>
            <p:cNvCxnSpPr>
              <a:stCxn idx="1" id="105"/>
              <a:endCxn idx="2" id="258"/>
            </p:cNvCxnSpPr>
            <p:nvPr/>
          </p:nvCxnSpPr>
          <p:spPr>
            <a:xfrm rot="6685860">
              <a:off x="2095829" y="3147800"/>
              <a:ext cx="169005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  <a:headEnd w="med" len="med" type="oval"/>
              <a:tailEnd w="med" len="med" type="triangle"/>
            </a:ln>
          </p:spPr>
        </p:cxnSp>
        <p:cxnSp>
          <p:nvCxnSpPr>
            <p:cNvPr name="Pointer (1-D)" id="238"/>
            <p:cNvCxnSpPr>
              <a:stCxn idx="3" id="113"/>
              <a:endCxn idx="2" id="313"/>
            </p:cNvCxnSpPr>
            <p:nvPr/>
          </p:nvCxnSpPr>
          <p:spPr>
            <a:xfrm rot="3066282">
              <a:off x="4720329" y="3147800"/>
              <a:ext cx="2021342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  <a:headEnd w="med" len="med" type="oval"/>
              <a:tailEnd w="med" len="med" type="triangle"/>
            </a:ln>
          </p:spPr>
        </p:cxnSp>
        <p:sp>
          <p:nvSpPr>
            <p:cNvPr name="Byte or variable" id="245"/>
            <p:cNvSpPr/>
            <p:nvPr/>
          </p:nvSpPr>
          <p:spPr>
            <a:xfrm>
              <a:off x="1201400" y="5165600"/>
              <a:ext cx="433200" cy="167200"/>
            </a:xfrm>
            <a:custGeom>
              <a:avLst/>
              <a:gdLst>
                <a:gd fmla="*/ 216600 w 433200" name="connsiteX0"/>
                <a:gd fmla="*/ 83600 h 167200" name="connsiteY0"/>
                <a:gd fmla="*/ 0 w 433200" name="connsiteX1"/>
                <a:gd fmla="*/ 83600 h 167200" name="connsiteY1"/>
                <a:gd fmla="*/ 216600 w 433200" name="connsiteX2"/>
                <a:gd fmla="*/ 0 h 167200" name="connsiteY2"/>
                <a:gd fmla="*/ 433200 w 433200" name="connsiteX3"/>
                <a:gd fmla="*/ 83600 h 167200" name="connsiteY3"/>
                <a:gd fmla="*/ 216600 w 433200" name="connsiteX4"/>
                <a:gd fmla="*/ 167200 h 1672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t="t" r="r"/>
              <a:pathLst>
                <a:path w="433200" h="167200">
                  <a:moveTo>
                    <a:pt x="0" y="0"/>
                  </a:moveTo>
                  <a:lnTo>
                    <a:pt x="433200" y="0"/>
                  </a:lnTo>
                  <a:lnTo>
                    <a:pt x="433200" y="167200"/>
                  </a:lnTo>
                  <a:lnTo>
                    <a:pt x="0" y="16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rIns="36000" wrap="square" tIns="0" bIns="0" rtlCol="0" lIns="3600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A</a:t>
              </a:r>
            </a:p>
          </p:txBody>
        </p:sp>
        <p:sp>
          <p:nvSpPr>
            <p:cNvPr name="Byte or variable" id="246"/>
            <p:cNvSpPr/>
            <p:nvPr/>
          </p:nvSpPr>
          <p:spPr>
            <a:xfrm>
              <a:off x="2128600" y="5180800"/>
              <a:ext cx="440800" cy="167200"/>
            </a:xfrm>
            <a:custGeom>
              <a:avLst/>
              <a:gdLst>
                <a:gd fmla="*/ 220400 w 440800" name="connsiteX0"/>
                <a:gd fmla="*/ 83600 h 167200" name="connsiteY0"/>
                <a:gd fmla="*/ 0 w 440800" name="connsiteX1"/>
                <a:gd fmla="*/ 83600 h 167200" name="connsiteY1"/>
                <a:gd fmla="*/ 220400 w 440800" name="connsiteX2"/>
                <a:gd fmla="*/ 0 h 167200" name="connsiteY2"/>
                <a:gd fmla="*/ 440800 w 440800" name="connsiteX3"/>
                <a:gd fmla="*/ 83600 h 167200" name="connsiteY3"/>
                <a:gd fmla="*/ 220400 w 440800" name="connsiteX4"/>
                <a:gd fmla="*/ 167200 h 1672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t="t" r="r"/>
              <a:pathLst>
                <a:path w="440800" h="167200">
                  <a:moveTo>
                    <a:pt x="0" y="0"/>
                  </a:moveTo>
                  <a:lnTo>
                    <a:pt x="440800" y="0"/>
                  </a:lnTo>
                  <a:lnTo>
                    <a:pt x="440800" y="167200"/>
                  </a:lnTo>
                  <a:lnTo>
                    <a:pt x="0" y="16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rIns="36000" wrap="square" tIns="0" bIns="0" rtlCol="0" lIns="3600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B</a:t>
              </a:r>
            </a:p>
          </p:txBody>
        </p:sp>
        <p:sp>
          <p:nvSpPr>
            <p:cNvPr name="Byte or variable" id="247"/>
            <p:cNvSpPr/>
            <p:nvPr/>
          </p:nvSpPr>
          <p:spPr>
            <a:xfrm>
              <a:off x="2991200" y="5180800"/>
              <a:ext cx="440800" cy="167200"/>
            </a:xfrm>
            <a:custGeom>
              <a:avLst/>
              <a:gdLst>
                <a:gd fmla="*/ 220400 w 440800" name="connsiteX0"/>
                <a:gd fmla="*/ 83600 h 167200" name="connsiteY0"/>
                <a:gd fmla="*/ 0 w 440800" name="connsiteX1"/>
                <a:gd fmla="*/ 83600 h 167200" name="connsiteY1"/>
                <a:gd fmla="*/ 220400 w 440800" name="connsiteX2"/>
                <a:gd fmla="*/ 0 h 167200" name="connsiteY2"/>
                <a:gd fmla="*/ 440800 w 440800" name="connsiteX3"/>
                <a:gd fmla="*/ 83600 h 167200" name="connsiteY3"/>
                <a:gd fmla="*/ 220400 w 440800" name="connsiteX4"/>
                <a:gd fmla="*/ 167200 h 1672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t="t" r="r"/>
              <a:pathLst>
                <a:path w="440800" h="167200">
                  <a:moveTo>
                    <a:pt x="0" y="0"/>
                  </a:moveTo>
                  <a:lnTo>
                    <a:pt x="440800" y="0"/>
                  </a:lnTo>
                  <a:lnTo>
                    <a:pt x="440800" y="167200"/>
                  </a:lnTo>
                  <a:lnTo>
                    <a:pt x="0" y="16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rIns="36000" wrap="square" tIns="0" bIns="0" rtlCol="0" lIns="3600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C</a:t>
              </a:r>
            </a:p>
          </p:txBody>
        </p:sp>
        <p:sp>
          <p:nvSpPr>
            <p:cNvPr name="Byte or variable" id="248"/>
            <p:cNvSpPr/>
            <p:nvPr/>
          </p:nvSpPr>
          <p:spPr>
            <a:xfrm>
              <a:off x="3774000" y="5180800"/>
              <a:ext cx="440800" cy="167200"/>
            </a:xfrm>
            <a:custGeom>
              <a:avLst/>
              <a:gdLst>
                <a:gd fmla="*/ 220400 w 440800" name="connsiteX0"/>
                <a:gd fmla="*/ 83600 h 167200" name="connsiteY0"/>
                <a:gd fmla="*/ 0 w 440800" name="connsiteX1"/>
                <a:gd fmla="*/ 83600 h 167200" name="connsiteY1"/>
                <a:gd fmla="*/ 220400 w 440800" name="connsiteX2"/>
                <a:gd fmla="*/ 0 h 167200" name="connsiteY2"/>
                <a:gd fmla="*/ 440800 w 440800" name="connsiteX3"/>
                <a:gd fmla="*/ 83600 h 167200" name="connsiteY3"/>
                <a:gd fmla="*/ 220400 w 440800" name="connsiteX4"/>
                <a:gd fmla="*/ 167200 h 1672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t="t" r="r"/>
              <a:pathLst>
                <a:path w="440800" h="167200">
                  <a:moveTo>
                    <a:pt x="0" y="0"/>
                  </a:moveTo>
                  <a:lnTo>
                    <a:pt x="440800" y="0"/>
                  </a:lnTo>
                  <a:lnTo>
                    <a:pt x="440800" y="167200"/>
                  </a:lnTo>
                  <a:lnTo>
                    <a:pt x="0" y="16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rIns="36000" wrap="square" tIns="0" bIns="0" rtlCol="0" lIns="3600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D</a:t>
              </a:r>
            </a:p>
          </p:txBody>
        </p:sp>
        <p:sp>
          <p:nvSpPr>
            <p:cNvPr name="Byte or variable" id="249"/>
            <p:cNvSpPr/>
            <p:nvPr/>
          </p:nvSpPr>
          <p:spPr>
            <a:xfrm>
              <a:off x="1060800" y="4709600"/>
              <a:ext cx="714400" cy="167200"/>
            </a:xfrm>
            <a:custGeom>
              <a:avLst/>
              <a:gdLst>
                <a:gd fmla="*/ 357200 w 714400" name="connsiteX0"/>
                <a:gd fmla="*/ 83600 h 167200" name="connsiteY0"/>
                <a:gd fmla="*/ 0 w 714400" name="connsiteX1"/>
                <a:gd fmla="*/ 83600 h 167200" name="connsiteY1"/>
                <a:gd fmla="*/ 357200 w 714400" name="connsiteX2"/>
                <a:gd fmla="*/ 0 h 167200" name="connsiteY2"/>
                <a:gd fmla="*/ 714400 w 714400" name="connsiteX3"/>
                <a:gd fmla="*/ 83600 h 167200" name="connsiteY3"/>
                <a:gd fmla="*/ 357200 w 714400" name="connsiteX4"/>
                <a:gd fmla="*/ 167200 h 1672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t="t" r="r"/>
              <a:pathLst>
                <a:path w="714400" h="167200">
                  <a:moveTo>
                    <a:pt x="0" y="0"/>
                  </a:moveTo>
                  <a:lnTo>
                    <a:pt x="714400" y="0"/>
                  </a:lnTo>
                  <a:lnTo>
                    <a:pt x="714400" y="167200"/>
                  </a:lnTo>
                  <a:lnTo>
                    <a:pt x="0" y="16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rIns="36000" wrap="square" tIns="0" bIns="0" rtlCol="0" lIns="3600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hash(A)</a:t>
              </a:r>
            </a:p>
          </p:txBody>
        </p:sp>
        <p:sp>
          <p:nvSpPr>
            <p:cNvPr name="Byte or variable" id="250"/>
            <p:cNvSpPr/>
            <p:nvPr/>
          </p:nvSpPr>
          <p:spPr>
            <a:xfrm>
              <a:off x="3637200" y="4709600"/>
              <a:ext cx="714400" cy="167200"/>
            </a:xfrm>
            <a:custGeom>
              <a:avLst/>
              <a:gdLst>
                <a:gd fmla="*/ 357200 w 714400" name="connsiteX0"/>
                <a:gd fmla="*/ 83600 h 167200" name="connsiteY0"/>
                <a:gd fmla="*/ 0 w 714400" name="connsiteX1"/>
                <a:gd fmla="*/ 83600 h 167200" name="connsiteY1"/>
                <a:gd fmla="*/ 357200 w 714400" name="connsiteX2"/>
                <a:gd fmla="*/ 0 h 167200" name="connsiteY2"/>
                <a:gd fmla="*/ 714400 w 714400" name="connsiteX3"/>
                <a:gd fmla="*/ 83600 h 167200" name="connsiteY3"/>
                <a:gd fmla="*/ 357200 w 714400" name="connsiteX4"/>
                <a:gd fmla="*/ 167200 h 1672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t="t" r="r"/>
              <a:pathLst>
                <a:path w="714400" h="167200">
                  <a:moveTo>
                    <a:pt x="0" y="0"/>
                  </a:moveTo>
                  <a:lnTo>
                    <a:pt x="714400" y="0"/>
                  </a:lnTo>
                  <a:lnTo>
                    <a:pt x="714400" y="167200"/>
                  </a:lnTo>
                  <a:lnTo>
                    <a:pt x="0" y="16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rIns="36000" wrap="square" tIns="0" bIns="0" rtlCol="0" lIns="3600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hash(D)</a:t>
              </a:r>
            </a:p>
          </p:txBody>
        </p:sp>
        <p:sp>
          <p:nvSpPr>
            <p:cNvPr name="Byte or variable" id="251"/>
            <p:cNvSpPr/>
            <p:nvPr/>
          </p:nvSpPr>
          <p:spPr>
            <a:xfrm>
              <a:off x="1991800" y="4709600"/>
              <a:ext cx="714400" cy="167200"/>
            </a:xfrm>
            <a:custGeom>
              <a:avLst/>
              <a:gdLst>
                <a:gd fmla="*/ 357200 w 714400" name="connsiteX0"/>
                <a:gd fmla="*/ 83600 h 167200" name="connsiteY0"/>
                <a:gd fmla="*/ 0 w 714400" name="connsiteX1"/>
                <a:gd fmla="*/ 83600 h 167200" name="connsiteY1"/>
                <a:gd fmla="*/ 357200 w 714400" name="connsiteX2"/>
                <a:gd fmla="*/ 0 h 167200" name="connsiteY2"/>
                <a:gd fmla="*/ 714400 w 714400" name="connsiteX3"/>
                <a:gd fmla="*/ 83600 h 167200" name="connsiteY3"/>
                <a:gd fmla="*/ 357200 w 714400" name="connsiteX4"/>
                <a:gd fmla="*/ 167200 h 1672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t="t" r="r"/>
              <a:pathLst>
                <a:path w="714400" h="167200">
                  <a:moveTo>
                    <a:pt x="0" y="0"/>
                  </a:moveTo>
                  <a:lnTo>
                    <a:pt x="714400" y="0"/>
                  </a:lnTo>
                  <a:lnTo>
                    <a:pt x="714400" y="167200"/>
                  </a:lnTo>
                  <a:lnTo>
                    <a:pt x="0" y="16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rIns="36000" wrap="square" tIns="0" bIns="0" rtlCol="0" lIns="3600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hash(B)</a:t>
              </a:r>
            </a:p>
          </p:txBody>
        </p:sp>
        <p:sp>
          <p:nvSpPr>
            <p:cNvPr name="Byte or variable" id="252"/>
            <p:cNvSpPr/>
            <p:nvPr/>
          </p:nvSpPr>
          <p:spPr>
            <a:xfrm>
              <a:off x="2854400" y="4709600"/>
              <a:ext cx="714400" cy="167200"/>
            </a:xfrm>
            <a:custGeom>
              <a:avLst/>
              <a:gdLst>
                <a:gd fmla="*/ 357200 w 714400" name="connsiteX0"/>
                <a:gd fmla="*/ 83600 h 167200" name="connsiteY0"/>
                <a:gd fmla="*/ 0 w 714400" name="connsiteX1"/>
                <a:gd fmla="*/ 83600 h 167200" name="connsiteY1"/>
                <a:gd fmla="*/ 357200 w 714400" name="connsiteX2"/>
                <a:gd fmla="*/ 0 h 167200" name="connsiteY2"/>
                <a:gd fmla="*/ 714400 w 714400" name="connsiteX3"/>
                <a:gd fmla="*/ 83600 h 167200" name="connsiteY3"/>
                <a:gd fmla="*/ 357200 w 714400" name="connsiteX4"/>
                <a:gd fmla="*/ 167200 h 1672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t="t" r="r"/>
              <a:pathLst>
                <a:path w="714400" h="167200">
                  <a:moveTo>
                    <a:pt x="0" y="0"/>
                  </a:moveTo>
                  <a:lnTo>
                    <a:pt x="714400" y="0"/>
                  </a:lnTo>
                  <a:lnTo>
                    <a:pt x="714400" y="167200"/>
                  </a:lnTo>
                  <a:lnTo>
                    <a:pt x="0" y="16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rIns="36000" wrap="square" tIns="0" bIns="0" rtlCol="0" lIns="3600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hash(C)</a:t>
              </a:r>
            </a:p>
          </p:txBody>
        </p:sp>
        <p:sp>
          <p:nvSpPr>
            <p:cNvPr name="Byte or variable" id="253"/>
            <p:cNvSpPr/>
            <p:nvPr/>
          </p:nvSpPr>
          <p:spPr>
            <a:xfrm>
              <a:off x="1486400" y="4284000"/>
              <a:ext cx="577600" cy="167200"/>
            </a:xfrm>
            <a:custGeom>
              <a:avLst/>
              <a:gdLst>
                <a:gd fmla="*/ 288800 w 577600" name="connsiteX0"/>
                <a:gd fmla="*/ 83600 h 167200" name="connsiteY0"/>
                <a:gd fmla="*/ 0 w 577600" name="connsiteX1"/>
                <a:gd fmla="*/ 83600 h 167200" name="connsiteY1"/>
                <a:gd fmla="*/ 288800 w 577600" name="connsiteX2"/>
                <a:gd fmla="*/ 0 h 167200" name="connsiteY2"/>
                <a:gd fmla="*/ 577600 w 577600" name="connsiteX3"/>
                <a:gd fmla="*/ 83600 h 167200" name="connsiteY3"/>
                <a:gd fmla="*/ 288800 w 577600" name="connsiteX4"/>
                <a:gd fmla="*/ 167200 h 1672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t="t" r="r"/>
              <a:pathLst>
                <a:path w="577600" h="167200">
                  <a:moveTo>
                    <a:pt x="0" y="0"/>
                  </a:moveTo>
                  <a:lnTo>
                    <a:pt x="577600" y="0"/>
                  </a:lnTo>
                  <a:lnTo>
                    <a:pt x="577600" y="167200"/>
                  </a:lnTo>
                  <a:lnTo>
                    <a:pt x="0" y="16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rIns="36000" wrap="square" tIns="0" bIns="0" rtlCol="0" lIns="3600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hash(AB)</a:t>
              </a:r>
            </a:p>
          </p:txBody>
        </p:sp>
        <p:sp>
          <p:nvSpPr>
            <p:cNvPr name="Byte or variable" id="254"/>
            <p:cNvSpPr/>
            <p:nvPr/>
          </p:nvSpPr>
          <p:spPr>
            <a:xfrm>
              <a:off x="3249600" y="4284000"/>
              <a:ext cx="577600" cy="167200"/>
            </a:xfrm>
            <a:custGeom>
              <a:avLst/>
              <a:gdLst>
                <a:gd fmla="*/ 288800 w 577600" name="connsiteX0"/>
                <a:gd fmla="*/ 83600 h 167200" name="connsiteY0"/>
                <a:gd fmla="*/ 0 w 577600" name="connsiteX1"/>
                <a:gd fmla="*/ 83600 h 167200" name="connsiteY1"/>
                <a:gd fmla="*/ 288800 w 577600" name="connsiteX2"/>
                <a:gd fmla="*/ 0 h 167200" name="connsiteY2"/>
                <a:gd fmla="*/ 577600 w 577600" name="connsiteX3"/>
                <a:gd fmla="*/ 83600 h 167200" name="connsiteY3"/>
                <a:gd fmla="*/ 288800 w 577600" name="connsiteX4"/>
                <a:gd fmla="*/ 167200 h 1672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t="t" r="r"/>
              <a:pathLst>
                <a:path w="577600" h="167200">
                  <a:moveTo>
                    <a:pt x="0" y="0"/>
                  </a:moveTo>
                  <a:lnTo>
                    <a:pt x="577600" y="0"/>
                  </a:lnTo>
                  <a:lnTo>
                    <a:pt x="577600" y="167200"/>
                  </a:lnTo>
                  <a:lnTo>
                    <a:pt x="0" y="16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rIns="36000" wrap="square" tIns="0" bIns="0" rtlCol="0" lIns="3600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hash(CD)</a:t>
              </a:r>
            </a:p>
          </p:txBody>
        </p:sp>
        <p:sp>
          <p:nvSpPr>
            <p:cNvPr name="Byte or variable" id="258"/>
            <p:cNvSpPr/>
            <p:nvPr/>
          </p:nvSpPr>
          <p:spPr>
            <a:xfrm>
              <a:off x="2265400" y="3934400"/>
              <a:ext cx="733400" cy="167200"/>
            </a:xfrm>
            <a:custGeom>
              <a:avLst/>
              <a:gdLst>
                <a:gd fmla="*/ 366700 w 733400" name="connsiteX0"/>
                <a:gd fmla="*/ 83600 h 167200" name="connsiteY0"/>
                <a:gd fmla="*/ 0 w 733400" name="connsiteX1"/>
                <a:gd fmla="*/ 83600 h 167200" name="connsiteY1"/>
                <a:gd fmla="*/ 366700 w 733400" name="connsiteX2"/>
                <a:gd fmla="*/ 0 h 167200" name="connsiteY2"/>
                <a:gd fmla="*/ 733400 w 733400" name="connsiteX3"/>
                <a:gd fmla="*/ 83600 h 167200" name="connsiteY3"/>
                <a:gd fmla="*/ 366700 w 733400" name="connsiteX4"/>
                <a:gd fmla="*/ 167200 h 1672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t="t" r="r"/>
              <a:pathLst>
                <a:path w="733400" h="167200">
                  <a:moveTo>
                    <a:pt x="0" y="0"/>
                  </a:moveTo>
                  <a:lnTo>
                    <a:pt x="733400" y="0"/>
                  </a:lnTo>
                  <a:lnTo>
                    <a:pt x="733400" y="167200"/>
                  </a:lnTo>
                  <a:lnTo>
                    <a:pt x="0" y="16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rIns="36000" wrap="square" tIns="0" bIns="0" rtlCol="0" lIns="3600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hash(ABCD)</a:t>
              </a:r>
            </a:p>
          </p:txBody>
        </p:sp>
        <p:cxnSp>
          <p:nvCxnSpPr>
            <p:cNvPr name="Pointer (1-D)" id="269"/>
            <p:cNvCxnSpPr>
              <a:stCxn idx="4" id="249"/>
              <a:endCxn idx="2" id="245"/>
            </p:cNvCxnSpPr>
            <p:nvPr/>
          </p:nvCxnSpPr>
          <p:spPr>
            <a:xfrm rot="5400000">
              <a:off x="1273600" y="5021200"/>
              <a:ext cx="288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  <a:headEnd w="med" len="med" type="oval"/>
              <a:tailEnd w="med" len="med" type="triangle"/>
            </a:ln>
          </p:spPr>
        </p:cxnSp>
        <p:cxnSp>
          <p:nvCxnSpPr>
            <p:cNvPr name="Pointer (1-D)" id="270"/>
            <p:cNvCxnSpPr>
              <a:stCxn idx="4" id="250"/>
              <a:endCxn idx="2" id="248"/>
            </p:cNvCxnSpPr>
            <p:nvPr/>
          </p:nvCxnSpPr>
          <p:spPr>
            <a:xfrm rot="5400000">
              <a:off x="3842400" y="5028800"/>
              <a:ext cx="3040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  <a:headEnd w="med" len="med" type="oval"/>
              <a:tailEnd w="med" len="med" type="triangle"/>
            </a:ln>
          </p:spPr>
        </p:cxnSp>
        <p:cxnSp>
          <p:nvCxnSpPr>
            <p:cNvPr name="Pointer (1-D)" id="271"/>
            <p:cNvCxnSpPr>
              <a:stCxn idx="4" id="252"/>
              <a:endCxn idx="2" id="247"/>
            </p:cNvCxnSpPr>
            <p:nvPr/>
          </p:nvCxnSpPr>
          <p:spPr>
            <a:xfrm rot="5400000">
              <a:off x="3059600" y="5028800"/>
              <a:ext cx="3040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  <a:headEnd w="med" len="med" type="oval"/>
              <a:tailEnd w="med" len="med" type="triangle"/>
            </a:ln>
          </p:spPr>
        </p:cxnSp>
        <p:cxnSp>
          <p:nvCxnSpPr>
            <p:cNvPr name="Pointer (1-D)" id="272"/>
            <p:cNvCxnSpPr>
              <a:stCxn idx="4" id="251"/>
              <a:endCxn idx="2" id="246"/>
            </p:cNvCxnSpPr>
            <p:nvPr/>
          </p:nvCxnSpPr>
          <p:spPr>
            <a:xfrm rot="5400000">
              <a:off x="2197000" y="5028800"/>
              <a:ext cx="3040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  <a:headEnd w="med" len="med" type="oval"/>
              <a:tailEnd w="med" len="med" type="triangle"/>
            </a:ln>
          </p:spPr>
        </p:cxnSp>
        <p:cxnSp>
          <p:nvCxnSpPr>
            <p:cNvPr name="Pointer (1-D)" id="274"/>
            <p:cNvCxnSpPr>
              <a:stCxn idx="4" id="253"/>
              <a:endCxn idx="2" id="251"/>
            </p:cNvCxnSpPr>
            <p:nvPr/>
          </p:nvCxnSpPr>
          <p:spPr>
            <a:xfrm rot="1454610">
              <a:off x="1747451" y="4580400"/>
              <a:ext cx="629299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  <a:headEnd w="med" len="med" type="oval"/>
              <a:tailEnd w="med" len="med" type="triangle"/>
            </a:ln>
          </p:spPr>
        </p:cxnSp>
        <p:cxnSp>
          <p:nvCxnSpPr>
            <p:cNvPr name="Pointer (1-D)" id="275"/>
            <p:cNvCxnSpPr/>
            <p:nvPr/>
          </p:nvCxnSpPr>
          <p:spPr>
            <a:xfrm rot="8647080">
              <a:off x="1376167" y="4580400"/>
              <a:ext cx="440865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  <a:headEnd w="med" len="med" type="oval"/>
              <a:tailEnd w="med" len="med" type="triangle"/>
            </a:ln>
          </p:spPr>
        </p:cxnSp>
        <p:cxnSp>
          <p:nvCxnSpPr>
            <p:cNvPr name="Pointer (1-D)" id="276"/>
            <p:cNvCxnSpPr/>
            <p:nvPr/>
          </p:nvCxnSpPr>
          <p:spPr>
            <a:xfrm rot="1454610">
              <a:off x="3468851" y="4580400"/>
              <a:ext cx="629299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  <a:headEnd w="med" len="med" type="oval"/>
              <a:tailEnd w="med" len="med" type="triangle"/>
            </a:ln>
          </p:spPr>
        </p:cxnSp>
        <p:cxnSp>
          <p:nvCxnSpPr>
            <p:cNvPr name="Pointer (1-D)" id="277"/>
            <p:cNvCxnSpPr/>
            <p:nvPr/>
          </p:nvCxnSpPr>
          <p:spPr>
            <a:xfrm rot="8647080">
              <a:off x="3097567" y="4580400"/>
              <a:ext cx="440865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  <a:headEnd w="med" len="med" type="oval"/>
              <a:tailEnd w="med" len="med" type="triangle"/>
            </a:ln>
          </p:spPr>
        </p:cxnSp>
        <p:cxnSp>
          <p:nvCxnSpPr>
            <p:cNvPr name="Pointer (1-D)" id="279"/>
            <p:cNvCxnSpPr>
              <a:stCxn idx="4" id="258"/>
              <a:endCxn idx="2" id="254"/>
            </p:cNvCxnSpPr>
            <p:nvPr/>
          </p:nvCxnSpPr>
          <p:spPr>
            <a:xfrm rot="682752">
              <a:off x="2623013" y="4192800"/>
              <a:ext cx="924472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  <a:headEnd w="med" len="med" type="oval"/>
              <a:tailEnd w="med" len="med" type="triangle"/>
            </a:ln>
          </p:spPr>
        </p:cxnSp>
        <p:cxnSp>
          <p:nvCxnSpPr>
            <p:cNvPr name="Pointer (1-D)" id="280"/>
            <p:cNvCxnSpPr>
              <a:stCxn idx="4" id="258"/>
              <a:endCxn idx="2" id="253"/>
            </p:cNvCxnSpPr>
            <p:nvPr/>
          </p:nvCxnSpPr>
          <p:spPr>
            <a:xfrm rot="10078980">
              <a:off x="1765601" y="4192800"/>
              <a:ext cx="876098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  <a:headEnd w="med" len="med" type="oval"/>
              <a:tailEnd w="med" len="med" type="triangle"/>
            </a:ln>
          </p:spPr>
        </p:cxnSp>
        <p:cxnSp>
          <p:nvCxnSpPr>
            <p:cNvPr name="Pointer (1-D)" id="302"/>
            <p:cNvCxnSpPr>
              <a:stCxn idx="4" id="253"/>
              <a:endCxn idx="2" id="249"/>
            </p:cNvCxnSpPr>
            <p:nvPr/>
          </p:nvCxnSpPr>
          <p:spPr>
            <a:xfrm rot="8647080">
              <a:off x="1376167" y="4580400"/>
              <a:ext cx="440865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  <a:headEnd w="med" len="med" type="oval"/>
              <a:tailEnd w="med" len="med" type="triangle"/>
            </a:ln>
          </p:spPr>
        </p:cxnSp>
        <p:sp>
          <p:nvSpPr>
            <p:cNvPr name="Byte or variable" id="305"/>
            <p:cNvSpPr/>
            <p:nvPr/>
          </p:nvSpPr>
          <p:spPr>
            <a:xfrm>
              <a:off x="4933000" y="5226400"/>
              <a:ext cx="433200" cy="167200"/>
            </a:xfrm>
            <a:custGeom>
              <a:avLst/>
              <a:gdLst>
                <a:gd fmla="*/ 216600 w 433200" name="connsiteX0"/>
                <a:gd fmla="*/ 83600 h 167200" name="connsiteY0"/>
                <a:gd fmla="*/ 0 w 433200" name="connsiteX1"/>
                <a:gd fmla="*/ 83600 h 167200" name="connsiteY1"/>
                <a:gd fmla="*/ 216600 w 433200" name="connsiteX2"/>
                <a:gd fmla="*/ 0 h 167200" name="connsiteY2"/>
                <a:gd fmla="*/ 433200 w 433200" name="connsiteX3"/>
                <a:gd fmla="*/ 83600 h 167200" name="connsiteY3"/>
                <a:gd fmla="*/ 216600 w 433200" name="connsiteX4"/>
                <a:gd fmla="*/ 167200 h 1672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t="t" r="r"/>
              <a:pathLst>
                <a:path w="433200" h="167200">
                  <a:moveTo>
                    <a:pt x="0" y="0"/>
                  </a:moveTo>
                  <a:lnTo>
                    <a:pt x="433200" y="0"/>
                  </a:lnTo>
                  <a:lnTo>
                    <a:pt x="433200" y="167200"/>
                  </a:lnTo>
                  <a:lnTo>
                    <a:pt x="0" y="16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rIns="36000" wrap="square" tIns="0" bIns="0" rtlCol="0" lIns="3600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A</a:t>
              </a:r>
            </a:p>
          </p:txBody>
        </p:sp>
        <p:sp>
          <p:nvSpPr>
            <p:cNvPr name="Byte or variable" id="306"/>
            <p:cNvSpPr/>
            <p:nvPr/>
          </p:nvSpPr>
          <p:spPr>
            <a:xfrm>
              <a:off x="5860200" y="5241600"/>
              <a:ext cx="440800" cy="167200"/>
            </a:xfrm>
            <a:custGeom>
              <a:avLst/>
              <a:gdLst>
                <a:gd fmla="*/ 220400 w 440800" name="connsiteX0"/>
                <a:gd fmla="*/ 83600 h 167200" name="connsiteY0"/>
                <a:gd fmla="*/ 0 w 440800" name="connsiteX1"/>
                <a:gd fmla="*/ 83600 h 167200" name="connsiteY1"/>
                <a:gd fmla="*/ 220400 w 440800" name="connsiteX2"/>
                <a:gd fmla="*/ 0 h 167200" name="connsiteY2"/>
                <a:gd fmla="*/ 440800 w 440800" name="connsiteX3"/>
                <a:gd fmla="*/ 83600 h 167200" name="connsiteY3"/>
                <a:gd fmla="*/ 220400 w 440800" name="connsiteX4"/>
                <a:gd fmla="*/ 167200 h 1672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t="t" r="r"/>
              <a:pathLst>
                <a:path w="440800" h="167200">
                  <a:moveTo>
                    <a:pt x="0" y="0"/>
                  </a:moveTo>
                  <a:lnTo>
                    <a:pt x="440800" y="0"/>
                  </a:lnTo>
                  <a:lnTo>
                    <a:pt x="440800" y="167200"/>
                  </a:lnTo>
                  <a:lnTo>
                    <a:pt x="0" y="16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rIns="36000" wrap="square" tIns="0" bIns="0" rtlCol="0" lIns="3600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B</a:t>
              </a:r>
            </a:p>
          </p:txBody>
        </p:sp>
        <p:sp>
          <p:nvSpPr>
            <p:cNvPr name="Byte or variable" id="307"/>
            <p:cNvSpPr/>
            <p:nvPr/>
          </p:nvSpPr>
          <p:spPr>
            <a:xfrm>
              <a:off x="6722800" y="5241600"/>
              <a:ext cx="440800" cy="167200"/>
            </a:xfrm>
            <a:custGeom>
              <a:avLst/>
              <a:gdLst>
                <a:gd fmla="*/ 220400 w 440800" name="connsiteX0"/>
                <a:gd fmla="*/ 83600 h 167200" name="connsiteY0"/>
                <a:gd fmla="*/ 0 w 440800" name="connsiteX1"/>
                <a:gd fmla="*/ 83600 h 167200" name="connsiteY1"/>
                <a:gd fmla="*/ 220400 w 440800" name="connsiteX2"/>
                <a:gd fmla="*/ 0 h 167200" name="connsiteY2"/>
                <a:gd fmla="*/ 440800 w 440800" name="connsiteX3"/>
                <a:gd fmla="*/ 83600 h 167200" name="connsiteY3"/>
                <a:gd fmla="*/ 220400 w 440800" name="connsiteX4"/>
                <a:gd fmla="*/ 167200 h 1672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t="t" r="r"/>
              <a:pathLst>
                <a:path w="440800" h="167200">
                  <a:moveTo>
                    <a:pt x="0" y="0"/>
                  </a:moveTo>
                  <a:lnTo>
                    <a:pt x="440800" y="0"/>
                  </a:lnTo>
                  <a:lnTo>
                    <a:pt x="440800" y="167200"/>
                  </a:lnTo>
                  <a:lnTo>
                    <a:pt x="0" y="16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rIns="36000" wrap="square" tIns="0" bIns="0" rtlCol="0" lIns="3600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C</a:t>
              </a:r>
            </a:p>
          </p:txBody>
        </p:sp>
        <p:sp>
          <p:nvSpPr>
            <p:cNvPr name="Byte or variable" id="308"/>
            <p:cNvSpPr/>
            <p:nvPr/>
          </p:nvSpPr>
          <p:spPr>
            <a:xfrm>
              <a:off x="7505600" y="5241600"/>
              <a:ext cx="440800" cy="167200"/>
            </a:xfrm>
            <a:custGeom>
              <a:avLst/>
              <a:gdLst>
                <a:gd fmla="*/ 220400 w 440800" name="connsiteX0"/>
                <a:gd fmla="*/ 83600 h 167200" name="connsiteY0"/>
                <a:gd fmla="*/ 0 w 440800" name="connsiteX1"/>
                <a:gd fmla="*/ 83600 h 167200" name="connsiteY1"/>
                <a:gd fmla="*/ 220400 w 440800" name="connsiteX2"/>
                <a:gd fmla="*/ 0 h 167200" name="connsiteY2"/>
                <a:gd fmla="*/ 440800 w 440800" name="connsiteX3"/>
                <a:gd fmla="*/ 83600 h 167200" name="connsiteY3"/>
                <a:gd fmla="*/ 220400 w 440800" name="connsiteX4"/>
                <a:gd fmla="*/ 167200 h 1672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t="t" r="r"/>
              <a:pathLst>
                <a:path w="440800" h="167200">
                  <a:moveTo>
                    <a:pt x="0" y="0"/>
                  </a:moveTo>
                  <a:lnTo>
                    <a:pt x="440800" y="0"/>
                  </a:lnTo>
                  <a:lnTo>
                    <a:pt x="440800" y="167200"/>
                  </a:lnTo>
                  <a:lnTo>
                    <a:pt x="0" y="16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rIns="36000" wrap="square" tIns="0" bIns="0" rtlCol="0" lIns="3600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D</a:t>
              </a:r>
            </a:p>
          </p:txBody>
        </p:sp>
        <p:sp>
          <p:nvSpPr>
            <p:cNvPr name="Byte or variable" id="309"/>
            <p:cNvSpPr/>
            <p:nvPr/>
          </p:nvSpPr>
          <p:spPr>
            <a:xfrm>
              <a:off x="4792400" y="4770400"/>
              <a:ext cx="714400" cy="167200"/>
            </a:xfrm>
            <a:custGeom>
              <a:avLst/>
              <a:gdLst>
                <a:gd fmla="*/ 357200 w 714400" name="connsiteX0"/>
                <a:gd fmla="*/ 83600 h 167200" name="connsiteY0"/>
                <a:gd fmla="*/ 0 w 714400" name="connsiteX1"/>
                <a:gd fmla="*/ 83600 h 167200" name="connsiteY1"/>
                <a:gd fmla="*/ 357200 w 714400" name="connsiteX2"/>
                <a:gd fmla="*/ 0 h 167200" name="connsiteY2"/>
                <a:gd fmla="*/ 714400 w 714400" name="connsiteX3"/>
                <a:gd fmla="*/ 83600 h 167200" name="connsiteY3"/>
                <a:gd fmla="*/ 357200 w 714400" name="connsiteX4"/>
                <a:gd fmla="*/ 167200 h 1672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t="t" r="r"/>
              <a:pathLst>
                <a:path w="714400" h="167200">
                  <a:moveTo>
                    <a:pt x="0" y="0"/>
                  </a:moveTo>
                  <a:lnTo>
                    <a:pt x="714400" y="0"/>
                  </a:lnTo>
                  <a:lnTo>
                    <a:pt x="714400" y="167200"/>
                  </a:lnTo>
                  <a:lnTo>
                    <a:pt x="0" y="16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rIns="36000" wrap="square" tIns="0" bIns="0" rtlCol="0" lIns="3600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hash(A)</a:t>
              </a:r>
            </a:p>
          </p:txBody>
        </p:sp>
        <p:sp>
          <p:nvSpPr>
            <p:cNvPr name="Byte or variable" id="310"/>
            <p:cNvSpPr/>
            <p:nvPr/>
          </p:nvSpPr>
          <p:spPr>
            <a:xfrm>
              <a:off x="7368800" y="4770400"/>
              <a:ext cx="714400" cy="167200"/>
            </a:xfrm>
            <a:custGeom>
              <a:avLst/>
              <a:gdLst>
                <a:gd fmla="*/ 357200 w 714400" name="connsiteX0"/>
                <a:gd fmla="*/ 83600 h 167200" name="connsiteY0"/>
                <a:gd fmla="*/ 0 w 714400" name="connsiteX1"/>
                <a:gd fmla="*/ 83600 h 167200" name="connsiteY1"/>
                <a:gd fmla="*/ 357200 w 714400" name="connsiteX2"/>
                <a:gd fmla="*/ 0 h 167200" name="connsiteY2"/>
                <a:gd fmla="*/ 714400 w 714400" name="connsiteX3"/>
                <a:gd fmla="*/ 83600 h 167200" name="connsiteY3"/>
                <a:gd fmla="*/ 357200 w 714400" name="connsiteX4"/>
                <a:gd fmla="*/ 167200 h 1672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t="t" r="r"/>
              <a:pathLst>
                <a:path w="714400" h="167200">
                  <a:moveTo>
                    <a:pt x="0" y="0"/>
                  </a:moveTo>
                  <a:lnTo>
                    <a:pt x="714400" y="0"/>
                  </a:lnTo>
                  <a:lnTo>
                    <a:pt x="714400" y="167200"/>
                  </a:lnTo>
                  <a:lnTo>
                    <a:pt x="0" y="16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rIns="36000" wrap="square" tIns="0" bIns="0" rtlCol="0" lIns="3600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hash(D)</a:t>
              </a:r>
            </a:p>
          </p:txBody>
        </p:sp>
        <p:sp>
          <p:nvSpPr>
            <p:cNvPr name="Byte or variable" id="311"/>
            <p:cNvSpPr/>
            <p:nvPr/>
          </p:nvSpPr>
          <p:spPr>
            <a:xfrm>
              <a:off x="5723400" y="4770400"/>
              <a:ext cx="714400" cy="167200"/>
            </a:xfrm>
            <a:custGeom>
              <a:avLst/>
              <a:gdLst>
                <a:gd fmla="*/ 357200 w 714400" name="connsiteX0"/>
                <a:gd fmla="*/ 83600 h 167200" name="connsiteY0"/>
                <a:gd fmla="*/ 0 w 714400" name="connsiteX1"/>
                <a:gd fmla="*/ 83600 h 167200" name="connsiteY1"/>
                <a:gd fmla="*/ 357200 w 714400" name="connsiteX2"/>
                <a:gd fmla="*/ 0 h 167200" name="connsiteY2"/>
                <a:gd fmla="*/ 714400 w 714400" name="connsiteX3"/>
                <a:gd fmla="*/ 83600 h 167200" name="connsiteY3"/>
                <a:gd fmla="*/ 357200 w 714400" name="connsiteX4"/>
                <a:gd fmla="*/ 167200 h 1672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t="t" r="r"/>
              <a:pathLst>
                <a:path w="714400" h="167200">
                  <a:moveTo>
                    <a:pt x="0" y="0"/>
                  </a:moveTo>
                  <a:lnTo>
                    <a:pt x="714400" y="0"/>
                  </a:lnTo>
                  <a:lnTo>
                    <a:pt x="714400" y="167200"/>
                  </a:lnTo>
                  <a:lnTo>
                    <a:pt x="0" y="16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rIns="36000" wrap="square" tIns="0" bIns="0" rtlCol="0" lIns="3600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hash(B)</a:t>
              </a:r>
            </a:p>
          </p:txBody>
        </p:sp>
        <p:sp>
          <p:nvSpPr>
            <p:cNvPr name="Byte or variable" id="312"/>
            <p:cNvSpPr/>
            <p:nvPr/>
          </p:nvSpPr>
          <p:spPr>
            <a:xfrm>
              <a:off x="6981200" y="4344800"/>
              <a:ext cx="577600" cy="167200"/>
            </a:xfrm>
            <a:custGeom>
              <a:avLst/>
              <a:gdLst>
                <a:gd fmla="*/ 288800 w 577600" name="connsiteX0"/>
                <a:gd fmla="*/ 83600 h 167200" name="connsiteY0"/>
                <a:gd fmla="*/ 0 w 577600" name="connsiteX1"/>
                <a:gd fmla="*/ 83600 h 167200" name="connsiteY1"/>
                <a:gd fmla="*/ 288800 w 577600" name="connsiteX2"/>
                <a:gd fmla="*/ 0 h 167200" name="connsiteY2"/>
                <a:gd fmla="*/ 577600 w 577600" name="connsiteX3"/>
                <a:gd fmla="*/ 83600 h 167200" name="connsiteY3"/>
                <a:gd fmla="*/ 288800 w 577600" name="connsiteX4"/>
                <a:gd fmla="*/ 167200 h 1672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t="t" r="r"/>
              <a:pathLst>
                <a:path w="577600" h="167200">
                  <a:moveTo>
                    <a:pt x="0" y="0"/>
                  </a:moveTo>
                  <a:lnTo>
                    <a:pt x="577600" y="0"/>
                  </a:lnTo>
                  <a:lnTo>
                    <a:pt x="577600" y="167200"/>
                  </a:lnTo>
                  <a:lnTo>
                    <a:pt x="0" y="16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rIns="36000" wrap="square" tIns="0" bIns="0" rtlCol="0" lIns="3600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hash(CD)</a:t>
              </a:r>
            </a:p>
          </p:txBody>
        </p:sp>
        <p:sp>
          <p:nvSpPr>
            <p:cNvPr name="Byte or variable" id="313"/>
            <p:cNvSpPr/>
            <p:nvPr/>
          </p:nvSpPr>
          <p:spPr>
            <a:xfrm>
              <a:off x="5998900" y="3934400"/>
              <a:ext cx="733400" cy="167200"/>
            </a:xfrm>
            <a:custGeom>
              <a:avLst/>
              <a:gdLst>
                <a:gd fmla="*/ 366700 w 733400" name="connsiteX0"/>
                <a:gd fmla="*/ 83600 h 167200" name="connsiteY0"/>
                <a:gd fmla="*/ 0 w 733400" name="connsiteX1"/>
                <a:gd fmla="*/ 83600 h 167200" name="connsiteY1"/>
                <a:gd fmla="*/ 366700 w 733400" name="connsiteX2"/>
                <a:gd fmla="*/ 0 h 167200" name="connsiteY2"/>
                <a:gd fmla="*/ 733400 w 733400" name="connsiteX3"/>
                <a:gd fmla="*/ 83600 h 167200" name="connsiteY3"/>
                <a:gd fmla="*/ 366700 w 733400" name="connsiteX4"/>
                <a:gd fmla="*/ 167200 h 1672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t="t" r="r"/>
              <a:pathLst>
                <a:path w="733400" h="167200">
                  <a:moveTo>
                    <a:pt x="0" y="0"/>
                  </a:moveTo>
                  <a:lnTo>
                    <a:pt x="733400" y="0"/>
                  </a:lnTo>
                  <a:lnTo>
                    <a:pt x="733400" y="167200"/>
                  </a:lnTo>
                  <a:lnTo>
                    <a:pt x="0" y="16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rIns="36000" wrap="square" tIns="0" bIns="0" rtlCol="0" lIns="3600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hash(ABCD)</a:t>
              </a:r>
            </a:p>
          </p:txBody>
        </p:sp>
        <p:cxnSp>
          <p:nvCxnSpPr>
            <p:cNvPr name="Pointer (1-D)" id="314"/>
            <p:cNvCxnSpPr>
              <a:stCxn idx="4" id="310"/>
              <a:endCxn idx="2" id="308"/>
            </p:cNvCxnSpPr>
            <p:nvPr/>
          </p:nvCxnSpPr>
          <p:spPr>
            <a:xfrm rot="5400000">
              <a:off x="7574000" y="5089600"/>
              <a:ext cx="3040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  <a:headEnd w="med" len="med" type="oval"/>
              <a:tailEnd w="med" len="med" type="triangle"/>
            </a:ln>
          </p:spPr>
        </p:cxnSp>
        <p:cxnSp>
          <p:nvCxnSpPr>
            <p:cNvPr name="Pointer (1-D)" id="315"/>
            <p:cNvCxnSpPr>
              <a:stCxn idx="4" id="327"/>
              <a:endCxn idx="2" id="307"/>
            </p:cNvCxnSpPr>
            <p:nvPr/>
          </p:nvCxnSpPr>
          <p:spPr>
            <a:xfrm rot="5400000">
              <a:off x="6791200" y="5089600"/>
              <a:ext cx="3040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  <a:headEnd w="med" len="med" type="oval"/>
              <a:tailEnd w="med" len="med" type="triangle"/>
            </a:ln>
          </p:spPr>
        </p:cxnSp>
        <p:cxnSp>
          <p:nvCxnSpPr>
            <p:cNvPr name="Pointer (1-D)" id="316"/>
            <p:cNvCxnSpPr>
              <a:stCxn idx="4" id="311"/>
              <a:endCxn idx="2" id="306"/>
            </p:cNvCxnSpPr>
            <p:nvPr/>
          </p:nvCxnSpPr>
          <p:spPr>
            <a:xfrm rot="5400000">
              <a:off x="5928600" y="5089600"/>
              <a:ext cx="3040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  <a:headEnd w="med" len="med" type="oval"/>
              <a:tailEnd w="med" len="med" type="triangle"/>
            </a:ln>
          </p:spPr>
        </p:cxnSp>
        <p:cxnSp>
          <p:nvCxnSpPr>
            <p:cNvPr name="Pointer (1-D)" id="317"/>
            <p:cNvCxnSpPr>
              <a:endCxn idx="2" id="311"/>
            </p:cNvCxnSpPr>
            <p:nvPr/>
          </p:nvCxnSpPr>
          <p:spPr>
            <a:xfrm rot="1454610">
              <a:off x="5479051" y="4641200"/>
              <a:ext cx="629299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  <a:headEnd w="med" len="med" type="oval"/>
              <a:tailEnd w="med" len="med" type="triangle"/>
            </a:ln>
          </p:spPr>
        </p:cxnSp>
        <p:cxnSp>
          <p:nvCxnSpPr>
            <p:cNvPr name="Pointer (1-D)" id="318"/>
            <p:cNvCxnSpPr/>
            <p:nvPr/>
          </p:nvCxnSpPr>
          <p:spPr>
            <a:xfrm rot="8647080">
              <a:off x="5107767" y="4641200"/>
              <a:ext cx="440865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  <a:headEnd w="med" len="med" type="oval"/>
              <a:tailEnd w="med" len="med" type="triangle"/>
            </a:ln>
          </p:spPr>
        </p:cxnSp>
        <p:cxnSp>
          <p:nvCxnSpPr>
            <p:cNvPr name="Pointer (1-D)" id="319"/>
            <p:cNvCxnSpPr/>
            <p:nvPr/>
          </p:nvCxnSpPr>
          <p:spPr>
            <a:xfrm rot="1454610">
              <a:off x="7200451" y="4641200"/>
              <a:ext cx="629299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  <a:headEnd w="med" len="med" type="oval"/>
              <a:tailEnd w="med" len="med" type="triangle"/>
            </a:ln>
          </p:spPr>
        </p:cxnSp>
        <p:cxnSp>
          <p:nvCxnSpPr>
            <p:cNvPr name="Pointer (1-D)" id="320"/>
            <p:cNvCxnSpPr>
              <a:endCxn idx="2" id="327"/>
            </p:cNvCxnSpPr>
            <p:nvPr/>
          </p:nvCxnSpPr>
          <p:spPr>
            <a:xfrm rot="8647080">
              <a:off x="6829167" y="4641200"/>
              <a:ext cx="440865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  <a:headEnd w="med" len="med" type="oval"/>
              <a:tailEnd w="med" len="med" type="triangle"/>
            </a:ln>
          </p:spPr>
        </p:cxnSp>
        <p:cxnSp>
          <p:nvCxnSpPr>
            <p:cNvPr name="Pointer (1-D)" id="321"/>
            <p:cNvCxnSpPr>
              <a:stCxn idx="4" id="313"/>
              <a:endCxn idx="2" id="312"/>
            </p:cNvCxnSpPr>
            <p:nvPr/>
          </p:nvCxnSpPr>
          <p:spPr>
            <a:xfrm rot="903072">
              <a:off x="6349536" y="4223200"/>
              <a:ext cx="936525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  <a:headEnd w="med" len="med" type="oval"/>
              <a:tailEnd w="med" len="med" type="triangle"/>
            </a:ln>
          </p:spPr>
        </p:cxnSp>
        <p:cxnSp>
          <p:nvCxnSpPr>
            <p:cNvPr name="Pointer (1-D)" id="322"/>
            <p:cNvCxnSpPr>
              <a:stCxn idx="4" id="313"/>
            </p:cNvCxnSpPr>
            <p:nvPr/>
          </p:nvCxnSpPr>
          <p:spPr>
            <a:xfrm rot="9851340">
              <a:off x="5489914" y="4223200"/>
              <a:ext cx="892574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  <a:headEnd w="med" len="med" type="oval"/>
              <a:tailEnd w="med" len="med" type="triangle"/>
            </a:ln>
          </p:spPr>
        </p:cxnSp>
        <p:cxnSp>
          <p:nvCxnSpPr>
            <p:cNvPr name="Pointer (1-D)" id="323"/>
            <p:cNvCxnSpPr>
              <a:endCxn idx="2" id="309"/>
            </p:cNvCxnSpPr>
            <p:nvPr/>
          </p:nvCxnSpPr>
          <p:spPr>
            <a:xfrm rot="8647080">
              <a:off x="5107767" y="4641200"/>
              <a:ext cx="440865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  <a:headEnd w="med" len="med" type="oval"/>
              <a:tailEnd w="med" len="med" type="triangle"/>
            </a:ln>
          </p:spPr>
        </p:cxnSp>
        <p:sp>
          <p:nvSpPr>
            <p:cNvPr name="Byte or variable" id="325"/>
            <p:cNvSpPr/>
            <p:nvPr/>
          </p:nvSpPr>
          <p:spPr>
            <a:xfrm>
              <a:off x="5096400" y="4344800"/>
              <a:ext cx="577600" cy="167200"/>
            </a:xfrm>
            <a:custGeom>
              <a:avLst/>
              <a:gdLst>
                <a:gd fmla="*/ 288800 w 577600" name="connsiteX0"/>
                <a:gd fmla="*/ 83600 h 167200" name="connsiteY0"/>
                <a:gd fmla="*/ 0 w 577600" name="connsiteX1"/>
                <a:gd fmla="*/ 83600 h 167200" name="connsiteY1"/>
                <a:gd fmla="*/ 288800 w 577600" name="connsiteX2"/>
                <a:gd fmla="*/ 0 h 167200" name="connsiteY2"/>
                <a:gd fmla="*/ 577600 w 577600" name="connsiteX3"/>
                <a:gd fmla="*/ 83600 h 167200" name="connsiteY3"/>
                <a:gd fmla="*/ 288800 w 577600" name="connsiteX4"/>
                <a:gd fmla="*/ 167200 h 1672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t="t" r="r"/>
              <a:pathLst>
                <a:path w="577600" h="167200">
                  <a:moveTo>
                    <a:pt x="0" y="0"/>
                  </a:moveTo>
                  <a:lnTo>
                    <a:pt x="577600" y="0"/>
                  </a:lnTo>
                  <a:lnTo>
                    <a:pt x="577600" y="167200"/>
                  </a:lnTo>
                  <a:lnTo>
                    <a:pt x="0" y="16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rIns="36000" wrap="square" tIns="0" bIns="0" rtlCol="0" lIns="3600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hash(AB)</a:t>
              </a:r>
            </a:p>
          </p:txBody>
        </p:sp>
        <p:cxnSp>
          <p:nvCxnSpPr>
            <p:cNvPr name="Pointer (1-D)" id="326"/>
            <p:cNvCxnSpPr>
              <a:stCxn idx="4" id="309"/>
              <a:endCxn idx="2" id="305"/>
            </p:cNvCxnSpPr>
            <p:nvPr/>
          </p:nvCxnSpPr>
          <p:spPr>
            <a:xfrm rot="5400000">
              <a:off x="5005200" y="5082000"/>
              <a:ext cx="288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  <a:headEnd w="med" len="med" type="oval"/>
              <a:tailEnd w="med" len="med" type="triangle"/>
            </a:ln>
          </p:spPr>
        </p:cxnSp>
        <p:sp>
          <p:nvSpPr>
            <p:cNvPr name="Byte or variable" id="327"/>
            <p:cNvSpPr/>
            <p:nvPr/>
          </p:nvSpPr>
          <p:spPr>
            <a:xfrm>
              <a:off x="6513800" y="4770400"/>
              <a:ext cx="714400" cy="167200"/>
            </a:xfrm>
            <a:custGeom>
              <a:avLst/>
              <a:gdLst>
                <a:gd fmla="*/ 357200 w 714400" name="connsiteX0"/>
                <a:gd fmla="*/ 83600 h 167200" name="connsiteY0"/>
                <a:gd fmla="*/ 0 w 714400" name="connsiteX1"/>
                <a:gd fmla="*/ 83600 h 167200" name="connsiteY1"/>
                <a:gd fmla="*/ 357200 w 714400" name="connsiteX2"/>
                <a:gd fmla="*/ 0 h 167200" name="connsiteY2"/>
                <a:gd fmla="*/ 714400 w 714400" name="connsiteX3"/>
                <a:gd fmla="*/ 83600 h 167200" name="connsiteY3"/>
                <a:gd fmla="*/ 357200 w 714400" name="connsiteX4"/>
                <a:gd fmla="*/ 167200 h 1672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t="t" r="r"/>
              <a:pathLst>
                <a:path w="714400" h="167200">
                  <a:moveTo>
                    <a:pt x="0" y="0"/>
                  </a:moveTo>
                  <a:lnTo>
                    <a:pt x="714400" y="0"/>
                  </a:lnTo>
                  <a:lnTo>
                    <a:pt x="714400" y="167200"/>
                  </a:lnTo>
                  <a:lnTo>
                    <a:pt x="0" y="16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</a:ln>
          </p:spPr>
          <p:txBody>
            <a:bodyPr rIns="36000" wrap="square" tIns="0" bIns="0" rtlCol="0" lIns="3600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hash(C)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otalTime>0</TotalTime>
  <Words>0</Words>
  <Application>Microsoft Office PowerPoint</Application>
  <PresentationFormat>0</PresentationFormat>
  <Paragraphs>0</Paragraphs>
  <Slides>3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terms="http://purl.org/dc/terms/" xmlns:dc="http://purl.org/dc/elements/1.1/" xmlns:dcmitype="http://purl.org/dc/dcmitype/" xmlns:xsi="http://www.w3.org/2001/XMLSchema-instance">
  <dc:title>PowerPoint Presentation</dc:title>
  <dc:creator>xuanqi</dc:creator>
  <cp:lastModifiedBy>xuanqi</cp:lastModifiedBy>
  <cp:revision>1</cp:revision>
  <dcterms:created xsi:type="dcterms:W3CDTF">2018-05-02T16:42:41Z</dcterms:created>
  <dcterms:modified xsi:type="dcterms:W3CDTF">2018-05-02T16:42:41Z</dcterms:modified>
</cp:coreProperties>
</file>