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75" r:id="rId3"/>
    <p:sldId id="260" r:id="rId4"/>
    <p:sldId id="279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9" r:id="rId21"/>
    <p:sldId id="298" r:id="rId22"/>
    <p:sldId id="300" r:id="rId23"/>
    <p:sldId id="301" r:id="rId24"/>
    <p:sldId id="274" r:id="rId25"/>
  </p:sldIdLst>
  <p:sldSz cx="11518900" cy="647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72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02" y="66"/>
      </p:cViewPr>
      <p:guideLst>
        <p:guide orient="horz" pos="1972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600">
        <a:latin typeface="+mn-lt"/>
        <a:ea typeface="+mn-ea"/>
        <a:cs typeface="+mn-cs"/>
        <a:sym typeface="微软雅黑"/>
      </a:defRPr>
    </a:lvl1pPr>
    <a:lvl2pPr indent="228600" latinLnBrk="0">
      <a:defRPr sz="1600">
        <a:latin typeface="+mn-lt"/>
        <a:ea typeface="+mn-ea"/>
        <a:cs typeface="+mn-cs"/>
        <a:sym typeface="微软雅黑"/>
      </a:defRPr>
    </a:lvl2pPr>
    <a:lvl3pPr indent="457200" latinLnBrk="0">
      <a:defRPr sz="1600">
        <a:latin typeface="+mn-lt"/>
        <a:ea typeface="+mn-ea"/>
        <a:cs typeface="+mn-cs"/>
        <a:sym typeface="微软雅黑"/>
      </a:defRPr>
    </a:lvl3pPr>
    <a:lvl4pPr indent="685800" latinLnBrk="0">
      <a:defRPr sz="1600">
        <a:latin typeface="+mn-lt"/>
        <a:ea typeface="+mn-ea"/>
        <a:cs typeface="+mn-cs"/>
        <a:sym typeface="微软雅黑"/>
      </a:defRPr>
    </a:lvl4pPr>
    <a:lvl5pPr indent="914400" latinLnBrk="0">
      <a:defRPr sz="1600">
        <a:latin typeface="+mn-lt"/>
        <a:ea typeface="+mn-ea"/>
        <a:cs typeface="+mn-cs"/>
        <a:sym typeface="微软雅黑"/>
      </a:defRPr>
    </a:lvl5pPr>
    <a:lvl6pPr indent="1143000" latinLnBrk="0">
      <a:defRPr sz="1600">
        <a:latin typeface="+mn-lt"/>
        <a:ea typeface="+mn-ea"/>
        <a:cs typeface="+mn-cs"/>
        <a:sym typeface="微软雅黑"/>
      </a:defRPr>
    </a:lvl6pPr>
    <a:lvl7pPr indent="1371600" latinLnBrk="0">
      <a:defRPr sz="1600">
        <a:latin typeface="+mn-lt"/>
        <a:ea typeface="+mn-ea"/>
        <a:cs typeface="+mn-cs"/>
        <a:sym typeface="微软雅黑"/>
      </a:defRPr>
    </a:lvl7pPr>
    <a:lvl8pPr indent="1600200" latinLnBrk="0">
      <a:defRPr sz="1600">
        <a:latin typeface="+mn-lt"/>
        <a:ea typeface="+mn-ea"/>
        <a:cs typeface="+mn-cs"/>
        <a:sym typeface="微软雅黑"/>
      </a:defRPr>
    </a:lvl8pPr>
    <a:lvl9pPr indent="1828800" latinLnBrk="0">
      <a:defRPr sz="1600">
        <a:latin typeface="+mn-lt"/>
        <a:ea typeface="+mn-ea"/>
        <a:cs typeface="+mn-cs"/>
        <a:sym typeface="微软雅黑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2181679"/>
            <a:ext cx="10253103" cy="849631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/>
            </a:lvl1pPr>
          </a:lstStyle>
          <a:p>
            <a:r>
              <a:t>单击此处编辑标题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39" y="3369090"/>
            <a:ext cx="10253022" cy="757221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/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/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/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/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/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89" name="正文级别 1…"/>
          <p:cNvSpPr txBox="1">
            <a:spLocks noGrp="1"/>
          </p:cNvSpPr>
          <p:nvPr>
            <p:ph type="body" idx="1"/>
          </p:nvPr>
        </p:nvSpPr>
        <p:spPr>
          <a:xfrm>
            <a:off x="632958" y="1224567"/>
            <a:ext cx="10254083" cy="4763485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633005" y="3598800"/>
            <a:ext cx="10254082" cy="590406"/>
          </a:xfrm>
          <a:prstGeom prst="rect">
            <a:avLst/>
          </a:prstGeom>
        </p:spPr>
        <p:txBody>
          <a:bodyPr anchor="t"/>
          <a:lstStyle>
            <a:lvl1pPr defTabSz="864235">
              <a:defRPr sz="3400" b="0" spc="3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2999" y="4262999"/>
            <a:ext cx="10254083" cy="101857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3005" y="1224567"/>
            <a:ext cx="4992040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单击此处编辑文本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5892046" y="1224567"/>
            <a:ext cx="4992042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81381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2" b="1" spc="178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图片占位符 2"/>
          <p:cNvSpPr>
            <a:spLocks noGrp="1"/>
          </p:cNvSpPr>
          <p:nvPr>
            <p:ph type="pic" sz="half" idx="2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895047" y="1224567"/>
            <a:ext cx="4992041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 defTabSz="864235"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文级别 1…"/>
          <p:cNvSpPr txBox="1">
            <a:spLocks noGrp="1"/>
          </p:cNvSpPr>
          <p:nvPr>
            <p:ph type="body" idx="1"/>
          </p:nvPr>
        </p:nvSpPr>
        <p:spPr>
          <a:xfrm>
            <a:off x="633005" y="900007"/>
            <a:ext cx="10254082" cy="4762207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1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单击此处编辑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793723" y="687618"/>
            <a:ext cx="3714846" cy="1053630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854735" y="687618"/>
            <a:ext cx="5831444" cy="5105539"/>
          </a:xfrm>
          <a:prstGeom prst="rect">
            <a:avLst/>
          </a:prstGeom>
        </p:spPr>
        <p:txBody>
          <a:bodyPr/>
          <a:lstStyle>
            <a:lvl2pPr marL="0" indent="431800">
              <a:buSzTx/>
              <a:buNone/>
            </a:lvl2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3723" y="2116257"/>
            <a:ext cx="3714846" cy="3677500"/>
          </a:xfrm>
          <a:prstGeom prst="rect">
            <a:avLst/>
          </a:prstGeom>
        </p:spPr>
        <p:txBody>
          <a:bodyPr/>
          <a:lstStyle>
            <a:lvl1pPr marL="323850" indent="-323850">
              <a:defRPr spc="100"/>
            </a:lvl1pPr>
          </a:lstStyle>
          <a:p>
            <a:r>
              <a:t>单击此处编辑正文
单击此处编辑正文
单击此处编辑正文
单击此处编辑正文
单击此处编辑正文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单击此处编辑正文"/>
          <p:cNvSpPr txBox="1">
            <a:spLocks noGrp="1"/>
          </p:cNvSpPr>
          <p:nvPr>
            <p:ph type="title" hasCustomPrompt="1"/>
          </p:nvPr>
        </p:nvSpPr>
        <p:spPr>
          <a:xfrm>
            <a:off x="632939" y="5296342"/>
            <a:ext cx="10253022" cy="52741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单击此处编辑正文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9" y="606016"/>
            <a:ext cx="10253022" cy="430511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0" y="0"/>
            <a:ext cx="11523100" cy="648977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42157" y="534014"/>
            <a:ext cx="5101914" cy="5412147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defTabSz="914400"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89235"/>
            <a:ext cx="10253103" cy="849632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b="0" spc="600"/>
            </a:lvl1pPr>
          </a:lstStyle>
          <a:p>
            <a:r>
              <a:t>单击此处编辑标题</a:t>
            </a:r>
          </a:p>
        </p:txBody>
      </p:sp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864235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58" y="3369600"/>
            <a:ext cx="10254083" cy="898569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49203"/>
            <a:ext cx="10253103" cy="61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单击此处编辑标题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9" y="1425038"/>
            <a:ext cx="10253022" cy="448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1" y="6021407"/>
            <a:ext cx="259530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100">
                <a:solidFill>
                  <a:srgbClr val="888888"/>
                </a:solidFill>
                <a:latin typeface="+mn-lt"/>
                <a:ea typeface="+mn-ea"/>
                <a:cs typeface="+mn-cs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9pPr>
    </p:titleStyle>
    <p:bodyStyle>
      <a:lvl1pPr marL="2159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1pPr>
      <a:lvl2pPr marL="6477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2pPr>
      <a:lvl3pPr marL="10801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3pPr>
      <a:lvl4pPr marL="15119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4pPr>
      <a:lvl5pPr marL="19437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5pPr>
      <a:lvl6pPr marL="2439035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6pPr>
      <a:lvl7pPr marL="28714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7pPr>
      <a:lvl8pPr marL="33032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8pPr>
      <a:lvl9pPr marL="37350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n-lt"/>
          <a:ea typeface="+mn-ea"/>
          <a:cs typeface="+mn-cs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 1"/>
          <p:cNvSpPr txBox="1"/>
          <p:nvPr/>
        </p:nvSpPr>
        <p:spPr>
          <a:xfrm>
            <a:off x="1523054" y="1928999"/>
            <a:ext cx="9110112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5400"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 algn="ctr"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数组中的逆序对</a:t>
            </a: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178" name="文本框 3"/>
          <p:cNvSpPr txBox="1"/>
          <p:nvPr/>
        </p:nvSpPr>
        <p:spPr>
          <a:xfrm>
            <a:off x="3992880" y="2969895"/>
            <a:ext cx="3533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89B929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dirty="0" err="1">
                <a:latin typeface="阿里巴巴普惠体"/>
                <a:ea typeface="阿里巴巴普惠体"/>
                <a:cs typeface="阿里巴巴普惠体"/>
                <a:sym typeface="阿里巴巴普惠体"/>
              </a:rPr>
              <a:t>门徒计划，带你开启算法精进之路</a:t>
            </a: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F050940E-41EF-4DAD-B9F0-1B4233244F08}"/>
              </a:ext>
            </a:extLst>
          </p:cNvPr>
          <p:cNvSpPr txBox="1"/>
          <p:nvPr/>
        </p:nvSpPr>
        <p:spPr>
          <a:xfrm>
            <a:off x="681112" y="1136750"/>
            <a:ext cx="53678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计算数组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【2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8】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的逆序对数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E33E5E0D-5E32-49C6-A469-9FE443CEAC4F}"/>
              </a:ext>
            </a:extLst>
          </p:cNvPr>
          <p:cNvSpPr/>
          <p:nvPr/>
        </p:nvSpPr>
        <p:spPr>
          <a:xfrm>
            <a:off x="272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F48E35B-7D08-426A-8618-50A3466857A1}"/>
              </a:ext>
            </a:extLst>
          </p:cNvPr>
          <p:cNvSpPr/>
          <p:nvPr/>
        </p:nvSpPr>
        <p:spPr>
          <a:xfrm>
            <a:off x="344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ADBBF6F9-FE74-4092-B0A7-207F2ACCA54E}"/>
              </a:ext>
            </a:extLst>
          </p:cNvPr>
          <p:cNvSpPr/>
          <p:nvPr/>
        </p:nvSpPr>
        <p:spPr>
          <a:xfrm>
            <a:off x="416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79BC7813-90A7-4824-B63B-A39B8B0D4189}"/>
              </a:ext>
            </a:extLst>
          </p:cNvPr>
          <p:cNvGrpSpPr/>
          <p:nvPr/>
        </p:nvGrpSpPr>
        <p:grpSpPr>
          <a:xfrm>
            <a:off x="4889760" y="188682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078AF91F-FEF7-47F3-9315-45F8D56AE8E8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2567D8ED-3564-4CC4-B213-D010ECB50E1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468B1FD-66DB-48CF-AEAC-548133BC92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6C550BC1-ED30-4130-9EDE-8985500FBCEE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rgbClr val="42719B"/>
              </a:solidFill>
              <a:miter/>
            </a:ln>
          </p:spPr>
          <p:txBody>
            <a:bodyPr lIns="45719" rIns="45719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cs typeface="Arial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endParaRPr>
            </a:p>
          </p:txBody>
        </p:sp>
      </p:grp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E0C1F003-7427-4D33-BA6F-A3D3F9F68C6D}"/>
              </a:ext>
            </a:extLst>
          </p:cNvPr>
          <p:cNvSpPr/>
          <p:nvPr/>
        </p:nvSpPr>
        <p:spPr>
          <a:xfrm>
            <a:off x="604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1" name="矩形: 圆角 28">
            <a:extLst>
              <a:ext uri="{FF2B5EF4-FFF2-40B4-BE49-F238E27FC236}">
                <a16:creationId xmlns:a16="http://schemas.microsoft.com/office/drawing/2014/main" id="{4FFADF03-48FD-4B2A-ACD8-EE7F27496A06}"/>
              </a:ext>
            </a:extLst>
          </p:cNvPr>
          <p:cNvSpPr/>
          <p:nvPr/>
        </p:nvSpPr>
        <p:spPr>
          <a:xfrm>
            <a:off x="676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19477D79-7061-4E86-A68D-61F1E88D16BE}"/>
              </a:ext>
            </a:extLst>
          </p:cNvPr>
          <p:cNvSpPr/>
          <p:nvPr/>
        </p:nvSpPr>
        <p:spPr>
          <a:xfrm>
            <a:off x="748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14B0F89A-6706-4369-A925-326337BBA084}"/>
              </a:ext>
            </a:extLst>
          </p:cNvPr>
          <p:cNvSpPr/>
          <p:nvPr/>
        </p:nvSpPr>
        <p:spPr>
          <a:xfrm>
            <a:off x="820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53137AAC-6DD9-4AC6-8D51-ACD593FF2945}"/>
              </a:ext>
            </a:extLst>
          </p:cNvPr>
          <p:cNvSpPr txBox="1"/>
          <p:nvPr/>
        </p:nvSpPr>
        <p:spPr>
          <a:xfrm>
            <a:off x="924164" y="2062161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原始数组：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19" name="矩形: 圆角 31">
            <a:extLst>
              <a:ext uri="{FF2B5EF4-FFF2-40B4-BE49-F238E27FC236}">
                <a16:creationId xmlns:a16="http://schemas.microsoft.com/office/drawing/2014/main" id="{94F9024B-E25D-4413-8BA0-72E1CE0ED8EA}"/>
              </a:ext>
            </a:extLst>
          </p:cNvPr>
          <p:cNvSpPr/>
          <p:nvPr/>
        </p:nvSpPr>
        <p:spPr>
          <a:xfrm>
            <a:off x="345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3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20" name="矩形: 圆角 32">
            <a:extLst>
              <a:ext uri="{FF2B5EF4-FFF2-40B4-BE49-F238E27FC236}">
                <a16:creationId xmlns:a16="http://schemas.microsoft.com/office/drawing/2014/main" id="{BE3C6FA8-AF20-404F-89A7-2C09E8E6E56E}"/>
              </a:ext>
            </a:extLst>
          </p:cNvPr>
          <p:cNvSpPr/>
          <p:nvPr/>
        </p:nvSpPr>
        <p:spPr>
          <a:xfrm>
            <a:off x="417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grpSp>
        <p:nvGrpSpPr>
          <p:cNvPr id="21" name="矩形: 圆角 54">
            <a:extLst>
              <a:ext uri="{FF2B5EF4-FFF2-40B4-BE49-F238E27FC236}">
                <a16:creationId xmlns:a16="http://schemas.microsoft.com/office/drawing/2014/main" id="{7519A0D1-740B-43E6-A985-B315498D0D77}"/>
              </a:ext>
            </a:extLst>
          </p:cNvPr>
          <p:cNvGrpSpPr/>
          <p:nvPr/>
        </p:nvGrpSpPr>
        <p:grpSpPr>
          <a:xfrm>
            <a:off x="4893929" y="3343431"/>
            <a:ext cx="720001" cy="720001"/>
            <a:chOff x="0" y="0"/>
            <a:chExt cx="720000" cy="720000"/>
          </a:xfrm>
        </p:grpSpPr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050E11DD-A2B0-4335-BFF2-B9EBFF0EA877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FF4B493E-1004-46CC-A68B-364E65AA03B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C7BFF192-0C43-4992-B800-DCC553BB2046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5" name="圆角矩形">
              <a:extLst>
                <a:ext uri="{FF2B5EF4-FFF2-40B4-BE49-F238E27FC236}">
                  <a16:creationId xmlns:a16="http://schemas.microsoft.com/office/drawing/2014/main" id="{79A9B226-7CA4-47C7-8D46-1341E31001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</p:grpSp>
      <p:sp>
        <p:nvSpPr>
          <p:cNvPr id="27" name="矩形: 圆角 28">
            <a:extLst>
              <a:ext uri="{FF2B5EF4-FFF2-40B4-BE49-F238E27FC236}">
                <a16:creationId xmlns:a16="http://schemas.microsoft.com/office/drawing/2014/main" id="{E9BBDBFD-4EFC-4157-AF20-C62D905EDF6D}"/>
              </a:ext>
            </a:extLst>
          </p:cNvPr>
          <p:cNvSpPr/>
          <p:nvPr/>
        </p:nvSpPr>
        <p:spPr>
          <a:xfrm>
            <a:off x="677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4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28" name="矩形: 圆角 31">
            <a:extLst>
              <a:ext uri="{FF2B5EF4-FFF2-40B4-BE49-F238E27FC236}">
                <a16:creationId xmlns:a16="http://schemas.microsoft.com/office/drawing/2014/main" id="{043C6A60-AE86-41ED-ABC2-40B3D61F095D}"/>
              </a:ext>
            </a:extLst>
          </p:cNvPr>
          <p:cNvSpPr/>
          <p:nvPr/>
        </p:nvSpPr>
        <p:spPr>
          <a:xfrm>
            <a:off x="749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29" name="矩形: 圆角 32">
            <a:extLst>
              <a:ext uri="{FF2B5EF4-FFF2-40B4-BE49-F238E27FC236}">
                <a16:creationId xmlns:a16="http://schemas.microsoft.com/office/drawing/2014/main" id="{F5D701E4-929E-4084-83B4-7BCA267BD67F}"/>
              </a:ext>
            </a:extLst>
          </p:cNvPr>
          <p:cNvSpPr/>
          <p:nvPr/>
        </p:nvSpPr>
        <p:spPr>
          <a:xfrm>
            <a:off x="821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40BA7E93-3531-41C5-B768-81BFEFFE396F}"/>
              </a:ext>
            </a:extLst>
          </p:cNvPr>
          <p:cNvSpPr txBox="1"/>
          <p:nvPr/>
        </p:nvSpPr>
        <p:spPr>
          <a:xfrm>
            <a:off x="928333" y="3518765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辅助数组：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924164" y="4606037"/>
            <a:ext cx="735553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接着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I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j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指向的两个元素作比较，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3 &lt; 4;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那么就把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放到合并数组里面；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73002E-DBA1-4CC6-80D2-C67952406546}"/>
              </a:ext>
            </a:extLst>
          </p:cNvPr>
          <p:cNvCxnSpPr>
            <a:cxnSpLocks/>
          </p:cNvCxnSpPr>
          <p:nvPr/>
        </p:nvCxnSpPr>
        <p:spPr>
          <a:xfrm>
            <a:off x="5863976" y="1786632"/>
            <a:ext cx="0" cy="2597478"/>
          </a:xfrm>
          <a:prstGeom prst="line">
            <a:avLst/>
          </a:prstGeom>
          <a:noFill/>
          <a:ln w="19050" cap="flat">
            <a:solidFill>
              <a:schemeClr val="accent6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up-arrow_37977">
            <a:extLst>
              <a:ext uri="{FF2B5EF4-FFF2-40B4-BE49-F238E27FC236}">
                <a16:creationId xmlns:a16="http://schemas.microsoft.com/office/drawing/2014/main" id="{4A0E6528-40CE-499F-8EC0-0D4AFD81555F}"/>
              </a:ext>
            </a:extLst>
          </p:cNvPr>
          <p:cNvSpPr/>
          <p:nvPr/>
        </p:nvSpPr>
        <p:spPr>
          <a:xfrm>
            <a:off x="3592951" y="2670287"/>
            <a:ext cx="433618" cy="463282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k</a:t>
            </a:r>
          </a:p>
        </p:txBody>
      </p:sp>
      <p:sp>
        <p:nvSpPr>
          <p:cNvPr id="46" name="up-arrow_37977">
            <a:extLst>
              <a:ext uri="{FF2B5EF4-FFF2-40B4-BE49-F238E27FC236}">
                <a16:creationId xmlns:a16="http://schemas.microsoft.com/office/drawing/2014/main" id="{04E69C63-1048-4A40-96D5-EB53315BE440}"/>
              </a:ext>
            </a:extLst>
          </p:cNvPr>
          <p:cNvSpPr/>
          <p:nvPr/>
        </p:nvSpPr>
        <p:spPr>
          <a:xfrm>
            <a:off x="3592951" y="4138482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Arial"/>
            </a:endParaRPr>
          </a:p>
        </p:txBody>
      </p:sp>
      <p:sp>
        <p:nvSpPr>
          <p:cNvPr id="47" name="up-arrow_37977">
            <a:extLst>
              <a:ext uri="{FF2B5EF4-FFF2-40B4-BE49-F238E27FC236}">
                <a16:creationId xmlns:a16="http://schemas.microsoft.com/office/drawing/2014/main" id="{0449F2F9-2592-4763-B1DA-0435205D50C5}"/>
              </a:ext>
            </a:extLst>
          </p:cNvPr>
          <p:cNvSpPr/>
          <p:nvPr/>
        </p:nvSpPr>
        <p:spPr>
          <a:xfrm>
            <a:off x="6912117" y="4114781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0808117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F050940E-41EF-4DAD-B9F0-1B4233244F08}"/>
              </a:ext>
            </a:extLst>
          </p:cNvPr>
          <p:cNvSpPr txBox="1"/>
          <p:nvPr/>
        </p:nvSpPr>
        <p:spPr>
          <a:xfrm>
            <a:off x="681112" y="1136750"/>
            <a:ext cx="53678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计算数组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【2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8】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的逆序对数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E33E5E0D-5E32-49C6-A469-9FE443CEAC4F}"/>
              </a:ext>
            </a:extLst>
          </p:cNvPr>
          <p:cNvSpPr/>
          <p:nvPr/>
        </p:nvSpPr>
        <p:spPr>
          <a:xfrm>
            <a:off x="272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F48E35B-7D08-426A-8618-50A3466857A1}"/>
              </a:ext>
            </a:extLst>
          </p:cNvPr>
          <p:cNvSpPr/>
          <p:nvPr/>
        </p:nvSpPr>
        <p:spPr>
          <a:xfrm>
            <a:off x="344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ADBBF6F9-FE74-4092-B0A7-207F2ACCA54E}"/>
              </a:ext>
            </a:extLst>
          </p:cNvPr>
          <p:cNvSpPr/>
          <p:nvPr/>
        </p:nvSpPr>
        <p:spPr>
          <a:xfrm>
            <a:off x="416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3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79BC7813-90A7-4824-B63B-A39B8B0D4189}"/>
              </a:ext>
            </a:extLst>
          </p:cNvPr>
          <p:cNvGrpSpPr/>
          <p:nvPr/>
        </p:nvGrpSpPr>
        <p:grpSpPr>
          <a:xfrm>
            <a:off x="4889760" y="188682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078AF91F-FEF7-47F3-9315-45F8D56AE8E8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2567D8ED-3564-4CC4-B213-D010ECB50E1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468B1FD-66DB-48CF-AEAC-548133BC92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6C550BC1-ED30-4130-9EDE-8985500FBCEE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rgbClr val="42719B"/>
              </a:solidFill>
              <a:miter/>
            </a:ln>
          </p:spPr>
          <p:txBody>
            <a:bodyPr lIns="45719" rIns="45719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cs typeface="Arial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endParaRPr>
            </a:p>
          </p:txBody>
        </p:sp>
      </p:grp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E0C1F003-7427-4D33-BA6F-A3D3F9F68C6D}"/>
              </a:ext>
            </a:extLst>
          </p:cNvPr>
          <p:cNvSpPr/>
          <p:nvPr/>
        </p:nvSpPr>
        <p:spPr>
          <a:xfrm>
            <a:off x="604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1" name="矩形: 圆角 28">
            <a:extLst>
              <a:ext uri="{FF2B5EF4-FFF2-40B4-BE49-F238E27FC236}">
                <a16:creationId xmlns:a16="http://schemas.microsoft.com/office/drawing/2014/main" id="{4FFADF03-48FD-4B2A-ACD8-EE7F27496A06}"/>
              </a:ext>
            </a:extLst>
          </p:cNvPr>
          <p:cNvSpPr/>
          <p:nvPr/>
        </p:nvSpPr>
        <p:spPr>
          <a:xfrm>
            <a:off x="676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19477D79-7061-4E86-A68D-61F1E88D16BE}"/>
              </a:ext>
            </a:extLst>
          </p:cNvPr>
          <p:cNvSpPr/>
          <p:nvPr/>
        </p:nvSpPr>
        <p:spPr>
          <a:xfrm>
            <a:off x="748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14B0F89A-6706-4369-A925-326337BBA084}"/>
              </a:ext>
            </a:extLst>
          </p:cNvPr>
          <p:cNvSpPr/>
          <p:nvPr/>
        </p:nvSpPr>
        <p:spPr>
          <a:xfrm>
            <a:off x="820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53137AAC-6DD9-4AC6-8D51-ACD593FF2945}"/>
              </a:ext>
            </a:extLst>
          </p:cNvPr>
          <p:cNvSpPr txBox="1"/>
          <p:nvPr/>
        </p:nvSpPr>
        <p:spPr>
          <a:xfrm>
            <a:off x="924164" y="2062161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原始数组：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0" name="矩形: 圆角 32">
            <a:extLst>
              <a:ext uri="{FF2B5EF4-FFF2-40B4-BE49-F238E27FC236}">
                <a16:creationId xmlns:a16="http://schemas.microsoft.com/office/drawing/2014/main" id="{BE3C6FA8-AF20-404F-89A7-2C09E8E6E56E}"/>
              </a:ext>
            </a:extLst>
          </p:cNvPr>
          <p:cNvSpPr/>
          <p:nvPr/>
        </p:nvSpPr>
        <p:spPr>
          <a:xfrm>
            <a:off x="417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grpSp>
        <p:nvGrpSpPr>
          <p:cNvPr id="21" name="矩形: 圆角 54">
            <a:extLst>
              <a:ext uri="{FF2B5EF4-FFF2-40B4-BE49-F238E27FC236}">
                <a16:creationId xmlns:a16="http://schemas.microsoft.com/office/drawing/2014/main" id="{7519A0D1-740B-43E6-A985-B315498D0D77}"/>
              </a:ext>
            </a:extLst>
          </p:cNvPr>
          <p:cNvGrpSpPr/>
          <p:nvPr/>
        </p:nvGrpSpPr>
        <p:grpSpPr>
          <a:xfrm>
            <a:off x="4893929" y="3343431"/>
            <a:ext cx="720001" cy="720001"/>
            <a:chOff x="0" y="0"/>
            <a:chExt cx="720000" cy="720000"/>
          </a:xfrm>
        </p:grpSpPr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050E11DD-A2B0-4335-BFF2-B9EBFF0EA877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FF4B493E-1004-46CC-A68B-364E65AA03B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C7BFF192-0C43-4992-B800-DCC553BB2046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5" name="圆角矩形">
              <a:extLst>
                <a:ext uri="{FF2B5EF4-FFF2-40B4-BE49-F238E27FC236}">
                  <a16:creationId xmlns:a16="http://schemas.microsoft.com/office/drawing/2014/main" id="{79A9B226-7CA4-47C7-8D46-1341E31001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</p:grpSp>
      <p:sp>
        <p:nvSpPr>
          <p:cNvPr id="27" name="矩形: 圆角 28">
            <a:extLst>
              <a:ext uri="{FF2B5EF4-FFF2-40B4-BE49-F238E27FC236}">
                <a16:creationId xmlns:a16="http://schemas.microsoft.com/office/drawing/2014/main" id="{E9BBDBFD-4EFC-4157-AF20-C62D905EDF6D}"/>
              </a:ext>
            </a:extLst>
          </p:cNvPr>
          <p:cNvSpPr/>
          <p:nvPr/>
        </p:nvSpPr>
        <p:spPr>
          <a:xfrm>
            <a:off x="677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4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28" name="矩形: 圆角 31">
            <a:extLst>
              <a:ext uri="{FF2B5EF4-FFF2-40B4-BE49-F238E27FC236}">
                <a16:creationId xmlns:a16="http://schemas.microsoft.com/office/drawing/2014/main" id="{043C6A60-AE86-41ED-ABC2-40B3D61F095D}"/>
              </a:ext>
            </a:extLst>
          </p:cNvPr>
          <p:cNvSpPr/>
          <p:nvPr/>
        </p:nvSpPr>
        <p:spPr>
          <a:xfrm>
            <a:off x="749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29" name="矩形: 圆角 32">
            <a:extLst>
              <a:ext uri="{FF2B5EF4-FFF2-40B4-BE49-F238E27FC236}">
                <a16:creationId xmlns:a16="http://schemas.microsoft.com/office/drawing/2014/main" id="{F5D701E4-929E-4084-83B4-7BCA267BD67F}"/>
              </a:ext>
            </a:extLst>
          </p:cNvPr>
          <p:cNvSpPr/>
          <p:nvPr/>
        </p:nvSpPr>
        <p:spPr>
          <a:xfrm>
            <a:off x="821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40BA7E93-3531-41C5-B768-81BFEFFE396F}"/>
              </a:ext>
            </a:extLst>
          </p:cNvPr>
          <p:cNvSpPr txBox="1"/>
          <p:nvPr/>
        </p:nvSpPr>
        <p:spPr>
          <a:xfrm>
            <a:off x="928333" y="3518765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辅助数组：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73002E-DBA1-4CC6-80D2-C67952406546}"/>
              </a:ext>
            </a:extLst>
          </p:cNvPr>
          <p:cNvCxnSpPr>
            <a:cxnSpLocks/>
          </p:cNvCxnSpPr>
          <p:nvPr/>
        </p:nvCxnSpPr>
        <p:spPr>
          <a:xfrm>
            <a:off x="5863976" y="1786632"/>
            <a:ext cx="0" cy="2597478"/>
          </a:xfrm>
          <a:prstGeom prst="line">
            <a:avLst/>
          </a:prstGeom>
          <a:noFill/>
          <a:ln w="19050" cap="flat">
            <a:solidFill>
              <a:schemeClr val="accent6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up-arrow_37977">
            <a:extLst>
              <a:ext uri="{FF2B5EF4-FFF2-40B4-BE49-F238E27FC236}">
                <a16:creationId xmlns:a16="http://schemas.microsoft.com/office/drawing/2014/main" id="{4A0E6528-40CE-499F-8EC0-0D4AFD81555F}"/>
              </a:ext>
            </a:extLst>
          </p:cNvPr>
          <p:cNvSpPr/>
          <p:nvPr/>
        </p:nvSpPr>
        <p:spPr>
          <a:xfrm>
            <a:off x="4385124" y="2733126"/>
            <a:ext cx="433618" cy="463282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k</a:t>
            </a:r>
          </a:p>
        </p:txBody>
      </p:sp>
      <p:sp>
        <p:nvSpPr>
          <p:cNvPr id="46" name="up-arrow_37977">
            <a:extLst>
              <a:ext uri="{FF2B5EF4-FFF2-40B4-BE49-F238E27FC236}">
                <a16:creationId xmlns:a16="http://schemas.microsoft.com/office/drawing/2014/main" id="{04E69C63-1048-4A40-96D5-EB53315BE440}"/>
              </a:ext>
            </a:extLst>
          </p:cNvPr>
          <p:cNvSpPr/>
          <p:nvPr/>
        </p:nvSpPr>
        <p:spPr>
          <a:xfrm>
            <a:off x="4382218" y="4138482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Arial"/>
            </a:endParaRPr>
          </a:p>
        </p:txBody>
      </p:sp>
      <p:sp>
        <p:nvSpPr>
          <p:cNvPr id="47" name="up-arrow_37977">
            <a:extLst>
              <a:ext uri="{FF2B5EF4-FFF2-40B4-BE49-F238E27FC236}">
                <a16:creationId xmlns:a16="http://schemas.microsoft.com/office/drawing/2014/main" id="{0449F2F9-2592-4763-B1DA-0435205D50C5}"/>
              </a:ext>
            </a:extLst>
          </p:cNvPr>
          <p:cNvSpPr/>
          <p:nvPr/>
        </p:nvSpPr>
        <p:spPr>
          <a:xfrm>
            <a:off x="6912117" y="4114781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j</a:t>
            </a:r>
          </a:p>
        </p:txBody>
      </p:sp>
      <p:sp>
        <p:nvSpPr>
          <p:cNvPr id="48" name="文本框 8">
            <a:extLst>
              <a:ext uri="{FF2B5EF4-FFF2-40B4-BE49-F238E27FC236}">
                <a16:creationId xmlns:a16="http://schemas.microsoft.com/office/drawing/2014/main" id="{F917523B-81D4-403E-B12E-F59DE8402AC7}"/>
              </a:ext>
            </a:extLst>
          </p:cNvPr>
          <p:cNvSpPr txBox="1"/>
          <p:nvPr/>
        </p:nvSpPr>
        <p:spPr>
          <a:xfrm>
            <a:off x="924164" y="4606037"/>
            <a:ext cx="181395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接着继续做比较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</p:spTree>
    <p:extLst>
      <p:ext uri="{BB962C8B-B14F-4D97-AF65-F5344CB8AC3E}">
        <p14:creationId xmlns:p14="http://schemas.microsoft.com/office/powerpoint/2010/main" val="5907705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F050940E-41EF-4DAD-B9F0-1B4233244F08}"/>
              </a:ext>
            </a:extLst>
          </p:cNvPr>
          <p:cNvSpPr txBox="1"/>
          <p:nvPr/>
        </p:nvSpPr>
        <p:spPr>
          <a:xfrm>
            <a:off x="681112" y="1136750"/>
            <a:ext cx="53678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计算数组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【2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8】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的逆序对数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E33E5E0D-5E32-49C6-A469-9FE443CEAC4F}"/>
              </a:ext>
            </a:extLst>
          </p:cNvPr>
          <p:cNvSpPr/>
          <p:nvPr/>
        </p:nvSpPr>
        <p:spPr>
          <a:xfrm>
            <a:off x="272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F48E35B-7D08-426A-8618-50A3466857A1}"/>
              </a:ext>
            </a:extLst>
          </p:cNvPr>
          <p:cNvSpPr/>
          <p:nvPr/>
        </p:nvSpPr>
        <p:spPr>
          <a:xfrm>
            <a:off x="344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ADBBF6F9-FE74-4092-B0A7-207F2ACCA54E}"/>
              </a:ext>
            </a:extLst>
          </p:cNvPr>
          <p:cNvSpPr/>
          <p:nvPr/>
        </p:nvSpPr>
        <p:spPr>
          <a:xfrm>
            <a:off x="416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3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79BC7813-90A7-4824-B63B-A39B8B0D4189}"/>
              </a:ext>
            </a:extLst>
          </p:cNvPr>
          <p:cNvGrpSpPr/>
          <p:nvPr/>
        </p:nvGrpSpPr>
        <p:grpSpPr>
          <a:xfrm>
            <a:off x="4889760" y="188682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078AF91F-FEF7-47F3-9315-45F8D56AE8E8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2567D8ED-3564-4CC4-B213-D010ECB50E1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468B1FD-66DB-48CF-AEAC-548133BC92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6C550BC1-ED30-4130-9EDE-8985500FBCEE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rgbClr val="42719B"/>
              </a:solidFill>
              <a:miter/>
            </a:ln>
          </p:spPr>
          <p:txBody>
            <a:bodyPr lIns="45719" rIns="45719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cs typeface="Arial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endParaRPr>
            </a:p>
          </p:txBody>
        </p:sp>
      </p:grp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E0C1F003-7427-4D33-BA6F-A3D3F9F68C6D}"/>
              </a:ext>
            </a:extLst>
          </p:cNvPr>
          <p:cNvSpPr/>
          <p:nvPr/>
        </p:nvSpPr>
        <p:spPr>
          <a:xfrm>
            <a:off x="604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1" name="矩形: 圆角 28">
            <a:extLst>
              <a:ext uri="{FF2B5EF4-FFF2-40B4-BE49-F238E27FC236}">
                <a16:creationId xmlns:a16="http://schemas.microsoft.com/office/drawing/2014/main" id="{4FFADF03-48FD-4B2A-ACD8-EE7F27496A06}"/>
              </a:ext>
            </a:extLst>
          </p:cNvPr>
          <p:cNvSpPr/>
          <p:nvPr/>
        </p:nvSpPr>
        <p:spPr>
          <a:xfrm>
            <a:off x="676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19477D79-7061-4E86-A68D-61F1E88D16BE}"/>
              </a:ext>
            </a:extLst>
          </p:cNvPr>
          <p:cNvSpPr/>
          <p:nvPr/>
        </p:nvSpPr>
        <p:spPr>
          <a:xfrm>
            <a:off x="748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14B0F89A-6706-4369-A925-326337BBA084}"/>
              </a:ext>
            </a:extLst>
          </p:cNvPr>
          <p:cNvSpPr/>
          <p:nvPr/>
        </p:nvSpPr>
        <p:spPr>
          <a:xfrm>
            <a:off x="820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53137AAC-6DD9-4AC6-8D51-ACD593FF2945}"/>
              </a:ext>
            </a:extLst>
          </p:cNvPr>
          <p:cNvSpPr txBox="1"/>
          <p:nvPr/>
        </p:nvSpPr>
        <p:spPr>
          <a:xfrm>
            <a:off x="924164" y="2062161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原始数组：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0" name="矩形: 圆角 32">
            <a:extLst>
              <a:ext uri="{FF2B5EF4-FFF2-40B4-BE49-F238E27FC236}">
                <a16:creationId xmlns:a16="http://schemas.microsoft.com/office/drawing/2014/main" id="{BE3C6FA8-AF20-404F-89A7-2C09E8E6E56E}"/>
              </a:ext>
            </a:extLst>
          </p:cNvPr>
          <p:cNvSpPr/>
          <p:nvPr/>
        </p:nvSpPr>
        <p:spPr>
          <a:xfrm>
            <a:off x="417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5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grpSp>
        <p:nvGrpSpPr>
          <p:cNvPr id="21" name="矩形: 圆角 54">
            <a:extLst>
              <a:ext uri="{FF2B5EF4-FFF2-40B4-BE49-F238E27FC236}">
                <a16:creationId xmlns:a16="http://schemas.microsoft.com/office/drawing/2014/main" id="{7519A0D1-740B-43E6-A985-B315498D0D77}"/>
              </a:ext>
            </a:extLst>
          </p:cNvPr>
          <p:cNvGrpSpPr/>
          <p:nvPr/>
        </p:nvGrpSpPr>
        <p:grpSpPr>
          <a:xfrm>
            <a:off x="4893929" y="3343431"/>
            <a:ext cx="720001" cy="720001"/>
            <a:chOff x="0" y="0"/>
            <a:chExt cx="720000" cy="720000"/>
          </a:xfrm>
        </p:grpSpPr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050E11DD-A2B0-4335-BFF2-B9EBFF0EA877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FF4B493E-1004-46CC-A68B-364E65AA03B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C7BFF192-0C43-4992-B800-DCC553BB2046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5" name="圆角矩形">
              <a:extLst>
                <a:ext uri="{FF2B5EF4-FFF2-40B4-BE49-F238E27FC236}">
                  <a16:creationId xmlns:a16="http://schemas.microsoft.com/office/drawing/2014/main" id="{79A9B226-7CA4-47C7-8D46-1341E31001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</p:grpSp>
      <p:sp>
        <p:nvSpPr>
          <p:cNvPr id="27" name="矩形: 圆角 28">
            <a:extLst>
              <a:ext uri="{FF2B5EF4-FFF2-40B4-BE49-F238E27FC236}">
                <a16:creationId xmlns:a16="http://schemas.microsoft.com/office/drawing/2014/main" id="{E9BBDBFD-4EFC-4157-AF20-C62D905EDF6D}"/>
              </a:ext>
            </a:extLst>
          </p:cNvPr>
          <p:cNvSpPr/>
          <p:nvPr/>
        </p:nvSpPr>
        <p:spPr>
          <a:xfrm>
            <a:off x="677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4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28" name="矩形: 圆角 31">
            <a:extLst>
              <a:ext uri="{FF2B5EF4-FFF2-40B4-BE49-F238E27FC236}">
                <a16:creationId xmlns:a16="http://schemas.microsoft.com/office/drawing/2014/main" id="{043C6A60-AE86-41ED-ABC2-40B3D61F095D}"/>
              </a:ext>
            </a:extLst>
          </p:cNvPr>
          <p:cNvSpPr/>
          <p:nvPr/>
        </p:nvSpPr>
        <p:spPr>
          <a:xfrm>
            <a:off x="749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29" name="矩形: 圆角 32">
            <a:extLst>
              <a:ext uri="{FF2B5EF4-FFF2-40B4-BE49-F238E27FC236}">
                <a16:creationId xmlns:a16="http://schemas.microsoft.com/office/drawing/2014/main" id="{F5D701E4-929E-4084-83B4-7BCA267BD67F}"/>
              </a:ext>
            </a:extLst>
          </p:cNvPr>
          <p:cNvSpPr/>
          <p:nvPr/>
        </p:nvSpPr>
        <p:spPr>
          <a:xfrm>
            <a:off x="821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40BA7E93-3531-41C5-B768-81BFEFFE396F}"/>
              </a:ext>
            </a:extLst>
          </p:cNvPr>
          <p:cNvSpPr txBox="1"/>
          <p:nvPr/>
        </p:nvSpPr>
        <p:spPr>
          <a:xfrm>
            <a:off x="928333" y="3518765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辅助数组：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924164" y="4606037"/>
            <a:ext cx="5455979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5 &gt; 4;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那么就把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放到合并数组里面；</a:t>
            </a:r>
            <a:r>
              <a:rPr lang="zh-CN" altLang="en-US" dirty="0">
                <a:solidFill>
                  <a:schemeClr val="tx1"/>
                </a:solidFill>
                <a:latin typeface="Alibaba Sans"/>
                <a:sym typeface="Alibaba Sans"/>
              </a:rPr>
              <a:t>逆序个数 </a:t>
            </a:r>
            <a:r>
              <a:rPr lang="en-US" altLang="zh-CN" dirty="0">
                <a:solidFill>
                  <a:schemeClr val="tx1"/>
                </a:solidFill>
                <a:latin typeface="Alibaba Sans"/>
                <a:sym typeface="Alibaba Sans"/>
              </a:rPr>
              <a:t>= 0+4+2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73002E-DBA1-4CC6-80D2-C67952406546}"/>
              </a:ext>
            </a:extLst>
          </p:cNvPr>
          <p:cNvCxnSpPr>
            <a:cxnSpLocks/>
          </p:cNvCxnSpPr>
          <p:nvPr/>
        </p:nvCxnSpPr>
        <p:spPr>
          <a:xfrm>
            <a:off x="5863976" y="1786632"/>
            <a:ext cx="0" cy="2597478"/>
          </a:xfrm>
          <a:prstGeom prst="line">
            <a:avLst/>
          </a:prstGeom>
          <a:noFill/>
          <a:ln w="19050" cap="flat">
            <a:solidFill>
              <a:schemeClr val="accent6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up-arrow_37977">
            <a:extLst>
              <a:ext uri="{FF2B5EF4-FFF2-40B4-BE49-F238E27FC236}">
                <a16:creationId xmlns:a16="http://schemas.microsoft.com/office/drawing/2014/main" id="{4A0E6528-40CE-499F-8EC0-0D4AFD81555F}"/>
              </a:ext>
            </a:extLst>
          </p:cNvPr>
          <p:cNvSpPr/>
          <p:nvPr/>
        </p:nvSpPr>
        <p:spPr>
          <a:xfrm>
            <a:off x="4385124" y="2733126"/>
            <a:ext cx="433618" cy="463282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k</a:t>
            </a:r>
          </a:p>
        </p:txBody>
      </p:sp>
      <p:sp>
        <p:nvSpPr>
          <p:cNvPr id="46" name="up-arrow_37977">
            <a:extLst>
              <a:ext uri="{FF2B5EF4-FFF2-40B4-BE49-F238E27FC236}">
                <a16:creationId xmlns:a16="http://schemas.microsoft.com/office/drawing/2014/main" id="{04E69C63-1048-4A40-96D5-EB53315BE440}"/>
              </a:ext>
            </a:extLst>
          </p:cNvPr>
          <p:cNvSpPr/>
          <p:nvPr/>
        </p:nvSpPr>
        <p:spPr>
          <a:xfrm>
            <a:off x="4382218" y="4138482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Arial"/>
            </a:endParaRPr>
          </a:p>
        </p:txBody>
      </p:sp>
      <p:sp>
        <p:nvSpPr>
          <p:cNvPr id="47" name="up-arrow_37977">
            <a:extLst>
              <a:ext uri="{FF2B5EF4-FFF2-40B4-BE49-F238E27FC236}">
                <a16:creationId xmlns:a16="http://schemas.microsoft.com/office/drawing/2014/main" id="{0449F2F9-2592-4763-B1DA-0435205D50C5}"/>
              </a:ext>
            </a:extLst>
          </p:cNvPr>
          <p:cNvSpPr/>
          <p:nvPr/>
        </p:nvSpPr>
        <p:spPr>
          <a:xfrm>
            <a:off x="6912117" y="4114781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2470991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F050940E-41EF-4DAD-B9F0-1B4233244F08}"/>
              </a:ext>
            </a:extLst>
          </p:cNvPr>
          <p:cNvSpPr txBox="1"/>
          <p:nvPr/>
        </p:nvSpPr>
        <p:spPr>
          <a:xfrm>
            <a:off x="681112" y="1136750"/>
            <a:ext cx="53678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计算数组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【2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8】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的逆序对数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E33E5E0D-5E32-49C6-A469-9FE443CEAC4F}"/>
              </a:ext>
            </a:extLst>
          </p:cNvPr>
          <p:cNvSpPr/>
          <p:nvPr/>
        </p:nvSpPr>
        <p:spPr>
          <a:xfrm>
            <a:off x="272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F48E35B-7D08-426A-8618-50A3466857A1}"/>
              </a:ext>
            </a:extLst>
          </p:cNvPr>
          <p:cNvSpPr/>
          <p:nvPr/>
        </p:nvSpPr>
        <p:spPr>
          <a:xfrm>
            <a:off x="344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ADBBF6F9-FE74-4092-B0A7-207F2ACCA54E}"/>
              </a:ext>
            </a:extLst>
          </p:cNvPr>
          <p:cNvSpPr/>
          <p:nvPr/>
        </p:nvSpPr>
        <p:spPr>
          <a:xfrm>
            <a:off x="416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3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79BC7813-90A7-4824-B63B-A39B8B0D4189}"/>
              </a:ext>
            </a:extLst>
          </p:cNvPr>
          <p:cNvGrpSpPr/>
          <p:nvPr/>
        </p:nvGrpSpPr>
        <p:grpSpPr>
          <a:xfrm>
            <a:off x="4889760" y="188682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078AF91F-FEF7-47F3-9315-45F8D56AE8E8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2567D8ED-3564-4CC4-B213-D010ECB50E1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468B1FD-66DB-48CF-AEAC-548133BC92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6C550BC1-ED30-4130-9EDE-8985500FBCEE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latin typeface="Alibaba Sans"/>
                  <a:sym typeface="Alibaba Sans"/>
                </a:rPr>
                <a:t>4</a:t>
              </a:r>
              <a:endParaRPr dirty="0">
                <a:solidFill>
                  <a:srgbClr val="FFFFFF"/>
                </a:solidFill>
                <a:latin typeface="Alibaba Sans"/>
                <a:sym typeface="Alibaba Sans"/>
              </a:endParaRPr>
            </a:p>
          </p:txBody>
        </p:sp>
      </p:grp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E0C1F003-7427-4D33-BA6F-A3D3F9F68C6D}"/>
              </a:ext>
            </a:extLst>
          </p:cNvPr>
          <p:cNvSpPr/>
          <p:nvPr/>
        </p:nvSpPr>
        <p:spPr>
          <a:xfrm>
            <a:off x="604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1" name="矩形: 圆角 28">
            <a:extLst>
              <a:ext uri="{FF2B5EF4-FFF2-40B4-BE49-F238E27FC236}">
                <a16:creationId xmlns:a16="http://schemas.microsoft.com/office/drawing/2014/main" id="{4FFADF03-48FD-4B2A-ACD8-EE7F27496A06}"/>
              </a:ext>
            </a:extLst>
          </p:cNvPr>
          <p:cNvSpPr/>
          <p:nvPr/>
        </p:nvSpPr>
        <p:spPr>
          <a:xfrm>
            <a:off x="676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19477D79-7061-4E86-A68D-61F1E88D16BE}"/>
              </a:ext>
            </a:extLst>
          </p:cNvPr>
          <p:cNvSpPr/>
          <p:nvPr/>
        </p:nvSpPr>
        <p:spPr>
          <a:xfrm>
            <a:off x="748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14B0F89A-6706-4369-A925-326337BBA084}"/>
              </a:ext>
            </a:extLst>
          </p:cNvPr>
          <p:cNvSpPr/>
          <p:nvPr/>
        </p:nvSpPr>
        <p:spPr>
          <a:xfrm>
            <a:off x="820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53137AAC-6DD9-4AC6-8D51-ACD593FF2945}"/>
              </a:ext>
            </a:extLst>
          </p:cNvPr>
          <p:cNvSpPr txBox="1"/>
          <p:nvPr/>
        </p:nvSpPr>
        <p:spPr>
          <a:xfrm>
            <a:off x="924164" y="2062161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原始数组：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0" name="矩形: 圆角 32">
            <a:extLst>
              <a:ext uri="{FF2B5EF4-FFF2-40B4-BE49-F238E27FC236}">
                <a16:creationId xmlns:a16="http://schemas.microsoft.com/office/drawing/2014/main" id="{BE3C6FA8-AF20-404F-89A7-2C09E8E6E56E}"/>
              </a:ext>
            </a:extLst>
          </p:cNvPr>
          <p:cNvSpPr/>
          <p:nvPr/>
        </p:nvSpPr>
        <p:spPr>
          <a:xfrm>
            <a:off x="417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5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grpSp>
        <p:nvGrpSpPr>
          <p:cNvPr id="21" name="矩形: 圆角 54">
            <a:extLst>
              <a:ext uri="{FF2B5EF4-FFF2-40B4-BE49-F238E27FC236}">
                <a16:creationId xmlns:a16="http://schemas.microsoft.com/office/drawing/2014/main" id="{7519A0D1-740B-43E6-A985-B315498D0D77}"/>
              </a:ext>
            </a:extLst>
          </p:cNvPr>
          <p:cNvGrpSpPr/>
          <p:nvPr/>
        </p:nvGrpSpPr>
        <p:grpSpPr>
          <a:xfrm>
            <a:off x="4893929" y="3343431"/>
            <a:ext cx="720001" cy="720001"/>
            <a:chOff x="0" y="0"/>
            <a:chExt cx="720000" cy="720000"/>
          </a:xfrm>
        </p:grpSpPr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050E11DD-A2B0-4335-BFF2-B9EBFF0EA877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FF4B493E-1004-46CC-A68B-364E65AA03B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C7BFF192-0C43-4992-B800-DCC553BB2046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5" name="圆角矩形">
              <a:extLst>
                <a:ext uri="{FF2B5EF4-FFF2-40B4-BE49-F238E27FC236}">
                  <a16:creationId xmlns:a16="http://schemas.microsoft.com/office/drawing/2014/main" id="{79A9B226-7CA4-47C7-8D46-1341E31001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</p:grpSp>
      <p:sp>
        <p:nvSpPr>
          <p:cNvPr id="28" name="矩形: 圆角 31">
            <a:extLst>
              <a:ext uri="{FF2B5EF4-FFF2-40B4-BE49-F238E27FC236}">
                <a16:creationId xmlns:a16="http://schemas.microsoft.com/office/drawing/2014/main" id="{043C6A60-AE86-41ED-ABC2-40B3D61F095D}"/>
              </a:ext>
            </a:extLst>
          </p:cNvPr>
          <p:cNvSpPr/>
          <p:nvPr/>
        </p:nvSpPr>
        <p:spPr>
          <a:xfrm>
            <a:off x="749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29" name="矩形: 圆角 32">
            <a:extLst>
              <a:ext uri="{FF2B5EF4-FFF2-40B4-BE49-F238E27FC236}">
                <a16:creationId xmlns:a16="http://schemas.microsoft.com/office/drawing/2014/main" id="{F5D701E4-929E-4084-83B4-7BCA267BD67F}"/>
              </a:ext>
            </a:extLst>
          </p:cNvPr>
          <p:cNvSpPr/>
          <p:nvPr/>
        </p:nvSpPr>
        <p:spPr>
          <a:xfrm>
            <a:off x="821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40BA7E93-3531-41C5-B768-81BFEFFE396F}"/>
              </a:ext>
            </a:extLst>
          </p:cNvPr>
          <p:cNvSpPr txBox="1"/>
          <p:nvPr/>
        </p:nvSpPr>
        <p:spPr>
          <a:xfrm>
            <a:off x="928333" y="3518765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辅助数组：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924164" y="4606037"/>
            <a:ext cx="13522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接着 作比较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73002E-DBA1-4CC6-80D2-C67952406546}"/>
              </a:ext>
            </a:extLst>
          </p:cNvPr>
          <p:cNvCxnSpPr>
            <a:cxnSpLocks/>
          </p:cNvCxnSpPr>
          <p:nvPr/>
        </p:nvCxnSpPr>
        <p:spPr>
          <a:xfrm>
            <a:off x="5863976" y="1786632"/>
            <a:ext cx="0" cy="2597478"/>
          </a:xfrm>
          <a:prstGeom prst="line">
            <a:avLst/>
          </a:prstGeom>
          <a:noFill/>
          <a:ln w="19050" cap="flat">
            <a:solidFill>
              <a:schemeClr val="accent6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up-arrow_37977">
            <a:extLst>
              <a:ext uri="{FF2B5EF4-FFF2-40B4-BE49-F238E27FC236}">
                <a16:creationId xmlns:a16="http://schemas.microsoft.com/office/drawing/2014/main" id="{4A0E6528-40CE-499F-8EC0-0D4AFD81555F}"/>
              </a:ext>
            </a:extLst>
          </p:cNvPr>
          <p:cNvSpPr/>
          <p:nvPr/>
        </p:nvSpPr>
        <p:spPr>
          <a:xfrm>
            <a:off x="5032951" y="2686150"/>
            <a:ext cx="433618" cy="463282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k</a:t>
            </a:r>
          </a:p>
        </p:txBody>
      </p:sp>
      <p:sp>
        <p:nvSpPr>
          <p:cNvPr id="46" name="up-arrow_37977">
            <a:extLst>
              <a:ext uri="{FF2B5EF4-FFF2-40B4-BE49-F238E27FC236}">
                <a16:creationId xmlns:a16="http://schemas.microsoft.com/office/drawing/2014/main" id="{04E69C63-1048-4A40-96D5-EB53315BE440}"/>
              </a:ext>
            </a:extLst>
          </p:cNvPr>
          <p:cNvSpPr/>
          <p:nvPr/>
        </p:nvSpPr>
        <p:spPr>
          <a:xfrm>
            <a:off x="4382218" y="4138482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Arial"/>
            </a:endParaRPr>
          </a:p>
        </p:txBody>
      </p:sp>
      <p:sp>
        <p:nvSpPr>
          <p:cNvPr id="47" name="up-arrow_37977">
            <a:extLst>
              <a:ext uri="{FF2B5EF4-FFF2-40B4-BE49-F238E27FC236}">
                <a16:creationId xmlns:a16="http://schemas.microsoft.com/office/drawing/2014/main" id="{0449F2F9-2592-4763-B1DA-0435205D50C5}"/>
              </a:ext>
            </a:extLst>
          </p:cNvPr>
          <p:cNvSpPr/>
          <p:nvPr/>
        </p:nvSpPr>
        <p:spPr>
          <a:xfrm>
            <a:off x="7632117" y="4187235"/>
            <a:ext cx="433618" cy="467554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53343865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F050940E-41EF-4DAD-B9F0-1B4233244F08}"/>
              </a:ext>
            </a:extLst>
          </p:cNvPr>
          <p:cNvSpPr txBox="1"/>
          <p:nvPr/>
        </p:nvSpPr>
        <p:spPr>
          <a:xfrm>
            <a:off x="681112" y="1136750"/>
            <a:ext cx="53678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计算数组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【2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8】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的逆序对数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E33E5E0D-5E32-49C6-A469-9FE443CEAC4F}"/>
              </a:ext>
            </a:extLst>
          </p:cNvPr>
          <p:cNvSpPr/>
          <p:nvPr/>
        </p:nvSpPr>
        <p:spPr>
          <a:xfrm>
            <a:off x="272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F48E35B-7D08-426A-8618-50A3466857A1}"/>
              </a:ext>
            </a:extLst>
          </p:cNvPr>
          <p:cNvSpPr/>
          <p:nvPr/>
        </p:nvSpPr>
        <p:spPr>
          <a:xfrm>
            <a:off x="344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ADBBF6F9-FE74-4092-B0A7-207F2ACCA54E}"/>
              </a:ext>
            </a:extLst>
          </p:cNvPr>
          <p:cNvSpPr/>
          <p:nvPr/>
        </p:nvSpPr>
        <p:spPr>
          <a:xfrm>
            <a:off x="416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3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79BC7813-90A7-4824-B63B-A39B8B0D4189}"/>
              </a:ext>
            </a:extLst>
          </p:cNvPr>
          <p:cNvGrpSpPr/>
          <p:nvPr/>
        </p:nvGrpSpPr>
        <p:grpSpPr>
          <a:xfrm>
            <a:off x="4889760" y="188682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078AF91F-FEF7-47F3-9315-45F8D56AE8E8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2567D8ED-3564-4CC4-B213-D010ECB50E1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468B1FD-66DB-48CF-AEAC-548133BC92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6C550BC1-ED30-4130-9EDE-8985500FBCEE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latin typeface="Alibaba Sans"/>
                  <a:sym typeface="Alibaba Sans"/>
                </a:rPr>
                <a:t>4</a:t>
              </a:r>
              <a:endParaRPr dirty="0">
                <a:solidFill>
                  <a:srgbClr val="FFFFFF"/>
                </a:solidFill>
                <a:latin typeface="Alibaba Sans"/>
                <a:sym typeface="Alibaba Sans"/>
              </a:endParaRPr>
            </a:p>
          </p:txBody>
        </p:sp>
      </p:grp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E0C1F003-7427-4D33-BA6F-A3D3F9F68C6D}"/>
              </a:ext>
            </a:extLst>
          </p:cNvPr>
          <p:cNvSpPr/>
          <p:nvPr/>
        </p:nvSpPr>
        <p:spPr>
          <a:xfrm>
            <a:off x="604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1" name="矩形: 圆角 28">
            <a:extLst>
              <a:ext uri="{FF2B5EF4-FFF2-40B4-BE49-F238E27FC236}">
                <a16:creationId xmlns:a16="http://schemas.microsoft.com/office/drawing/2014/main" id="{4FFADF03-48FD-4B2A-ACD8-EE7F27496A06}"/>
              </a:ext>
            </a:extLst>
          </p:cNvPr>
          <p:cNvSpPr/>
          <p:nvPr/>
        </p:nvSpPr>
        <p:spPr>
          <a:xfrm>
            <a:off x="676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19477D79-7061-4E86-A68D-61F1E88D16BE}"/>
              </a:ext>
            </a:extLst>
          </p:cNvPr>
          <p:cNvSpPr/>
          <p:nvPr/>
        </p:nvSpPr>
        <p:spPr>
          <a:xfrm>
            <a:off x="748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14B0F89A-6706-4369-A925-326337BBA084}"/>
              </a:ext>
            </a:extLst>
          </p:cNvPr>
          <p:cNvSpPr/>
          <p:nvPr/>
        </p:nvSpPr>
        <p:spPr>
          <a:xfrm>
            <a:off x="820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53137AAC-6DD9-4AC6-8D51-ACD593FF2945}"/>
              </a:ext>
            </a:extLst>
          </p:cNvPr>
          <p:cNvSpPr txBox="1"/>
          <p:nvPr/>
        </p:nvSpPr>
        <p:spPr>
          <a:xfrm>
            <a:off x="924164" y="2062161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原始数组：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0" name="矩形: 圆角 32">
            <a:extLst>
              <a:ext uri="{FF2B5EF4-FFF2-40B4-BE49-F238E27FC236}">
                <a16:creationId xmlns:a16="http://schemas.microsoft.com/office/drawing/2014/main" id="{BE3C6FA8-AF20-404F-89A7-2C09E8E6E56E}"/>
              </a:ext>
            </a:extLst>
          </p:cNvPr>
          <p:cNvSpPr/>
          <p:nvPr/>
        </p:nvSpPr>
        <p:spPr>
          <a:xfrm>
            <a:off x="417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5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grpSp>
        <p:nvGrpSpPr>
          <p:cNvPr id="21" name="矩形: 圆角 54">
            <a:extLst>
              <a:ext uri="{FF2B5EF4-FFF2-40B4-BE49-F238E27FC236}">
                <a16:creationId xmlns:a16="http://schemas.microsoft.com/office/drawing/2014/main" id="{7519A0D1-740B-43E6-A985-B315498D0D77}"/>
              </a:ext>
            </a:extLst>
          </p:cNvPr>
          <p:cNvGrpSpPr/>
          <p:nvPr/>
        </p:nvGrpSpPr>
        <p:grpSpPr>
          <a:xfrm>
            <a:off x="4893929" y="3343431"/>
            <a:ext cx="720001" cy="720001"/>
            <a:chOff x="0" y="0"/>
            <a:chExt cx="720000" cy="720000"/>
          </a:xfrm>
        </p:grpSpPr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050E11DD-A2B0-4335-BFF2-B9EBFF0EA877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FF4B493E-1004-46CC-A68B-364E65AA03B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C7BFF192-0C43-4992-B800-DCC553BB2046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5" name="圆角矩形">
              <a:extLst>
                <a:ext uri="{FF2B5EF4-FFF2-40B4-BE49-F238E27FC236}">
                  <a16:creationId xmlns:a16="http://schemas.microsoft.com/office/drawing/2014/main" id="{79A9B226-7CA4-47C7-8D46-1341E31001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</p:grpSp>
      <p:sp>
        <p:nvSpPr>
          <p:cNvPr id="28" name="矩形: 圆角 31">
            <a:extLst>
              <a:ext uri="{FF2B5EF4-FFF2-40B4-BE49-F238E27FC236}">
                <a16:creationId xmlns:a16="http://schemas.microsoft.com/office/drawing/2014/main" id="{043C6A60-AE86-41ED-ABC2-40B3D61F095D}"/>
              </a:ext>
            </a:extLst>
          </p:cNvPr>
          <p:cNvSpPr/>
          <p:nvPr/>
        </p:nvSpPr>
        <p:spPr>
          <a:xfrm>
            <a:off x="749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29" name="矩形: 圆角 32">
            <a:extLst>
              <a:ext uri="{FF2B5EF4-FFF2-40B4-BE49-F238E27FC236}">
                <a16:creationId xmlns:a16="http://schemas.microsoft.com/office/drawing/2014/main" id="{F5D701E4-929E-4084-83B4-7BCA267BD67F}"/>
              </a:ext>
            </a:extLst>
          </p:cNvPr>
          <p:cNvSpPr/>
          <p:nvPr/>
        </p:nvSpPr>
        <p:spPr>
          <a:xfrm>
            <a:off x="821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40BA7E93-3531-41C5-B768-81BFEFFE396F}"/>
              </a:ext>
            </a:extLst>
          </p:cNvPr>
          <p:cNvSpPr txBox="1"/>
          <p:nvPr/>
        </p:nvSpPr>
        <p:spPr>
          <a:xfrm>
            <a:off x="928333" y="3518765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辅助数组：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924164" y="4606037"/>
            <a:ext cx="3729545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5 &lt; 6;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那么就把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放到合并数组里面；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73002E-DBA1-4CC6-80D2-C67952406546}"/>
              </a:ext>
            </a:extLst>
          </p:cNvPr>
          <p:cNvCxnSpPr>
            <a:cxnSpLocks/>
          </p:cNvCxnSpPr>
          <p:nvPr/>
        </p:nvCxnSpPr>
        <p:spPr>
          <a:xfrm>
            <a:off x="5863976" y="1786632"/>
            <a:ext cx="0" cy="2597478"/>
          </a:xfrm>
          <a:prstGeom prst="line">
            <a:avLst/>
          </a:prstGeom>
          <a:noFill/>
          <a:ln w="19050" cap="flat">
            <a:solidFill>
              <a:schemeClr val="accent6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up-arrow_37977">
            <a:extLst>
              <a:ext uri="{FF2B5EF4-FFF2-40B4-BE49-F238E27FC236}">
                <a16:creationId xmlns:a16="http://schemas.microsoft.com/office/drawing/2014/main" id="{4A0E6528-40CE-499F-8EC0-0D4AFD81555F}"/>
              </a:ext>
            </a:extLst>
          </p:cNvPr>
          <p:cNvSpPr/>
          <p:nvPr/>
        </p:nvSpPr>
        <p:spPr>
          <a:xfrm>
            <a:off x="5032951" y="2686150"/>
            <a:ext cx="433618" cy="463282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k</a:t>
            </a:r>
          </a:p>
        </p:txBody>
      </p:sp>
      <p:sp>
        <p:nvSpPr>
          <p:cNvPr id="46" name="up-arrow_37977">
            <a:extLst>
              <a:ext uri="{FF2B5EF4-FFF2-40B4-BE49-F238E27FC236}">
                <a16:creationId xmlns:a16="http://schemas.microsoft.com/office/drawing/2014/main" id="{04E69C63-1048-4A40-96D5-EB53315BE440}"/>
              </a:ext>
            </a:extLst>
          </p:cNvPr>
          <p:cNvSpPr/>
          <p:nvPr/>
        </p:nvSpPr>
        <p:spPr>
          <a:xfrm>
            <a:off x="4382218" y="4138482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Arial"/>
            </a:endParaRPr>
          </a:p>
        </p:txBody>
      </p:sp>
      <p:sp>
        <p:nvSpPr>
          <p:cNvPr id="47" name="up-arrow_37977">
            <a:extLst>
              <a:ext uri="{FF2B5EF4-FFF2-40B4-BE49-F238E27FC236}">
                <a16:creationId xmlns:a16="http://schemas.microsoft.com/office/drawing/2014/main" id="{0449F2F9-2592-4763-B1DA-0435205D50C5}"/>
              </a:ext>
            </a:extLst>
          </p:cNvPr>
          <p:cNvSpPr/>
          <p:nvPr/>
        </p:nvSpPr>
        <p:spPr>
          <a:xfrm>
            <a:off x="7632117" y="4187235"/>
            <a:ext cx="433618" cy="467554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40117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F050940E-41EF-4DAD-B9F0-1B4233244F08}"/>
              </a:ext>
            </a:extLst>
          </p:cNvPr>
          <p:cNvSpPr txBox="1"/>
          <p:nvPr/>
        </p:nvSpPr>
        <p:spPr>
          <a:xfrm>
            <a:off x="681112" y="1136750"/>
            <a:ext cx="53678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计算数组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【2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8】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的逆序对数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E33E5E0D-5E32-49C6-A469-9FE443CEAC4F}"/>
              </a:ext>
            </a:extLst>
          </p:cNvPr>
          <p:cNvSpPr/>
          <p:nvPr/>
        </p:nvSpPr>
        <p:spPr>
          <a:xfrm>
            <a:off x="272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F48E35B-7D08-426A-8618-50A3466857A1}"/>
              </a:ext>
            </a:extLst>
          </p:cNvPr>
          <p:cNvSpPr/>
          <p:nvPr/>
        </p:nvSpPr>
        <p:spPr>
          <a:xfrm>
            <a:off x="344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ADBBF6F9-FE74-4092-B0A7-207F2ACCA54E}"/>
              </a:ext>
            </a:extLst>
          </p:cNvPr>
          <p:cNvSpPr/>
          <p:nvPr/>
        </p:nvSpPr>
        <p:spPr>
          <a:xfrm>
            <a:off x="416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3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79BC7813-90A7-4824-B63B-A39B8B0D4189}"/>
              </a:ext>
            </a:extLst>
          </p:cNvPr>
          <p:cNvGrpSpPr/>
          <p:nvPr/>
        </p:nvGrpSpPr>
        <p:grpSpPr>
          <a:xfrm>
            <a:off x="4889760" y="188682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078AF91F-FEF7-47F3-9315-45F8D56AE8E8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2567D8ED-3564-4CC4-B213-D010ECB50E1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468B1FD-66DB-48CF-AEAC-548133BC92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6C550BC1-ED30-4130-9EDE-8985500FBCEE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latin typeface="Alibaba Sans"/>
                  <a:sym typeface="Alibaba Sans"/>
                </a:rPr>
                <a:t>4</a:t>
              </a:r>
              <a:endParaRPr dirty="0">
                <a:solidFill>
                  <a:srgbClr val="FFFFFF"/>
                </a:solidFill>
                <a:latin typeface="Alibaba Sans"/>
                <a:sym typeface="Alibaba Sans"/>
              </a:endParaRPr>
            </a:p>
          </p:txBody>
        </p:sp>
      </p:grp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E0C1F003-7427-4D33-BA6F-A3D3F9F68C6D}"/>
              </a:ext>
            </a:extLst>
          </p:cNvPr>
          <p:cNvSpPr/>
          <p:nvPr/>
        </p:nvSpPr>
        <p:spPr>
          <a:xfrm>
            <a:off x="604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noAutofit/>
          </a:bodyPr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5</a:t>
            </a:r>
            <a:endParaRPr dirty="0"/>
          </a:p>
        </p:txBody>
      </p:sp>
      <p:sp>
        <p:nvSpPr>
          <p:cNvPr id="41" name="矩形: 圆角 28">
            <a:extLst>
              <a:ext uri="{FF2B5EF4-FFF2-40B4-BE49-F238E27FC236}">
                <a16:creationId xmlns:a16="http://schemas.microsoft.com/office/drawing/2014/main" id="{4FFADF03-48FD-4B2A-ACD8-EE7F27496A06}"/>
              </a:ext>
            </a:extLst>
          </p:cNvPr>
          <p:cNvSpPr/>
          <p:nvPr/>
        </p:nvSpPr>
        <p:spPr>
          <a:xfrm>
            <a:off x="676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19477D79-7061-4E86-A68D-61F1E88D16BE}"/>
              </a:ext>
            </a:extLst>
          </p:cNvPr>
          <p:cNvSpPr/>
          <p:nvPr/>
        </p:nvSpPr>
        <p:spPr>
          <a:xfrm>
            <a:off x="748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14B0F89A-6706-4369-A925-326337BBA084}"/>
              </a:ext>
            </a:extLst>
          </p:cNvPr>
          <p:cNvSpPr/>
          <p:nvPr/>
        </p:nvSpPr>
        <p:spPr>
          <a:xfrm>
            <a:off x="820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53137AAC-6DD9-4AC6-8D51-ACD593FF2945}"/>
              </a:ext>
            </a:extLst>
          </p:cNvPr>
          <p:cNvSpPr txBox="1"/>
          <p:nvPr/>
        </p:nvSpPr>
        <p:spPr>
          <a:xfrm>
            <a:off x="924164" y="2062161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原始数组：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grpSp>
        <p:nvGrpSpPr>
          <p:cNvPr id="21" name="矩形: 圆角 54">
            <a:extLst>
              <a:ext uri="{FF2B5EF4-FFF2-40B4-BE49-F238E27FC236}">
                <a16:creationId xmlns:a16="http://schemas.microsoft.com/office/drawing/2014/main" id="{7519A0D1-740B-43E6-A985-B315498D0D77}"/>
              </a:ext>
            </a:extLst>
          </p:cNvPr>
          <p:cNvGrpSpPr/>
          <p:nvPr/>
        </p:nvGrpSpPr>
        <p:grpSpPr>
          <a:xfrm>
            <a:off x="4893929" y="3343431"/>
            <a:ext cx="720001" cy="720001"/>
            <a:chOff x="0" y="0"/>
            <a:chExt cx="720000" cy="720000"/>
          </a:xfrm>
        </p:grpSpPr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050E11DD-A2B0-4335-BFF2-B9EBFF0EA877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FF4B493E-1004-46CC-A68B-364E65AA03B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C7BFF192-0C43-4992-B800-DCC553BB2046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5" name="圆角矩形">
              <a:extLst>
                <a:ext uri="{FF2B5EF4-FFF2-40B4-BE49-F238E27FC236}">
                  <a16:creationId xmlns:a16="http://schemas.microsoft.com/office/drawing/2014/main" id="{79A9B226-7CA4-47C7-8D46-1341E31001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</p:grpSp>
      <p:sp>
        <p:nvSpPr>
          <p:cNvPr id="28" name="矩形: 圆角 31">
            <a:extLst>
              <a:ext uri="{FF2B5EF4-FFF2-40B4-BE49-F238E27FC236}">
                <a16:creationId xmlns:a16="http://schemas.microsoft.com/office/drawing/2014/main" id="{043C6A60-AE86-41ED-ABC2-40B3D61F095D}"/>
              </a:ext>
            </a:extLst>
          </p:cNvPr>
          <p:cNvSpPr/>
          <p:nvPr/>
        </p:nvSpPr>
        <p:spPr>
          <a:xfrm>
            <a:off x="749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6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29" name="矩形: 圆角 32">
            <a:extLst>
              <a:ext uri="{FF2B5EF4-FFF2-40B4-BE49-F238E27FC236}">
                <a16:creationId xmlns:a16="http://schemas.microsoft.com/office/drawing/2014/main" id="{F5D701E4-929E-4084-83B4-7BCA267BD67F}"/>
              </a:ext>
            </a:extLst>
          </p:cNvPr>
          <p:cNvSpPr/>
          <p:nvPr/>
        </p:nvSpPr>
        <p:spPr>
          <a:xfrm>
            <a:off x="821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40BA7E93-3531-41C5-B768-81BFEFFE396F}"/>
              </a:ext>
            </a:extLst>
          </p:cNvPr>
          <p:cNvSpPr txBox="1"/>
          <p:nvPr/>
        </p:nvSpPr>
        <p:spPr>
          <a:xfrm>
            <a:off x="928333" y="3518765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辅助数组：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924164" y="4606037"/>
            <a:ext cx="1636023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接着 作比较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；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73002E-DBA1-4CC6-80D2-C67952406546}"/>
              </a:ext>
            </a:extLst>
          </p:cNvPr>
          <p:cNvCxnSpPr>
            <a:cxnSpLocks/>
          </p:cNvCxnSpPr>
          <p:nvPr/>
        </p:nvCxnSpPr>
        <p:spPr>
          <a:xfrm>
            <a:off x="5863976" y="1786632"/>
            <a:ext cx="0" cy="2597478"/>
          </a:xfrm>
          <a:prstGeom prst="line">
            <a:avLst/>
          </a:prstGeom>
          <a:noFill/>
          <a:ln w="19050" cap="flat">
            <a:solidFill>
              <a:schemeClr val="accent6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up-arrow_37977">
            <a:extLst>
              <a:ext uri="{FF2B5EF4-FFF2-40B4-BE49-F238E27FC236}">
                <a16:creationId xmlns:a16="http://schemas.microsoft.com/office/drawing/2014/main" id="{4A0E6528-40CE-499F-8EC0-0D4AFD81555F}"/>
              </a:ext>
            </a:extLst>
          </p:cNvPr>
          <p:cNvSpPr/>
          <p:nvPr/>
        </p:nvSpPr>
        <p:spPr>
          <a:xfrm>
            <a:off x="6200408" y="2738706"/>
            <a:ext cx="433618" cy="463282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k</a:t>
            </a:r>
          </a:p>
        </p:txBody>
      </p:sp>
      <p:sp>
        <p:nvSpPr>
          <p:cNvPr id="46" name="up-arrow_37977">
            <a:extLst>
              <a:ext uri="{FF2B5EF4-FFF2-40B4-BE49-F238E27FC236}">
                <a16:creationId xmlns:a16="http://schemas.microsoft.com/office/drawing/2014/main" id="{04E69C63-1048-4A40-96D5-EB53315BE440}"/>
              </a:ext>
            </a:extLst>
          </p:cNvPr>
          <p:cNvSpPr/>
          <p:nvPr/>
        </p:nvSpPr>
        <p:spPr>
          <a:xfrm>
            <a:off x="5032951" y="4151009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Arial"/>
            </a:endParaRPr>
          </a:p>
        </p:txBody>
      </p:sp>
      <p:sp>
        <p:nvSpPr>
          <p:cNvPr id="47" name="up-arrow_37977">
            <a:extLst>
              <a:ext uri="{FF2B5EF4-FFF2-40B4-BE49-F238E27FC236}">
                <a16:creationId xmlns:a16="http://schemas.microsoft.com/office/drawing/2014/main" id="{0449F2F9-2592-4763-B1DA-0435205D50C5}"/>
              </a:ext>
            </a:extLst>
          </p:cNvPr>
          <p:cNvSpPr/>
          <p:nvPr/>
        </p:nvSpPr>
        <p:spPr>
          <a:xfrm>
            <a:off x="7632117" y="4187235"/>
            <a:ext cx="433618" cy="467554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j</a:t>
            </a:r>
          </a:p>
        </p:txBody>
      </p:sp>
      <p:sp>
        <p:nvSpPr>
          <p:cNvPr id="48" name="文本框 8">
            <a:extLst>
              <a:ext uri="{FF2B5EF4-FFF2-40B4-BE49-F238E27FC236}">
                <a16:creationId xmlns:a16="http://schemas.microsoft.com/office/drawing/2014/main" id="{38A573EB-C2D8-4138-9809-BB4ED2AF262F}"/>
              </a:ext>
            </a:extLst>
          </p:cNvPr>
          <p:cNvSpPr txBox="1"/>
          <p:nvPr/>
        </p:nvSpPr>
        <p:spPr>
          <a:xfrm>
            <a:off x="924164" y="4606037"/>
            <a:ext cx="218905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逆序个数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= 0 + 4 + 2  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</p:spTree>
    <p:extLst>
      <p:ext uri="{BB962C8B-B14F-4D97-AF65-F5344CB8AC3E}">
        <p14:creationId xmlns:p14="http://schemas.microsoft.com/office/powerpoint/2010/main" val="18243940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F050940E-41EF-4DAD-B9F0-1B4233244F08}"/>
              </a:ext>
            </a:extLst>
          </p:cNvPr>
          <p:cNvSpPr txBox="1"/>
          <p:nvPr/>
        </p:nvSpPr>
        <p:spPr>
          <a:xfrm>
            <a:off x="681112" y="1136750"/>
            <a:ext cx="53678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计算数组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【2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8】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的逆序对数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E33E5E0D-5E32-49C6-A469-9FE443CEAC4F}"/>
              </a:ext>
            </a:extLst>
          </p:cNvPr>
          <p:cNvSpPr/>
          <p:nvPr/>
        </p:nvSpPr>
        <p:spPr>
          <a:xfrm>
            <a:off x="272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F48E35B-7D08-426A-8618-50A3466857A1}"/>
              </a:ext>
            </a:extLst>
          </p:cNvPr>
          <p:cNvSpPr/>
          <p:nvPr/>
        </p:nvSpPr>
        <p:spPr>
          <a:xfrm>
            <a:off x="344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ADBBF6F9-FE74-4092-B0A7-207F2ACCA54E}"/>
              </a:ext>
            </a:extLst>
          </p:cNvPr>
          <p:cNvSpPr/>
          <p:nvPr/>
        </p:nvSpPr>
        <p:spPr>
          <a:xfrm>
            <a:off x="416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3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79BC7813-90A7-4824-B63B-A39B8B0D4189}"/>
              </a:ext>
            </a:extLst>
          </p:cNvPr>
          <p:cNvGrpSpPr/>
          <p:nvPr/>
        </p:nvGrpSpPr>
        <p:grpSpPr>
          <a:xfrm>
            <a:off x="4889760" y="188682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078AF91F-FEF7-47F3-9315-45F8D56AE8E8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2567D8ED-3564-4CC4-B213-D010ECB50E1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468B1FD-66DB-48CF-AEAC-548133BC92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6C550BC1-ED30-4130-9EDE-8985500FBCEE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latin typeface="Alibaba Sans"/>
                  <a:sym typeface="Alibaba Sans"/>
                </a:rPr>
                <a:t>4</a:t>
              </a:r>
              <a:endParaRPr dirty="0">
                <a:solidFill>
                  <a:srgbClr val="FFFFFF"/>
                </a:solidFill>
                <a:latin typeface="Alibaba Sans"/>
                <a:sym typeface="Alibaba Sans"/>
              </a:endParaRPr>
            </a:p>
          </p:txBody>
        </p:sp>
      </p:grp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E0C1F003-7427-4D33-BA6F-A3D3F9F68C6D}"/>
              </a:ext>
            </a:extLst>
          </p:cNvPr>
          <p:cNvSpPr/>
          <p:nvPr/>
        </p:nvSpPr>
        <p:spPr>
          <a:xfrm>
            <a:off x="604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noAutofit/>
          </a:bodyPr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5</a:t>
            </a:r>
            <a:endParaRPr dirty="0"/>
          </a:p>
        </p:txBody>
      </p:sp>
      <p:sp>
        <p:nvSpPr>
          <p:cNvPr id="41" name="矩形: 圆角 28">
            <a:extLst>
              <a:ext uri="{FF2B5EF4-FFF2-40B4-BE49-F238E27FC236}">
                <a16:creationId xmlns:a16="http://schemas.microsoft.com/office/drawing/2014/main" id="{4FFADF03-48FD-4B2A-ACD8-EE7F27496A06}"/>
              </a:ext>
            </a:extLst>
          </p:cNvPr>
          <p:cNvSpPr/>
          <p:nvPr/>
        </p:nvSpPr>
        <p:spPr>
          <a:xfrm>
            <a:off x="676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19477D79-7061-4E86-A68D-61F1E88D16BE}"/>
              </a:ext>
            </a:extLst>
          </p:cNvPr>
          <p:cNvSpPr/>
          <p:nvPr/>
        </p:nvSpPr>
        <p:spPr>
          <a:xfrm>
            <a:off x="748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14B0F89A-6706-4369-A925-326337BBA084}"/>
              </a:ext>
            </a:extLst>
          </p:cNvPr>
          <p:cNvSpPr/>
          <p:nvPr/>
        </p:nvSpPr>
        <p:spPr>
          <a:xfrm>
            <a:off x="820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53137AAC-6DD9-4AC6-8D51-ACD593FF2945}"/>
              </a:ext>
            </a:extLst>
          </p:cNvPr>
          <p:cNvSpPr txBox="1"/>
          <p:nvPr/>
        </p:nvSpPr>
        <p:spPr>
          <a:xfrm>
            <a:off x="924164" y="2062161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原始数组：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grpSp>
        <p:nvGrpSpPr>
          <p:cNvPr id="21" name="矩形: 圆角 54">
            <a:extLst>
              <a:ext uri="{FF2B5EF4-FFF2-40B4-BE49-F238E27FC236}">
                <a16:creationId xmlns:a16="http://schemas.microsoft.com/office/drawing/2014/main" id="{7519A0D1-740B-43E6-A985-B315498D0D77}"/>
              </a:ext>
            </a:extLst>
          </p:cNvPr>
          <p:cNvGrpSpPr/>
          <p:nvPr/>
        </p:nvGrpSpPr>
        <p:grpSpPr>
          <a:xfrm>
            <a:off x="4893929" y="3343431"/>
            <a:ext cx="720001" cy="720001"/>
            <a:chOff x="0" y="0"/>
            <a:chExt cx="720000" cy="720000"/>
          </a:xfrm>
          <a:solidFill>
            <a:srgbClr val="FF0000"/>
          </a:solidFill>
        </p:grpSpPr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050E11DD-A2B0-4335-BFF2-B9EBFF0EA877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grp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FF4B493E-1004-46CC-A68B-364E65AA03B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grp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C7BFF192-0C43-4992-B800-DCC553BB2046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grp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5" name="圆角矩形">
              <a:extLst>
                <a:ext uri="{FF2B5EF4-FFF2-40B4-BE49-F238E27FC236}">
                  <a16:creationId xmlns:a16="http://schemas.microsoft.com/office/drawing/2014/main" id="{79A9B226-7CA4-47C7-8D46-1341E31001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grp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</p:grpSp>
      <p:sp>
        <p:nvSpPr>
          <p:cNvPr id="28" name="矩形: 圆角 31">
            <a:extLst>
              <a:ext uri="{FF2B5EF4-FFF2-40B4-BE49-F238E27FC236}">
                <a16:creationId xmlns:a16="http://schemas.microsoft.com/office/drawing/2014/main" id="{043C6A60-AE86-41ED-ABC2-40B3D61F095D}"/>
              </a:ext>
            </a:extLst>
          </p:cNvPr>
          <p:cNvSpPr/>
          <p:nvPr/>
        </p:nvSpPr>
        <p:spPr>
          <a:xfrm>
            <a:off x="749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6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29" name="矩形: 圆角 32">
            <a:extLst>
              <a:ext uri="{FF2B5EF4-FFF2-40B4-BE49-F238E27FC236}">
                <a16:creationId xmlns:a16="http://schemas.microsoft.com/office/drawing/2014/main" id="{F5D701E4-929E-4084-83B4-7BCA267BD67F}"/>
              </a:ext>
            </a:extLst>
          </p:cNvPr>
          <p:cNvSpPr/>
          <p:nvPr/>
        </p:nvSpPr>
        <p:spPr>
          <a:xfrm>
            <a:off x="821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40BA7E93-3531-41C5-B768-81BFEFFE396F}"/>
              </a:ext>
            </a:extLst>
          </p:cNvPr>
          <p:cNvSpPr txBox="1"/>
          <p:nvPr/>
        </p:nvSpPr>
        <p:spPr>
          <a:xfrm>
            <a:off x="928333" y="3518765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辅助数组：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924164" y="4606037"/>
            <a:ext cx="367664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7&gt; 6;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那么就把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放到合并数组里面；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73002E-DBA1-4CC6-80D2-C67952406546}"/>
              </a:ext>
            </a:extLst>
          </p:cNvPr>
          <p:cNvCxnSpPr>
            <a:cxnSpLocks/>
          </p:cNvCxnSpPr>
          <p:nvPr/>
        </p:nvCxnSpPr>
        <p:spPr>
          <a:xfrm>
            <a:off x="5863976" y="1786632"/>
            <a:ext cx="0" cy="2597478"/>
          </a:xfrm>
          <a:prstGeom prst="line">
            <a:avLst/>
          </a:prstGeom>
          <a:noFill/>
          <a:ln w="19050" cap="flat">
            <a:solidFill>
              <a:schemeClr val="accent6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up-arrow_37977">
            <a:extLst>
              <a:ext uri="{FF2B5EF4-FFF2-40B4-BE49-F238E27FC236}">
                <a16:creationId xmlns:a16="http://schemas.microsoft.com/office/drawing/2014/main" id="{4A0E6528-40CE-499F-8EC0-0D4AFD81555F}"/>
              </a:ext>
            </a:extLst>
          </p:cNvPr>
          <p:cNvSpPr/>
          <p:nvPr/>
        </p:nvSpPr>
        <p:spPr>
          <a:xfrm>
            <a:off x="6200408" y="2738706"/>
            <a:ext cx="433618" cy="463282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k</a:t>
            </a:r>
          </a:p>
        </p:txBody>
      </p:sp>
      <p:sp>
        <p:nvSpPr>
          <p:cNvPr id="46" name="up-arrow_37977">
            <a:extLst>
              <a:ext uri="{FF2B5EF4-FFF2-40B4-BE49-F238E27FC236}">
                <a16:creationId xmlns:a16="http://schemas.microsoft.com/office/drawing/2014/main" id="{04E69C63-1048-4A40-96D5-EB53315BE440}"/>
              </a:ext>
            </a:extLst>
          </p:cNvPr>
          <p:cNvSpPr/>
          <p:nvPr/>
        </p:nvSpPr>
        <p:spPr>
          <a:xfrm>
            <a:off x="5032951" y="4151009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Arial"/>
            </a:endParaRPr>
          </a:p>
        </p:txBody>
      </p:sp>
      <p:sp>
        <p:nvSpPr>
          <p:cNvPr id="47" name="up-arrow_37977">
            <a:extLst>
              <a:ext uri="{FF2B5EF4-FFF2-40B4-BE49-F238E27FC236}">
                <a16:creationId xmlns:a16="http://schemas.microsoft.com/office/drawing/2014/main" id="{0449F2F9-2592-4763-B1DA-0435205D50C5}"/>
              </a:ext>
            </a:extLst>
          </p:cNvPr>
          <p:cNvSpPr/>
          <p:nvPr/>
        </p:nvSpPr>
        <p:spPr>
          <a:xfrm>
            <a:off x="7632117" y="4187235"/>
            <a:ext cx="433618" cy="467554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682529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F050940E-41EF-4DAD-B9F0-1B4233244F08}"/>
              </a:ext>
            </a:extLst>
          </p:cNvPr>
          <p:cNvSpPr txBox="1"/>
          <p:nvPr/>
        </p:nvSpPr>
        <p:spPr>
          <a:xfrm>
            <a:off x="681112" y="1136750"/>
            <a:ext cx="53678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计算数组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【2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8】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的逆序对数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E33E5E0D-5E32-49C6-A469-9FE443CEAC4F}"/>
              </a:ext>
            </a:extLst>
          </p:cNvPr>
          <p:cNvSpPr/>
          <p:nvPr/>
        </p:nvSpPr>
        <p:spPr>
          <a:xfrm>
            <a:off x="272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F48E35B-7D08-426A-8618-50A3466857A1}"/>
              </a:ext>
            </a:extLst>
          </p:cNvPr>
          <p:cNvSpPr/>
          <p:nvPr/>
        </p:nvSpPr>
        <p:spPr>
          <a:xfrm>
            <a:off x="344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ADBBF6F9-FE74-4092-B0A7-207F2ACCA54E}"/>
              </a:ext>
            </a:extLst>
          </p:cNvPr>
          <p:cNvSpPr/>
          <p:nvPr/>
        </p:nvSpPr>
        <p:spPr>
          <a:xfrm>
            <a:off x="416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3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79BC7813-90A7-4824-B63B-A39B8B0D4189}"/>
              </a:ext>
            </a:extLst>
          </p:cNvPr>
          <p:cNvGrpSpPr/>
          <p:nvPr/>
        </p:nvGrpSpPr>
        <p:grpSpPr>
          <a:xfrm>
            <a:off x="4889760" y="188682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078AF91F-FEF7-47F3-9315-45F8D56AE8E8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2567D8ED-3564-4CC4-B213-D010ECB50E1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468B1FD-66DB-48CF-AEAC-548133BC92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6C550BC1-ED30-4130-9EDE-8985500FBCEE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latin typeface="Alibaba Sans"/>
                  <a:sym typeface="Alibaba Sans"/>
                </a:rPr>
                <a:t>4</a:t>
              </a:r>
              <a:endParaRPr dirty="0">
                <a:solidFill>
                  <a:srgbClr val="FFFFFF"/>
                </a:solidFill>
                <a:latin typeface="Alibaba Sans"/>
                <a:sym typeface="Alibaba Sans"/>
              </a:endParaRPr>
            </a:p>
          </p:txBody>
        </p:sp>
      </p:grp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E0C1F003-7427-4D33-BA6F-A3D3F9F68C6D}"/>
              </a:ext>
            </a:extLst>
          </p:cNvPr>
          <p:cNvSpPr/>
          <p:nvPr/>
        </p:nvSpPr>
        <p:spPr>
          <a:xfrm>
            <a:off x="604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noAutofit/>
          </a:bodyPr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5</a:t>
            </a:r>
            <a:endParaRPr dirty="0"/>
          </a:p>
        </p:txBody>
      </p:sp>
      <p:sp>
        <p:nvSpPr>
          <p:cNvPr id="41" name="矩形: 圆角 28">
            <a:extLst>
              <a:ext uri="{FF2B5EF4-FFF2-40B4-BE49-F238E27FC236}">
                <a16:creationId xmlns:a16="http://schemas.microsoft.com/office/drawing/2014/main" id="{4FFADF03-48FD-4B2A-ACD8-EE7F27496A06}"/>
              </a:ext>
            </a:extLst>
          </p:cNvPr>
          <p:cNvSpPr/>
          <p:nvPr/>
        </p:nvSpPr>
        <p:spPr>
          <a:xfrm>
            <a:off x="676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6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19477D79-7061-4E86-A68D-61F1E88D16BE}"/>
              </a:ext>
            </a:extLst>
          </p:cNvPr>
          <p:cNvSpPr/>
          <p:nvPr/>
        </p:nvSpPr>
        <p:spPr>
          <a:xfrm>
            <a:off x="748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7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14B0F89A-6706-4369-A925-326337BBA084}"/>
              </a:ext>
            </a:extLst>
          </p:cNvPr>
          <p:cNvSpPr/>
          <p:nvPr/>
        </p:nvSpPr>
        <p:spPr>
          <a:xfrm>
            <a:off x="820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8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53137AAC-6DD9-4AC6-8D51-ACD593FF2945}"/>
              </a:ext>
            </a:extLst>
          </p:cNvPr>
          <p:cNvSpPr txBox="1"/>
          <p:nvPr/>
        </p:nvSpPr>
        <p:spPr>
          <a:xfrm>
            <a:off x="924164" y="2062161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原始数组：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grpSp>
        <p:nvGrpSpPr>
          <p:cNvPr id="21" name="矩形: 圆角 54">
            <a:extLst>
              <a:ext uri="{FF2B5EF4-FFF2-40B4-BE49-F238E27FC236}">
                <a16:creationId xmlns:a16="http://schemas.microsoft.com/office/drawing/2014/main" id="{7519A0D1-740B-43E6-A985-B315498D0D77}"/>
              </a:ext>
            </a:extLst>
          </p:cNvPr>
          <p:cNvGrpSpPr/>
          <p:nvPr/>
        </p:nvGrpSpPr>
        <p:grpSpPr>
          <a:xfrm>
            <a:off x="4893929" y="3343431"/>
            <a:ext cx="720002" cy="720002"/>
            <a:chOff x="0" y="0"/>
            <a:chExt cx="720001" cy="720001"/>
          </a:xfrm>
          <a:solidFill>
            <a:srgbClr val="FF0000"/>
          </a:solidFill>
        </p:grpSpPr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050E11DD-A2B0-4335-BFF2-B9EBFF0EA877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Alibaba Sans"/>
                <a:sym typeface="Alibaba Sans"/>
              </a:endParaRPr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FF4B493E-1004-46CC-A68B-364E65AA03B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Alibaba Sans"/>
                <a:sym typeface="Alibaba Sans"/>
              </a:endParaRPr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C7BFF192-0C43-4992-B800-DCC553BB2046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Alibaba Sans"/>
                <a:sym typeface="Alibaba Sans"/>
              </a:endParaRPr>
            </a:p>
          </p:txBody>
        </p:sp>
        <p:sp>
          <p:nvSpPr>
            <p:cNvPr id="25" name="圆角矩形">
              <a:extLst>
                <a:ext uri="{FF2B5EF4-FFF2-40B4-BE49-F238E27FC236}">
                  <a16:creationId xmlns:a16="http://schemas.microsoft.com/office/drawing/2014/main" id="{79A9B226-7CA4-47C7-8D46-1341E31001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latin typeface="Alibaba Sans"/>
                  <a:sym typeface="Alibaba Sans"/>
                </a:rPr>
                <a:t>7</a:t>
              </a:r>
              <a:endParaRPr dirty="0">
                <a:solidFill>
                  <a:srgbClr val="FFFFFF"/>
                </a:solidFill>
                <a:latin typeface="Alibaba Sans"/>
                <a:sym typeface="Alibaba Sans"/>
              </a:endParaRPr>
            </a:p>
          </p:txBody>
        </p:sp>
      </p:grpSp>
      <p:sp>
        <p:nvSpPr>
          <p:cNvPr id="29" name="矩形: 圆角 32">
            <a:extLst>
              <a:ext uri="{FF2B5EF4-FFF2-40B4-BE49-F238E27FC236}">
                <a16:creationId xmlns:a16="http://schemas.microsoft.com/office/drawing/2014/main" id="{F5D701E4-929E-4084-83B4-7BCA267BD67F}"/>
              </a:ext>
            </a:extLst>
          </p:cNvPr>
          <p:cNvSpPr/>
          <p:nvPr/>
        </p:nvSpPr>
        <p:spPr>
          <a:xfrm>
            <a:off x="821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40BA7E93-3531-41C5-B768-81BFEFFE396F}"/>
              </a:ext>
            </a:extLst>
          </p:cNvPr>
          <p:cNvSpPr txBox="1"/>
          <p:nvPr/>
        </p:nvSpPr>
        <p:spPr>
          <a:xfrm>
            <a:off x="928333" y="3518765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辅助数组：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924164" y="4606037"/>
            <a:ext cx="24214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逆序个数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= 0 + 4 + 2 + 1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73002E-DBA1-4CC6-80D2-C67952406546}"/>
              </a:ext>
            </a:extLst>
          </p:cNvPr>
          <p:cNvCxnSpPr>
            <a:cxnSpLocks/>
          </p:cNvCxnSpPr>
          <p:nvPr/>
        </p:nvCxnSpPr>
        <p:spPr>
          <a:xfrm>
            <a:off x="5863976" y="1786632"/>
            <a:ext cx="0" cy="2597478"/>
          </a:xfrm>
          <a:prstGeom prst="line">
            <a:avLst/>
          </a:prstGeom>
          <a:noFill/>
          <a:ln w="19050" cap="flat">
            <a:solidFill>
              <a:schemeClr val="accent6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up-arrow_37977">
            <a:extLst>
              <a:ext uri="{FF2B5EF4-FFF2-40B4-BE49-F238E27FC236}">
                <a16:creationId xmlns:a16="http://schemas.microsoft.com/office/drawing/2014/main" id="{4A0E6528-40CE-499F-8EC0-0D4AFD81555F}"/>
              </a:ext>
            </a:extLst>
          </p:cNvPr>
          <p:cNvSpPr/>
          <p:nvPr/>
        </p:nvSpPr>
        <p:spPr>
          <a:xfrm>
            <a:off x="6912117" y="2738706"/>
            <a:ext cx="433618" cy="463282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k</a:t>
            </a:r>
          </a:p>
        </p:txBody>
      </p:sp>
      <p:sp>
        <p:nvSpPr>
          <p:cNvPr id="46" name="up-arrow_37977">
            <a:extLst>
              <a:ext uri="{FF2B5EF4-FFF2-40B4-BE49-F238E27FC236}">
                <a16:creationId xmlns:a16="http://schemas.microsoft.com/office/drawing/2014/main" id="{04E69C63-1048-4A40-96D5-EB53315BE440}"/>
              </a:ext>
            </a:extLst>
          </p:cNvPr>
          <p:cNvSpPr/>
          <p:nvPr/>
        </p:nvSpPr>
        <p:spPr>
          <a:xfrm>
            <a:off x="5032951" y="4151009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Arial"/>
            </a:endParaRPr>
          </a:p>
        </p:txBody>
      </p:sp>
      <p:sp>
        <p:nvSpPr>
          <p:cNvPr id="47" name="up-arrow_37977">
            <a:extLst>
              <a:ext uri="{FF2B5EF4-FFF2-40B4-BE49-F238E27FC236}">
                <a16:creationId xmlns:a16="http://schemas.microsoft.com/office/drawing/2014/main" id="{0449F2F9-2592-4763-B1DA-0435205D50C5}"/>
              </a:ext>
            </a:extLst>
          </p:cNvPr>
          <p:cNvSpPr/>
          <p:nvPr/>
        </p:nvSpPr>
        <p:spPr>
          <a:xfrm>
            <a:off x="8361431" y="4138483"/>
            <a:ext cx="433618" cy="467554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936387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F050940E-41EF-4DAD-B9F0-1B4233244F08}"/>
              </a:ext>
            </a:extLst>
          </p:cNvPr>
          <p:cNvSpPr txBox="1"/>
          <p:nvPr/>
        </p:nvSpPr>
        <p:spPr>
          <a:xfrm>
            <a:off x="681112" y="1136750"/>
            <a:ext cx="53678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计算数组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【2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8】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的逆序对数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E33E5E0D-5E32-49C6-A469-9FE443CEAC4F}"/>
              </a:ext>
            </a:extLst>
          </p:cNvPr>
          <p:cNvSpPr/>
          <p:nvPr/>
        </p:nvSpPr>
        <p:spPr>
          <a:xfrm>
            <a:off x="272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F48E35B-7D08-426A-8618-50A3466857A1}"/>
              </a:ext>
            </a:extLst>
          </p:cNvPr>
          <p:cNvSpPr/>
          <p:nvPr/>
        </p:nvSpPr>
        <p:spPr>
          <a:xfrm>
            <a:off x="344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ADBBF6F9-FE74-4092-B0A7-207F2ACCA54E}"/>
              </a:ext>
            </a:extLst>
          </p:cNvPr>
          <p:cNvSpPr/>
          <p:nvPr/>
        </p:nvSpPr>
        <p:spPr>
          <a:xfrm>
            <a:off x="416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3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79BC7813-90A7-4824-B63B-A39B8B0D4189}"/>
              </a:ext>
            </a:extLst>
          </p:cNvPr>
          <p:cNvGrpSpPr/>
          <p:nvPr/>
        </p:nvGrpSpPr>
        <p:grpSpPr>
          <a:xfrm>
            <a:off x="4889760" y="188682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078AF91F-FEF7-47F3-9315-45F8D56AE8E8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2567D8ED-3564-4CC4-B213-D010ECB50E1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468B1FD-66DB-48CF-AEAC-548133BC92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6C550BC1-ED30-4130-9EDE-8985500FBCEE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latin typeface="Alibaba Sans"/>
                  <a:sym typeface="Alibaba Sans"/>
                </a:rPr>
                <a:t>4</a:t>
              </a:r>
              <a:endParaRPr dirty="0">
                <a:solidFill>
                  <a:srgbClr val="FFFFFF"/>
                </a:solidFill>
                <a:latin typeface="Alibaba Sans"/>
                <a:sym typeface="Alibaba Sans"/>
              </a:endParaRPr>
            </a:p>
          </p:txBody>
        </p:sp>
      </p:grp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E0C1F003-7427-4D33-BA6F-A3D3F9F68C6D}"/>
              </a:ext>
            </a:extLst>
          </p:cNvPr>
          <p:cNvSpPr/>
          <p:nvPr/>
        </p:nvSpPr>
        <p:spPr>
          <a:xfrm>
            <a:off x="604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noAutofit/>
          </a:bodyPr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5</a:t>
            </a:r>
            <a:endParaRPr dirty="0"/>
          </a:p>
        </p:txBody>
      </p:sp>
      <p:sp>
        <p:nvSpPr>
          <p:cNvPr id="41" name="矩形: 圆角 28">
            <a:extLst>
              <a:ext uri="{FF2B5EF4-FFF2-40B4-BE49-F238E27FC236}">
                <a16:creationId xmlns:a16="http://schemas.microsoft.com/office/drawing/2014/main" id="{4FFADF03-48FD-4B2A-ACD8-EE7F27496A06}"/>
              </a:ext>
            </a:extLst>
          </p:cNvPr>
          <p:cNvSpPr/>
          <p:nvPr/>
        </p:nvSpPr>
        <p:spPr>
          <a:xfrm>
            <a:off x="676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6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19477D79-7061-4E86-A68D-61F1E88D16BE}"/>
              </a:ext>
            </a:extLst>
          </p:cNvPr>
          <p:cNvSpPr/>
          <p:nvPr/>
        </p:nvSpPr>
        <p:spPr>
          <a:xfrm>
            <a:off x="748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>
            <a:solidFill>
              <a:srgbClr val="42719B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7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14B0F89A-6706-4369-A925-326337BBA084}"/>
              </a:ext>
            </a:extLst>
          </p:cNvPr>
          <p:cNvSpPr/>
          <p:nvPr/>
        </p:nvSpPr>
        <p:spPr>
          <a:xfrm>
            <a:off x="820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8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53137AAC-6DD9-4AC6-8D51-ACD593FF2945}"/>
              </a:ext>
            </a:extLst>
          </p:cNvPr>
          <p:cNvSpPr txBox="1"/>
          <p:nvPr/>
        </p:nvSpPr>
        <p:spPr>
          <a:xfrm>
            <a:off x="924164" y="2062161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原始数组：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40BA7E93-3531-41C5-B768-81BFEFFE396F}"/>
              </a:ext>
            </a:extLst>
          </p:cNvPr>
          <p:cNvSpPr txBox="1"/>
          <p:nvPr/>
        </p:nvSpPr>
        <p:spPr>
          <a:xfrm>
            <a:off x="928333" y="3518765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辅助数组：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924164" y="4606037"/>
            <a:ext cx="24214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逆序个数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= 0 + 4 + 2 + 1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73002E-DBA1-4CC6-80D2-C67952406546}"/>
              </a:ext>
            </a:extLst>
          </p:cNvPr>
          <p:cNvCxnSpPr>
            <a:cxnSpLocks/>
          </p:cNvCxnSpPr>
          <p:nvPr/>
        </p:nvCxnSpPr>
        <p:spPr>
          <a:xfrm>
            <a:off x="5863976" y="1786632"/>
            <a:ext cx="0" cy="2597478"/>
          </a:xfrm>
          <a:prstGeom prst="line">
            <a:avLst/>
          </a:prstGeom>
          <a:noFill/>
          <a:ln w="19050" cap="flat">
            <a:solidFill>
              <a:schemeClr val="accent6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up-arrow_37977">
            <a:extLst>
              <a:ext uri="{FF2B5EF4-FFF2-40B4-BE49-F238E27FC236}">
                <a16:creationId xmlns:a16="http://schemas.microsoft.com/office/drawing/2014/main" id="{4A0E6528-40CE-499F-8EC0-0D4AFD81555F}"/>
              </a:ext>
            </a:extLst>
          </p:cNvPr>
          <p:cNvSpPr/>
          <p:nvPr/>
        </p:nvSpPr>
        <p:spPr>
          <a:xfrm>
            <a:off x="9283418" y="2667268"/>
            <a:ext cx="433618" cy="463282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50224914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924164" y="4606037"/>
            <a:ext cx="614687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在重新整理一下这个题的优化思路：开始的时候对数据拆分</a:t>
            </a:r>
          </a:p>
        </p:txBody>
      </p:sp>
      <p:sp>
        <p:nvSpPr>
          <p:cNvPr id="26" name="矩形: 圆角 28">
            <a:extLst>
              <a:ext uri="{FF2B5EF4-FFF2-40B4-BE49-F238E27FC236}">
                <a16:creationId xmlns:a16="http://schemas.microsoft.com/office/drawing/2014/main" id="{24072483-1CA9-4E00-8D95-3247BE2E9E67}"/>
              </a:ext>
            </a:extLst>
          </p:cNvPr>
          <p:cNvSpPr/>
          <p:nvPr/>
        </p:nvSpPr>
        <p:spPr>
          <a:xfrm>
            <a:off x="287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8</a:t>
            </a:r>
            <a:endParaRPr dirty="0"/>
          </a:p>
        </p:txBody>
      </p:sp>
      <p:sp>
        <p:nvSpPr>
          <p:cNvPr id="27" name="矩形: 圆角 31">
            <a:extLst>
              <a:ext uri="{FF2B5EF4-FFF2-40B4-BE49-F238E27FC236}">
                <a16:creationId xmlns:a16="http://schemas.microsoft.com/office/drawing/2014/main" id="{F344435A-6C16-4273-8644-4DA281C29B13}"/>
              </a:ext>
            </a:extLst>
          </p:cNvPr>
          <p:cNvSpPr/>
          <p:nvPr/>
        </p:nvSpPr>
        <p:spPr>
          <a:xfrm>
            <a:off x="3599449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7</a:t>
            </a:r>
            <a:endParaRPr dirty="0"/>
          </a:p>
        </p:txBody>
      </p:sp>
      <p:sp>
        <p:nvSpPr>
          <p:cNvPr id="28" name="矩形: 圆角 32">
            <a:extLst>
              <a:ext uri="{FF2B5EF4-FFF2-40B4-BE49-F238E27FC236}">
                <a16:creationId xmlns:a16="http://schemas.microsoft.com/office/drawing/2014/main" id="{1A38404A-8DAD-4A31-B22D-ED76E23AF41D}"/>
              </a:ext>
            </a:extLst>
          </p:cNvPr>
          <p:cNvSpPr/>
          <p:nvPr/>
        </p:nvSpPr>
        <p:spPr>
          <a:xfrm>
            <a:off x="431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6</a:t>
            </a:r>
            <a:endParaRPr dirty="0"/>
          </a:p>
        </p:txBody>
      </p:sp>
      <p:grpSp>
        <p:nvGrpSpPr>
          <p:cNvPr id="29" name="矩形: 圆角 54">
            <a:extLst>
              <a:ext uri="{FF2B5EF4-FFF2-40B4-BE49-F238E27FC236}">
                <a16:creationId xmlns:a16="http://schemas.microsoft.com/office/drawing/2014/main" id="{3B17F5E5-D9D2-47FD-9B86-67B37526627D}"/>
              </a:ext>
            </a:extLst>
          </p:cNvPr>
          <p:cNvGrpSpPr/>
          <p:nvPr/>
        </p:nvGrpSpPr>
        <p:grpSpPr>
          <a:xfrm>
            <a:off x="5039450" y="1618128"/>
            <a:ext cx="720001" cy="720001"/>
            <a:chOff x="0" y="0"/>
            <a:chExt cx="720000" cy="720000"/>
          </a:xfrm>
        </p:grpSpPr>
        <p:sp>
          <p:nvSpPr>
            <p:cNvPr id="46" name="圆角矩形">
              <a:extLst>
                <a:ext uri="{FF2B5EF4-FFF2-40B4-BE49-F238E27FC236}">
                  <a16:creationId xmlns:a16="http://schemas.microsoft.com/office/drawing/2014/main" id="{EFC665E4-EC6C-4E6F-AE84-8887194FB3FF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7" name="圆角矩形">
              <a:extLst>
                <a:ext uri="{FF2B5EF4-FFF2-40B4-BE49-F238E27FC236}">
                  <a16:creationId xmlns:a16="http://schemas.microsoft.com/office/drawing/2014/main" id="{28C67808-FE54-4CE7-AED2-B624E84FA54A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8" name="圆角矩形">
              <a:extLst>
                <a:ext uri="{FF2B5EF4-FFF2-40B4-BE49-F238E27FC236}">
                  <a16:creationId xmlns:a16="http://schemas.microsoft.com/office/drawing/2014/main" id="{22E356B9-A498-41FD-9A97-60BE750B0DC8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9" name="圆角矩形">
              <a:extLst>
                <a:ext uri="{FF2B5EF4-FFF2-40B4-BE49-F238E27FC236}">
                  <a16:creationId xmlns:a16="http://schemas.microsoft.com/office/drawing/2014/main" id="{5F3BC7EA-5F78-484C-82C2-AD01AC0BA1B6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5</a:t>
              </a:r>
              <a:endParaRPr dirty="0"/>
            </a:p>
          </p:txBody>
        </p:sp>
      </p:grpSp>
      <p:sp>
        <p:nvSpPr>
          <p:cNvPr id="50" name="矩形: 圆角 27">
            <a:extLst>
              <a:ext uri="{FF2B5EF4-FFF2-40B4-BE49-F238E27FC236}">
                <a16:creationId xmlns:a16="http://schemas.microsoft.com/office/drawing/2014/main" id="{8BAB6A7E-EAE9-4622-B0B6-5757D1DA49A1}"/>
              </a:ext>
            </a:extLst>
          </p:cNvPr>
          <p:cNvSpPr/>
          <p:nvPr/>
        </p:nvSpPr>
        <p:spPr>
          <a:xfrm>
            <a:off x="575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4</a:t>
            </a:r>
            <a:endParaRPr dirty="0"/>
          </a:p>
        </p:txBody>
      </p:sp>
      <p:sp>
        <p:nvSpPr>
          <p:cNvPr id="51" name="矩形: 圆角 28">
            <a:extLst>
              <a:ext uri="{FF2B5EF4-FFF2-40B4-BE49-F238E27FC236}">
                <a16:creationId xmlns:a16="http://schemas.microsoft.com/office/drawing/2014/main" id="{F681F391-0CF2-49F6-89F9-8D054631055D}"/>
              </a:ext>
            </a:extLst>
          </p:cNvPr>
          <p:cNvSpPr/>
          <p:nvPr/>
        </p:nvSpPr>
        <p:spPr>
          <a:xfrm>
            <a:off x="647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3</a:t>
            </a:r>
            <a:endParaRPr dirty="0"/>
          </a:p>
        </p:txBody>
      </p:sp>
      <p:sp>
        <p:nvSpPr>
          <p:cNvPr id="52" name="矩形: 圆角 31">
            <a:extLst>
              <a:ext uri="{FF2B5EF4-FFF2-40B4-BE49-F238E27FC236}">
                <a16:creationId xmlns:a16="http://schemas.microsoft.com/office/drawing/2014/main" id="{07CE7A44-B80E-4075-B72E-229008BB9FE0}"/>
              </a:ext>
            </a:extLst>
          </p:cNvPr>
          <p:cNvSpPr/>
          <p:nvPr/>
        </p:nvSpPr>
        <p:spPr>
          <a:xfrm>
            <a:off x="719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</a:t>
            </a:r>
            <a:endParaRPr dirty="0"/>
          </a:p>
        </p:txBody>
      </p:sp>
      <p:sp>
        <p:nvSpPr>
          <p:cNvPr id="53" name="矩形: 圆角 32">
            <a:extLst>
              <a:ext uri="{FF2B5EF4-FFF2-40B4-BE49-F238E27FC236}">
                <a16:creationId xmlns:a16="http://schemas.microsoft.com/office/drawing/2014/main" id="{A4F64D0E-21C0-41BA-9470-975BC26FAFF1}"/>
              </a:ext>
            </a:extLst>
          </p:cNvPr>
          <p:cNvSpPr/>
          <p:nvPr/>
        </p:nvSpPr>
        <p:spPr>
          <a:xfrm>
            <a:off x="791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21754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/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15" name="文本框 8"/>
          <p:cNvSpPr txBox="1"/>
          <p:nvPr/>
        </p:nvSpPr>
        <p:spPr>
          <a:xfrm>
            <a:off x="681112" y="1949209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顺序数组</a:t>
            </a:r>
            <a:endParaRPr dirty="0"/>
          </a:p>
        </p:txBody>
      </p:sp>
      <p:sp>
        <p:nvSpPr>
          <p:cNvPr id="316" name="矩形: 圆角 27"/>
          <p:cNvSpPr/>
          <p:nvPr/>
        </p:nvSpPr>
        <p:spPr>
          <a:xfrm>
            <a:off x="2428826" y="17389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317" name="矩形: 圆角 28"/>
          <p:cNvSpPr/>
          <p:nvPr/>
        </p:nvSpPr>
        <p:spPr>
          <a:xfrm>
            <a:off x="3148826" y="17389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</a:t>
            </a:r>
            <a:endParaRPr dirty="0"/>
          </a:p>
        </p:txBody>
      </p:sp>
      <p:sp>
        <p:nvSpPr>
          <p:cNvPr id="318" name="矩形: 圆角 31"/>
          <p:cNvSpPr/>
          <p:nvPr/>
        </p:nvSpPr>
        <p:spPr>
          <a:xfrm>
            <a:off x="3868826" y="17389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3</a:t>
            </a:r>
            <a:endParaRPr dirty="0"/>
          </a:p>
        </p:txBody>
      </p:sp>
      <p:sp>
        <p:nvSpPr>
          <p:cNvPr id="319" name="矩形: 圆角 32"/>
          <p:cNvSpPr/>
          <p:nvPr/>
        </p:nvSpPr>
        <p:spPr>
          <a:xfrm>
            <a:off x="4588826" y="17389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4</a:t>
            </a:r>
            <a:endParaRPr dirty="0"/>
          </a:p>
        </p:txBody>
      </p:sp>
      <p:grpSp>
        <p:nvGrpSpPr>
          <p:cNvPr id="324" name="矩形: 圆角 54"/>
          <p:cNvGrpSpPr/>
          <p:nvPr/>
        </p:nvGrpSpPr>
        <p:grpSpPr>
          <a:xfrm>
            <a:off x="5308826" y="1738948"/>
            <a:ext cx="720001" cy="720001"/>
            <a:chOff x="0" y="0"/>
            <a:chExt cx="720000" cy="720000"/>
          </a:xfrm>
        </p:grpSpPr>
        <p:sp>
          <p:nvSpPr>
            <p:cNvPr id="320" name="圆角矩形"/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21" name="圆角矩形"/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22" name="圆角矩形"/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23" name="圆角矩形"/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5</a:t>
              </a:r>
              <a:endParaRPr dirty="0"/>
            </a:p>
          </p:txBody>
        </p:sp>
      </p:grpSp>
      <p:sp>
        <p:nvSpPr>
          <p:cNvPr id="29" name="文本框 8">
            <a:extLst>
              <a:ext uri="{FF2B5EF4-FFF2-40B4-BE49-F238E27FC236}">
                <a16:creationId xmlns:a16="http://schemas.microsoft.com/office/drawing/2014/main" id="{8C206C79-FC27-4094-99FF-5B8FF517F4B3}"/>
              </a:ext>
            </a:extLst>
          </p:cNvPr>
          <p:cNvSpPr txBox="1"/>
          <p:nvPr/>
        </p:nvSpPr>
        <p:spPr>
          <a:xfrm>
            <a:off x="753137" y="3407895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逆序数组</a:t>
            </a:r>
            <a:endParaRPr dirty="0"/>
          </a:p>
        </p:txBody>
      </p:sp>
      <p:sp>
        <p:nvSpPr>
          <p:cNvPr id="30" name="矩形: 圆角 27">
            <a:extLst>
              <a:ext uri="{FF2B5EF4-FFF2-40B4-BE49-F238E27FC236}">
                <a16:creationId xmlns:a16="http://schemas.microsoft.com/office/drawing/2014/main" id="{D2867308-BD95-420B-9CD4-A3CB3EAF7D20}"/>
              </a:ext>
            </a:extLst>
          </p:cNvPr>
          <p:cNvSpPr/>
          <p:nvPr/>
        </p:nvSpPr>
        <p:spPr>
          <a:xfrm>
            <a:off x="2500851" y="3197634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5</a:t>
            </a:r>
            <a:endParaRPr dirty="0"/>
          </a:p>
        </p:txBody>
      </p:sp>
      <p:sp>
        <p:nvSpPr>
          <p:cNvPr id="31" name="矩形: 圆角 28">
            <a:extLst>
              <a:ext uri="{FF2B5EF4-FFF2-40B4-BE49-F238E27FC236}">
                <a16:creationId xmlns:a16="http://schemas.microsoft.com/office/drawing/2014/main" id="{AF53019B-B84D-4A82-9915-EE05D300D5FC}"/>
              </a:ext>
            </a:extLst>
          </p:cNvPr>
          <p:cNvSpPr/>
          <p:nvPr/>
        </p:nvSpPr>
        <p:spPr>
          <a:xfrm>
            <a:off x="3220851" y="3197634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4</a:t>
            </a:r>
            <a:endParaRPr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6831220-2CBC-4742-AAC5-A79C0E7EAF4D}"/>
              </a:ext>
            </a:extLst>
          </p:cNvPr>
          <p:cNvSpPr/>
          <p:nvPr/>
        </p:nvSpPr>
        <p:spPr>
          <a:xfrm>
            <a:off x="3940851" y="3197634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3</a:t>
            </a:r>
            <a:endParaRPr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00DDCED-6561-4FD2-AB79-7B179E08ED67}"/>
              </a:ext>
            </a:extLst>
          </p:cNvPr>
          <p:cNvSpPr/>
          <p:nvPr/>
        </p:nvSpPr>
        <p:spPr>
          <a:xfrm>
            <a:off x="4660851" y="3197634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</a:t>
            </a:r>
            <a:endParaRPr dirty="0"/>
          </a:p>
        </p:txBody>
      </p:sp>
      <p:grpSp>
        <p:nvGrpSpPr>
          <p:cNvPr id="34" name="矩形: 圆角 54">
            <a:extLst>
              <a:ext uri="{FF2B5EF4-FFF2-40B4-BE49-F238E27FC236}">
                <a16:creationId xmlns:a16="http://schemas.microsoft.com/office/drawing/2014/main" id="{D61FCE5B-A9EB-4A2D-8BE6-4BEF2EAF5CDD}"/>
              </a:ext>
            </a:extLst>
          </p:cNvPr>
          <p:cNvGrpSpPr/>
          <p:nvPr/>
        </p:nvGrpSpPr>
        <p:grpSpPr>
          <a:xfrm>
            <a:off x="5380851" y="3197634"/>
            <a:ext cx="720001" cy="720001"/>
            <a:chOff x="0" y="0"/>
            <a:chExt cx="720000" cy="720000"/>
          </a:xfrm>
        </p:grpSpPr>
        <p:sp>
          <p:nvSpPr>
            <p:cNvPr id="35" name="圆角矩形">
              <a:extLst>
                <a:ext uri="{FF2B5EF4-FFF2-40B4-BE49-F238E27FC236}">
                  <a16:creationId xmlns:a16="http://schemas.microsoft.com/office/drawing/2014/main" id="{8B51A76C-A7F8-4889-95AE-82C2CC7654DD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EAAC5AA6-B641-4E6C-8B65-AAE5162C530F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8ADD0FAF-F66D-40E1-A498-3672385E3883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C3741F20-0A47-4484-A31F-E4932D03F333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1</a:t>
              </a:r>
              <a:endParaRPr dirty="0"/>
            </a:p>
          </p:txBody>
        </p:sp>
      </p:grpSp>
      <p:sp>
        <p:nvSpPr>
          <p:cNvPr id="54" name="文本框 8">
            <a:extLst>
              <a:ext uri="{FF2B5EF4-FFF2-40B4-BE49-F238E27FC236}">
                <a16:creationId xmlns:a16="http://schemas.microsoft.com/office/drawing/2014/main" id="{896734CB-26BD-4120-9308-10DC53069381}"/>
              </a:ext>
            </a:extLst>
          </p:cNvPr>
          <p:cNvSpPr txBox="1"/>
          <p:nvPr/>
        </p:nvSpPr>
        <p:spPr>
          <a:xfrm>
            <a:off x="681112" y="1186473"/>
            <a:ext cx="24086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先来看下面的两个特例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5" name="文本框 8">
            <a:extLst>
              <a:ext uri="{FF2B5EF4-FFF2-40B4-BE49-F238E27FC236}">
                <a16:creationId xmlns:a16="http://schemas.microsoft.com/office/drawing/2014/main" id="{BC64C7DB-A9A1-4FAD-8E3B-7B43FDC55FEA}"/>
              </a:ext>
            </a:extLst>
          </p:cNvPr>
          <p:cNvSpPr txBox="1"/>
          <p:nvPr/>
        </p:nvSpPr>
        <p:spPr>
          <a:xfrm>
            <a:off x="6634414" y="1914282"/>
            <a:ext cx="182517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逆序对的个数：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6" name="文本框 8">
            <a:extLst>
              <a:ext uri="{FF2B5EF4-FFF2-40B4-BE49-F238E27FC236}">
                <a16:creationId xmlns:a16="http://schemas.microsoft.com/office/drawing/2014/main" id="{6F5ED1C8-08F1-4BB2-A328-1AD28B95727B}"/>
              </a:ext>
            </a:extLst>
          </p:cNvPr>
          <p:cNvSpPr txBox="1"/>
          <p:nvPr/>
        </p:nvSpPr>
        <p:spPr>
          <a:xfrm>
            <a:off x="6634414" y="3372968"/>
            <a:ext cx="286392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逆序对的个数</a:t>
            </a:r>
            <a:r>
              <a:rPr lang="en-US" altLang="zh-CN" dirty="0">
                <a:solidFill>
                  <a:schemeClr val="tx1"/>
                </a:solidFill>
              </a:rPr>
              <a:t>: 4+3+2+1 = 10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" name="文本框 8">
            <a:extLst>
              <a:ext uri="{FF2B5EF4-FFF2-40B4-BE49-F238E27FC236}">
                <a16:creationId xmlns:a16="http://schemas.microsoft.com/office/drawing/2014/main" id="{776523E7-5FB0-43B1-A652-CF9DFB038234}"/>
              </a:ext>
            </a:extLst>
          </p:cNvPr>
          <p:cNvSpPr txBox="1"/>
          <p:nvPr/>
        </p:nvSpPr>
        <p:spPr>
          <a:xfrm>
            <a:off x="753136" y="4170631"/>
            <a:ext cx="1038250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逆序数组解析：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逆序对的个数 </a:t>
            </a:r>
            <a:r>
              <a:rPr lang="en-US" altLang="zh-CN" dirty="0">
                <a:solidFill>
                  <a:schemeClr val="tx1"/>
                </a:solidFill>
              </a:rPr>
              <a:t>=  5</a:t>
            </a:r>
            <a:r>
              <a:rPr lang="zh-CN" altLang="en-US" dirty="0">
                <a:solidFill>
                  <a:schemeClr val="tx1"/>
                </a:solidFill>
              </a:rPr>
              <a:t>后面比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小的元素的个数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4 +   4</a:t>
            </a:r>
            <a:r>
              <a:rPr lang="zh-CN" altLang="en-US" dirty="0">
                <a:solidFill>
                  <a:schemeClr val="tx1"/>
                </a:solidFill>
              </a:rPr>
              <a:t>后面比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小的元素的个数</a:t>
            </a:r>
            <a:r>
              <a:rPr lang="en-US" altLang="zh-CN" dirty="0">
                <a:solidFill>
                  <a:schemeClr val="tx1"/>
                </a:solidFill>
              </a:rPr>
              <a:t>:3+   3</a:t>
            </a:r>
            <a:r>
              <a:rPr lang="zh-CN" altLang="en-US" dirty="0">
                <a:solidFill>
                  <a:schemeClr val="tx1"/>
                </a:solidFill>
              </a:rPr>
              <a:t>后面比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小的元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素的个数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2+  2</a:t>
            </a:r>
            <a:r>
              <a:rPr lang="zh-CN" altLang="en-US" dirty="0">
                <a:solidFill>
                  <a:schemeClr val="tx1"/>
                </a:solidFill>
              </a:rPr>
              <a:t>后面比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小的元素的个数 </a:t>
            </a:r>
            <a:r>
              <a:rPr lang="en-US" altLang="zh-CN" dirty="0">
                <a:solidFill>
                  <a:schemeClr val="tx1"/>
                </a:solidFill>
              </a:rPr>
              <a:t>:1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 4 + 3 + 2 + 1 =10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4907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726833" y="5201123"/>
            <a:ext cx="13522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对数据拆分</a:t>
            </a:r>
          </a:p>
        </p:txBody>
      </p:sp>
      <p:sp>
        <p:nvSpPr>
          <p:cNvPr id="17" name="矩形: 圆角 28">
            <a:extLst>
              <a:ext uri="{FF2B5EF4-FFF2-40B4-BE49-F238E27FC236}">
                <a16:creationId xmlns:a16="http://schemas.microsoft.com/office/drawing/2014/main" id="{DCFB1A58-B8A0-4D6F-9374-D4CE27AEDF47}"/>
              </a:ext>
            </a:extLst>
          </p:cNvPr>
          <p:cNvSpPr/>
          <p:nvPr/>
        </p:nvSpPr>
        <p:spPr>
          <a:xfrm>
            <a:off x="287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8</a:t>
            </a:r>
            <a:endParaRPr dirty="0"/>
          </a:p>
        </p:txBody>
      </p:sp>
      <p:sp>
        <p:nvSpPr>
          <p:cNvPr id="18" name="矩形: 圆角 31">
            <a:extLst>
              <a:ext uri="{FF2B5EF4-FFF2-40B4-BE49-F238E27FC236}">
                <a16:creationId xmlns:a16="http://schemas.microsoft.com/office/drawing/2014/main" id="{E9795C7E-ECBF-4FAB-A5CF-971F26DDB6A4}"/>
              </a:ext>
            </a:extLst>
          </p:cNvPr>
          <p:cNvSpPr/>
          <p:nvPr/>
        </p:nvSpPr>
        <p:spPr>
          <a:xfrm>
            <a:off x="3599449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7</a:t>
            </a:r>
            <a:endParaRPr dirty="0"/>
          </a:p>
        </p:txBody>
      </p:sp>
      <p:sp>
        <p:nvSpPr>
          <p:cNvPr id="19" name="矩形: 圆角 32">
            <a:extLst>
              <a:ext uri="{FF2B5EF4-FFF2-40B4-BE49-F238E27FC236}">
                <a16:creationId xmlns:a16="http://schemas.microsoft.com/office/drawing/2014/main" id="{76004855-36A7-4360-A2A7-5BF9AD1F915B}"/>
              </a:ext>
            </a:extLst>
          </p:cNvPr>
          <p:cNvSpPr/>
          <p:nvPr/>
        </p:nvSpPr>
        <p:spPr>
          <a:xfrm>
            <a:off x="431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6</a:t>
            </a:r>
            <a:endParaRPr dirty="0"/>
          </a:p>
        </p:txBody>
      </p:sp>
      <p:grpSp>
        <p:nvGrpSpPr>
          <p:cNvPr id="20" name="矩形: 圆角 54">
            <a:extLst>
              <a:ext uri="{FF2B5EF4-FFF2-40B4-BE49-F238E27FC236}">
                <a16:creationId xmlns:a16="http://schemas.microsoft.com/office/drawing/2014/main" id="{28056E1C-5143-4CD4-980E-28466301231E}"/>
              </a:ext>
            </a:extLst>
          </p:cNvPr>
          <p:cNvGrpSpPr/>
          <p:nvPr/>
        </p:nvGrpSpPr>
        <p:grpSpPr>
          <a:xfrm>
            <a:off x="5039450" y="1618128"/>
            <a:ext cx="720001" cy="720001"/>
            <a:chOff x="0" y="0"/>
            <a:chExt cx="720000" cy="720000"/>
          </a:xfrm>
        </p:grpSpPr>
        <p:sp>
          <p:nvSpPr>
            <p:cNvPr id="21" name="圆角矩形">
              <a:extLst>
                <a:ext uri="{FF2B5EF4-FFF2-40B4-BE49-F238E27FC236}">
                  <a16:creationId xmlns:a16="http://schemas.microsoft.com/office/drawing/2014/main" id="{95A11016-A3F9-4A58-AEDC-A3ADA390DDFC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38F0FAA3-44C5-41B6-898F-F8C800F24641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06DEE924-0141-40FE-BFD9-3786BCD5F4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71EC8E7F-11FA-41F5-B5A8-CF67EDEF9EC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5</a:t>
              </a:r>
              <a:endParaRPr dirty="0"/>
            </a:p>
          </p:txBody>
        </p:sp>
      </p:grpSp>
      <p:sp>
        <p:nvSpPr>
          <p:cNvPr id="25" name="矩形: 圆角 27">
            <a:extLst>
              <a:ext uri="{FF2B5EF4-FFF2-40B4-BE49-F238E27FC236}">
                <a16:creationId xmlns:a16="http://schemas.microsoft.com/office/drawing/2014/main" id="{BF535F75-186F-49BD-AB8B-808CAAB51C62}"/>
              </a:ext>
            </a:extLst>
          </p:cNvPr>
          <p:cNvSpPr/>
          <p:nvPr/>
        </p:nvSpPr>
        <p:spPr>
          <a:xfrm>
            <a:off x="575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4</a:t>
            </a:r>
            <a:endParaRPr dirty="0"/>
          </a:p>
        </p:txBody>
      </p:sp>
      <p:sp>
        <p:nvSpPr>
          <p:cNvPr id="30" name="矩形: 圆角 28">
            <a:extLst>
              <a:ext uri="{FF2B5EF4-FFF2-40B4-BE49-F238E27FC236}">
                <a16:creationId xmlns:a16="http://schemas.microsoft.com/office/drawing/2014/main" id="{94BF2D8F-4BFC-4F8D-BA68-C39098E8C942}"/>
              </a:ext>
            </a:extLst>
          </p:cNvPr>
          <p:cNvSpPr/>
          <p:nvPr/>
        </p:nvSpPr>
        <p:spPr>
          <a:xfrm>
            <a:off x="647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3</a:t>
            </a:r>
            <a:endParaRPr dirty="0"/>
          </a:p>
        </p:txBody>
      </p:sp>
      <p:sp>
        <p:nvSpPr>
          <p:cNvPr id="31" name="矩形: 圆角 31">
            <a:extLst>
              <a:ext uri="{FF2B5EF4-FFF2-40B4-BE49-F238E27FC236}">
                <a16:creationId xmlns:a16="http://schemas.microsoft.com/office/drawing/2014/main" id="{8FFE0A7B-F7BD-43D4-B35E-F6B534789A17}"/>
              </a:ext>
            </a:extLst>
          </p:cNvPr>
          <p:cNvSpPr/>
          <p:nvPr/>
        </p:nvSpPr>
        <p:spPr>
          <a:xfrm>
            <a:off x="719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</a:t>
            </a:r>
            <a:endParaRPr dirty="0"/>
          </a:p>
        </p:txBody>
      </p:sp>
      <p:sp>
        <p:nvSpPr>
          <p:cNvPr id="32" name="矩形: 圆角 32">
            <a:extLst>
              <a:ext uri="{FF2B5EF4-FFF2-40B4-BE49-F238E27FC236}">
                <a16:creationId xmlns:a16="http://schemas.microsoft.com/office/drawing/2014/main" id="{E79665AA-443C-4C27-97D8-D109882CB76C}"/>
              </a:ext>
            </a:extLst>
          </p:cNvPr>
          <p:cNvSpPr/>
          <p:nvPr/>
        </p:nvSpPr>
        <p:spPr>
          <a:xfrm>
            <a:off x="791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</a:t>
            </a:r>
            <a:endParaRPr dirty="0"/>
          </a:p>
        </p:txBody>
      </p:sp>
      <p:sp>
        <p:nvSpPr>
          <p:cNvPr id="33" name="矩形: 圆角 28">
            <a:extLst>
              <a:ext uri="{FF2B5EF4-FFF2-40B4-BE49-F238E27FC236}">
                <a16:creationId xmlns:a16="http://schemas.microsoft.com/office/drawing/2014/main" id="{EFC6E51B-0930-4052-9379-F310C16B91D3}"/>
              </a:ext>
            </a:extLst>
          </p:cNvPr>
          <p:cNvSpPr/>
          <p:nvPr/>
        </p:nvSpPr>
        <p:spPr>
          <a:xfrm>
            <a:off x="1856192" y="2933215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8</a:t>
            </a:r>
            <a:endParaRPr dirty="0"/>
          </a:p>
        </p:txBody>
      </p:sp>
      <p:sp>
        <p:nvSpPr>
          <p:cNvPr id="34" name="矩形: 圆角 31">
            <a:extLst>
              <a:ext uri="{FF2B5EF4-FFF2-40B4-BE49-F238E27FC236}">
                <a16:creationId xmlns:a16="http://schemas.microsoft.com/office/drawing/2014/main" id="{78F58591-63ED-4893-B3F2-3452A6611997}"/>
              </a:ext>
            </a:extLst>
          </p:cNvPr>
          <p:cNvSpPr/>
          <p:nvPr/>
        </p:nvSpPr>
        <p:spPr>
          <a:xfrm>
            <a:off x="2576191" y="2933215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7</a:t>
            </a:r>
            <a:endParaRPr dirty="0"/>
          </a:p>
        </p:txBody>
      </p:sp>
      <p:sp>
        <p:nvSpPr>
          <p:cNvPr id="35" name="矩形: 圆角 32">
            <a:extLst>
              <a:ext uri="{FF2B5EF4-FFF2-40B4-BE49-F238E27FC236}">
                <a16:creationId xmlns:a16="http://schemas.microsoft.com/office/drawing/2014/main" id="{13E16116-C9DE-4798-9F5D-947953521DA7}"/>
              </a:ext>
            </a:extLst>
          </p:cNvPr>
          <p:cNvSpPr/>
          <p:nvPr/>
        </p:nvSpPr>
        <p:spPr>
          <a:xfrm>
            <a:off x="3296192" y="2933215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6</a:t>
            </a:r>
            <a:endParaRPr dirty="0"/>
          </a:p>
        </p:txBody>
      </p:sp>
      <p:grpSp>
        <p:nvGrpSpPr>
          <p:cNvPr id="36" name="矩形: 圆角 54">
            <a:extLst>
              <a:ext uri="{FF2B5EF4-FFF2-40B4-BE49-F238E27FC236}">
                <a16:creationId xmlns:a16="http://schemas.microsoft.com/office/drawing/2014/main" id="{ED40E70C-6EBC-42A4-9E38-85781E95BEF7}"/>
              </a:ext>
            </a:extLst>
          </p:cNvPr>
          <p:cNvGrpSpPr/>
          <p:nvPr/>
        </p:nvGrpSpPr>
        <p:grpSpPr>
          <a:xfrm>
            <a:off x="4016192" y="2933215"/>
            <a:ext cx="720001" cy="720001"/>
            <a:chOff x="0" y="0"/>
            <a:chExt cx="720000" cy="720000"/>
          </a:xfrm>
        </p:grpSpPr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41CEB4D3-D8B9-4A5D-9FF2-CF4C5BD914F6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60C8FAC3-D305-4A1F-8494-91AD30933F02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33D608E4-1836-4815-8CC1-98AD6A46D0B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0" name="圆角矩形">
              <a:extLst>
                <a:ext uri="{FF2B5EF4-FFF2-40B4-BE49-F238E27FC236}">
                  <a16:creationId xmlns:a16="http://schemas.microsoft.com/office/drawing/2014/main" id="{02D9C6FD-3625-4CDB-A1CE-FF13B4D14CE4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5</a:t>
              </a:r>
              <a:endParaRPr dirty="0"/>
            </a:p>
          </p:txBody>
        </p:sp>
      </p:grpSp>
      <p:sp>
        <p:nvSpPr>
          <p:cNvPr id="58" name="矩形: 圆角 27">
            <a:extLst>
              <a:ext uri="{FF2B5EF4-FFF2-40B4-BE49-F238E27FC236}">
                <a16:creationId xmlns:a16="http://schemas.microsoft.com/office/drawing/2014/main" id="{87DDC418-010C-49B4-8498-7FD4D3B2E567}"/>
              </a:ext>
            </a:extLst>
          </p:cNvPr>
          <p:cNvSpPr/>
          <p:nvPr/>
        </p:nvSpPr>
        <p:spPr>
          <a:xfrm>
            <a:off x="6422707" y="28790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4</a:t>
            </a:r>
            <a:endParaRPr dirty="0"/>
          </a:p>
        </p:txBody>
      </p:sp>
      <p:sp>
        <p:nvSpPr>
          <p:cNvPr id="59" name="矩形: 圆角 28">
            <a:extLst>
              <a:ext uri="{FF2B5EF4-FFF2-40B4-BE49-F238E27FC236}">
                <a16:creationId xmlns:a16="http://schemas.microsoft.com/office/drawing/2014/main" id="{4FA9EEC8-2614-4415-A845-8969EC02F432}"/>
              </a:ext>
            </a:extLst>
          </p:cNvPr>
          <p:cNvSpPr/>
          <p:nvPr/>
        </p:nvSpPr>
        <p:spPr>
          <a:xfrm>
            <a:off x="7142707" y="28790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3</a:t>
            </a:r>
            <a:endParaRPr dirty="0"/>
          </a:p>
        </p:txBody>
      </p:sp>
      <p:sp>
        <p:nvSpPr>
          <p:cNvPr id="60" name="矩形: 圆角 31">
            <a:extLst>
              <a:ext uri="{FF2B5EF4-FFF2-40B4-BE49-F238E27FC236}">
                <a16:creationId xmlns:a16="http://schemas.microsoft.com/office/drawing/2014/main" id="{3B96B4A7-8E56-462E-9004-997AD9ABA848}"/>
              </a:ext>
            </a:extLst>
          </p:cNvPr>
          <p:cNvSpPr/>
          <p:nvPr/>
        </p:nvSpPr>
        <p:spPr>
          <a:xfrm>
            <a:off x="7862707" y="28790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</a:t>
            </a:r>
            <a:endParaRPr dirty="0"/>
          </a:p>
        </p:txBody>
      </p:sp>
      <p:sp>
        <p:nvSpPr>
          <p:cNvPr id="61" name="矩形: 圆角 32">
            <a:extLst>
              <a:ext uri="{FF2B5EF4-FFF2-40B4-BE49-F238E27FC236}">
                <a16:creationId xmlns:a16="http://schemas.microsoft.com/office/drawing/2014/main" id="{02F66C92-F741-48C3-AF10-1663665C720C}"/>
              </a:ext>
            </a:extLst>
          </p:cNvPr>
          <p:cNvSpPr/>
          <p:nvPr/>
        </p:nvSpPr>
        <p:spPr>
          <a:xfrm>
            <a:off x="8582707" y="28790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33450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726833" y="5201123"/>
            <a:ext cx="43611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直到只有一个元素的时候，肯定是有序的</a:t>
            </a:r>
          </a:p>
        </p:txBody>
      </p:sp>
      <p:sp>
        <p:nvSpPr>
          <p:cNvPr id="17" name="矩形: 圆角 28">
            <a:extLst>
              <a:ext uri="{FF2B5EF4-FFF2-40B4-BE49-F238E27FC236}">
                <a16:creationId xmlns:a16="http://schemas.microsoft.com/office/drawing/2014/main" id="{DCFB1A58-B8A0-4D6F-9374-D4CE27AEDF47}"/>
              </a:ext>
            </a:extLst>
          </p:cNvPr>
          <p:cNvSpPr/>
          <p:nvPr/>
        </p:nvSpPr>
        <p:spPr>
          <a:xfrm>
            <a:off x="287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8</a:t>
            </a:r>
            <a:endParaRPr dirty="0"/>
          </a:p>
        </p:txBody>
      </p:sp>
      <p:sp>
        <p:nvSpPr>
          <p:cNvPr id="18" name="矩形: 圆角 31">
            <a:extLst>
              <a:ext uri="{FF2B5EF4-FFF2-40B4-BE49-F238E27FC236}">
                <a16:creationId xmlns:a16="http://schemas.microsoft.com/office/drawing/2014/main" id="{E9795C7E-ECBF-4FAB-A5CF-971F26DDB6A4}"/>
              </a:ext>
            </a:extLst>
          </p:cNvPr>
          <p:cNvSpPr/>
          <p:nvPr/>
        </p:nvSpPr>
        <p:spPr>
          <a:xfrm>
            <a:off x="3599449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7</a:t>
            </a:r>
            <a:endParaRPr dirty="0"/>
          </a:p>
        </p:txBody>
      </p:sp>
      <p:sp>
        <p:nvSpPr>
          <p:cNvPr id="19" name="矩形: 圆角 32">
            <a:extLst>
              <a:ext uri="{FF2B5EF4-FFF2-40B4-BE49-F238E27FC236}">
                <a16:creationId xmlns:a16="http://schemas.microsoft.com/office/drawing/2014/main" id="{76004855-36A7-4360-A2A7-5BF9AD1F915B}"/>
              </a:ext>
            </a:extLst>
          </p:cNvPr>
          <p:cNvSpPr/>
          <p:nvPr/>
        </p:nvSpPr>
        <p:spPr>
          <a:xfrm>
            <a:off x="431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6</a:t>
            </a:r>
            <a:endParaRPr dirty="0"/>
          </a:p>
        </p:txBody>
      </p:sp>
      <p:grpSp>
        <p:nvGrpSpPr>
          <p:cNvPr id="20" name="矩形: 圆角 54">
            <a:extLst>
              <a:ext uri="{FF2B5EF4-FFF2-40B4-BE49-F238E27FC236}">
                <a16:creationId xmlns:a16="http://schemas.microsoft.com/office/drawing/2014/main" id="{28056E1C-5143-4CD4-980E-28466301231E}"/>
              </a:ext>
            </a:extLst>
          </p:cNvPr>
          <p:cNvGrpSpPr/>
          <p:nvPr/>
        </p:nvGrpSpPr>
        <p:grpSpPr>
          <a:xfrm>
            <a:off x="5039450" y="1618128"/>
            <a:ext cx="720001" cy="720001"/>
            <a:chOff x="0" y="0"/>
            <a:chExt cx="720000" cy="720000"/>
          </a:xfrm>
        </p:grpSpPr>
        <p:sp>
          <p:nvSpPr>
            <p:cNvPr id="21" name="圆角矩形">
              <a:extLst>
                <a:ext uri="{FF2B5EF4-FFF2-40B4-BE49-F238E27FC236}">
                  <a16:creationId xmlns:a16="http://schemas.microsoft.com/office/drawing/2014/main" id="{95A11016-A3F9-4A58-AEDC-A3ADA390DDFC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38F0FAA3-44C5-41B6-898F-F8C800F24641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06DEE924-0141-40FE-BFD9-3786BCD5F4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71EC8E7F-11FA-41F5-B5A8-CF67EDEF9EC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5</a:t>
              </a:r>
              <a:endParaRPr dirty="0"/>
            </a:p>
          </p:txBody>
        </p:sp>
      </p:grpSp>
      <p:sp>
        <p:nvSpPr>
          <p:cNvPr id="25" name="矩形: 圆角 27">
            <a:extLst>
              <a:ext uri="{FF2B5EF4-FFF2-40B4-BE49-F238E27FC236}">
                <a16:creationId xmlns:a16="http://schemas.microsoft.com/office/drawing/2014/main" id="{BF535F75-186F-49BD-AB8B-808CAAB51C62}"/>
              </a:ext>
            </a:extLst>
          </p:cNvPr>
          <p:cNvSpPr/>
          <p:nvPr/>
        </p:nvSpPr>
        <p:spPr>
          <a:xfrm>
            <a:off x="575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4</a:t>
            </a:r>
            <a:endParaRPr dirty="0"/>
          </a:p>
        </p:txBody>
      </p:sp>
      <p:sp>
        <p:nvSpPr>
          <p:cNvPr id="30" name="矩形: 圆角 28">
            <a:extLst>
              <a:ext uri="{FF2B5EF4-FFF2-40B4-BE49-F238E27FC236}">
                <a16:creationId xmlns:a16="http://schemas.microsoft.com/office/drawing/2014/main" id="{94BF2D8F-4BFC-4F8D-BA68-C39098E8C942}"/>
              </a:ext>
            </a:extLst>
          </p:cNvPr>
          <p:cNvSpPr/>
          <p:nvPr/>
        </p:nvSpPr>
        <p:spPr>
          <a:xfrm>
            <a:off x="647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3</a:t>
            </a:r>
            <a:endParaRPr dirty="0"/>
          </a:p>
        </p:txBody>
      </p:sp>
      <p:sp>
        <p:nvSpPr>
          <p:cNvPr id="31" name="矩形: 圆角 31">
            <a:extLst>
              <a:ext uri="{FF2B5EF4-FFF2-40B4-BE49-F238E27FC236}">
                <a16:creationId xmlns:a16="http://schemas.microsoft.com/office/drawing/2014/main" id="{8FFE0A7B-F7BD-43D4-B35E-F6B534789A17}"/>
              </a:ext>
            </a:extLst>
          </p:cNvPr>
          <p:cNvSpPr/>
          <p:nvPr/>
        </p:nvSpPr>
        <p:spPr>
          <a:xfrm>
            <a:off x="719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</a:t>
            </a:r>
            <a:endParaRPr dirty="0"/>
          </a:p>
        </p:txBody>
      </p:sp>
      <p:sp>
        <p:nvSpPr>
          <p:cNvPr id="32" name="矩形: 圆角 32">
            <a:extLst>
              <a:ext uri="{FF2B5EF4-FFF2-40B4-BE49-F238E27FC236}">
                <a16:creationId xmlns:a16="http://schemas.microsoft.com/office/drawing/2014/main" id="{E79665AA-443C-4C27-97D8-D109882CB76C}"/>
              </a:ext>
            </a:extLst>
          </p:cNvPr>
          <p:cNvSpPr/>
          <p:nvPr/>
        </p:nvSpPr>
        <p:spPr>
          <a:xfrm>
            <a:off x="791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</a:t>
            </a:r>
            <a:endParaRPr dirty="0"/>
          </a:p>
        </p:txBody>
      </p:sp>
      <p:sp>
        <p:nvSpPr>
          <p:cNvPr id="33" name="矩形: 圆角 28">
            <a:extLst>
              <a:ext uri="{FF2B5EF4-FFF2-40B4-BE49-F238E27FC236}">
                <a16:creationId xmlns:a16="http://schemas.microsoft.com/office/drawing/2014/main" id="{EFC6E51B-0930-4052-9379-F310C16B91D3}"/>
              </a:ext>
            </a:extLst>
          </p:cNvPr>
          <p:cNvSpPr/>
          <p:nvPr/>
        </p:nvSpPr>
        <p:spPr>
          <a:xfrm>
            <a:off x="1856192" y="2933215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8</a:t>
            </a:r>
            <a:endParaRPr dirty="0"/>
          </a:p>
        </p:txBody>
      </p:sp>
      <p:sp>
        <p:nvSpPr>
          <p:cNvPr id="34" name="矩形: 圆角 31">
            <a:extLst>
              <a:ext uri="{FF2B5EF4-FFF2-40B4-BE49-F238E27FC236}">
                <a16:creationId xmlns:a16="http://schemas.microsoft.com/office/drawing/2014/main" id="{78F58591-63ED-4893-B3F2-3452A6611997}"/>
              </a:ext>
            </a:extLst>
          </p:cNvPr>
          <p:cNvSpPr/>
          <p:nvPr/>
        </p:nvSpPr>
        <p:spPr>
          <a:xfrm>
            <a:off x="2576191" y="2933215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7</a:t>
            </a:r>
            <a:endParaRPr dirty="0"/>
          </a:p>
        </p:txBody>
      </p:sp>
      <p:sp>
        <p:nvSpPr>
          <p:cNvPr id="35" name="矩形: 圆角 32">
            <a:extLst>
              <a:ext uri="{FF2B5EF4-FFF2-40B4-BE49-F238E27FC236}">
                <a16:creationId xmlns:a16="http://schemas.microsoft.com/office/drawing/2014/main" id="{13E16116-C9DE-4798-9F5D-947953521DA7}"/>
              </a:ext>
            </a:extLst>
          </p:cNvPr>
          <p:cNvSpPr/>
          <p:nvPr/>
        </p:nvSpPr>
        <p:spPr>
          <a:xfrm>
            <a:off x="3296192" y="2933215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6</a:t>
            </a:r>
            <a:endParaRPr dirty="0"/>
          </a:p>
        </p:txBody>
      </p:sp>
      <p:grpSp>
        <p:nvGrpSpPr>
          <p:cNvPr id="36" name="矩形: 圆角 54">
            <a:extLst>
              <a:ext uri="{FF2B5EF4-FFF2-40B4-BE49-F238E27FC236}">
                <a16:creationId xmlns:a16="http://schemas.microsoft.com/office/drawing/2014/main" id="{ED40E70C-6EBC-42A4-9E38-85781E95BEF7}"/>
              </a:ext>
            </a:extLst>
          </p:cNvPr>
          <p:cNvGrpSpPr/>
          <p:nvPr/>
        </p:nvGrpSpPr>
        <p:grpSpPr>
          <a:xfrm>
            <a:off x="4016192" y="2933215"/>
            <a:ext cx="720001" cy="720001"/>
            <a:chOff x="0" y="0"/>
            <a:chExt cx="720000" cy="720000"/>
          </a:xfrm>
        </p:grpSpPr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41CEB4D3-D8B9-4A5D-9FF2-CF4C5BD914F6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60C8FAC3-D305-4A1F-8494-91AD30933F02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33D608E4-1836-4815-8CC1-98AD6A46D0B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40" name="圆角矩形">
              <a:extLst>
                <a:ext uri="{FF2B5EF4-FFF2-40B4-BE49-F238E27FC236}">
                  <a16:creationId xmlns:a16="http://schemas.microsoft.com/office/drawing/2014/main" id="{02D9C6FD-3625-4CDB-A1CE-FF13B4D14CE4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5</a:t>
              </a:r>
              <a:endParaRPr dirty="0"/>
            </a:p>
          </p:txBody>
        </p:sp>
      </p:grpSp>
      <p:sp>
        <p:nvSpPr>
          <p:cNvPr id="41" name="矩形: 圆角 28">
            <a:extLst>
              <a:ext uri="{FF2B5EF4-FFF2-40B4-BE49-F238E27FC236}">
                <a16:creationId xmlns:a16="http://schemas.microsoft.com/office/drawing/2014/main" id="{A10B1E83-25D2-4917-96A1-6137A501AD4D}"/>
              </a:ext>
            </a:extLst>
          </p:cNvPr>
          <p:cNvSpPr/>
          <p:nvPr/>
        </p:nvSpPr>
        <p:spPr>
          <a:xfrm>
            <a:off x="1496191" y="4068983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8</a:t>
            </a:r>
            <a:endParaRPr dirty="0"/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3547CA0C-400D-49F8-AE73-08849EAADB16}"/>
              </a:ext>
            </a:extLst>
          </p:cNvPr>
          <p:cNvSpPr/>
          <p:nvPr/>
        </p:nvSpPr>
        <p:spPr>
          <a:xfrm>
            <a:off x="2216190" y="4068983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7</a:t>
            </a:r>
            <a:endParaRPr dirty="0"/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37D4731B-F231-42A4-B290-2CE2428104DB}"/>
              </a:ext>
            </a:extLst>
          </p:cNvPr>
          <p:cNvSpPr/>
          <p:nvPr/>
        </p:nvSpPr>
        <p:spPr>
          <a:xfrm>
            <a:off x="3786727" y="4065355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6</a:t>
            </a:r>
            <a:endParaRPr dirty="0"/>
          </a:p>
        </p:txBody>
      </p:sp>
      <p:grpSp>
        <p:nvGrpSpPr>
          <p:cNvPr id="45" name="矩形: 圆角 54">
            <a:extLst>
              <a:ext uri="{FF2B5EF4-FFF2-40B4-BE49-F238E27FC236}">
                <a16:creationId xmlns:a16="http://schemas.microsoft.com/office/drawing/2014/main" id="{8A4E43E2-F8B0-400D-88D8-5D8E457650D7}"/>
              </a:ext>
            </a:extLst>
          </p:cNvPr>
          <p:cNvGrpSpPr/>
          <p:nvPr/>
        </p:nvGrpSpPr>
        <p:grpSpPr>
          <a:xfrm>
            <a:off x="4506727" y="4065355"/>
            <a:ext cx="720001" cy="720001"/>
            <a:chOff x="0" y="0"/>
            <a:chExt cx="720000" cy="720000"/>
          </a:xfrm>
        </p:grpSpPr>
        <p:sp>
          <p:nvSpPr>
            <p:cNvPr id="54" name="圆角矩形">
              <a:extLst>
                <a:ext uri="{FF2B5EF4-FFF2-40B4-BE49-F238E27FC236}">
                  <a16:creationId xmlns:a16="http://schemas.microsoft.com/office/drawing/2014/main" id="{DD827220-B1AC-44FB-A44D-7339D185176C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55" name="圆角矩形">
              <a:extLst>
                <a:ext uri="{FF2B5EF4-FFF2-40B4-BE49-F238E27FC236}">
                  <a16:creationId xmlns:a16="http://schemas.microsoft.com/office/drawing/2014/main" id="{F7A8A2B1-ECA1-40CA-AB85-91D4DB88236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56" name="圆角矩形">
              <a:extLst>
                <a:ext uri="{FF2B5EF4-FFF2-40B4-BE49-F238E27FC236}">
                  <a16:creationId xmlns:a16="http://schemas.microsoft.com/office/drawing/2014/main" id="{FF7F1A95-573B-47F2-9513-754716234E4B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57" name="圆角矩形">
              <a:extLst>
                <a:ext uri="{FF2B5EF4-FFF2-40B4-BE49-F238E27FC236}">
                  <a16:creationId xmlns:a16="http://schemas.microsoft.com/office/drawing/2014/main" id="{7A7B72AB-6E55-4816-9FC7-39550962A493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5</a:t>
              </a:r>
              <a:endParaRPr dirty="0"/>
            </a:p>
          </p:txBody>
        </p:sp>
      </p:grpSp>
      <p:sp>
        <p:nvSpPr>
          <p:cNvPr id="58" name="矩形: 圆角 27">
            <a:extLst>
              <a:ext uri="{FF2B5EF4-FFF2-40B4-BE49-F238E27FC236}">
                <a16:creationId xmlns:a16="http://schemas.microsoft.com/office/drawing/2014/main" id="{87DDC418-010C-49B4-8498-7FD4D3B2E567}"/>
              </a:ext>
            </a:extLst>
          </p:cNvPr>
          <p:cNvSpPr/>
          <p:nvPr/>
        </p:nvSpPr>
        <p:spPr>
          <a:xfrm>
            <a:off x="6422707" y="28790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4</a:t>
            </a:r>
            <a:endParaRPr dirty="0"/>
          </a:p>
        </p:txBody>
      </p:sp>
      <p:sp>
        <p:nvSpPr>
          <p:cNvPr id="59" name="矩形: 圆角 28">
            <a:extLst>
              <a:ext uri="{FF2B5EF4-FFF2-40B4-BE49-F238E27FC236}">
                <a16:creationId xmlns:a16="http://schemas.microsoft.com/office/drawing/2014/main" id="{4FA9EEC8-2614-4415-A845-8969EC02F432}"/>
              </a:ext>
            </a:extLst>
          </p:cNvPr>
          <p:cNvSpPr/>
          <p:nvPr/>
        </p:nvSpPr>
        <p:spPr>
          <a:xfrm>
            <a:off x="7142707" y="28790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3</a:t>
            </a:r>
            <a:endParaRPr dirty="0"/>
          </a:p>
        </p:txBody>
      </p:sp>
      <p:sp>
        <p:nvSpPr>
          <p:cNvPr id="60" name="矩形: 圆角 31">
            <a:extLst>
              <a:ext uri="{FF2B5EF4-FFF2-40B4-BE49-F238E27FC236}">
                <a16:creationId xmlns:a16="http://schemas.microsoft.com/office/drawing/2014/main" id="{3B96B4A7-8E56-462E-9004-997AD9ABA848}"/>
              </a:ext>
            </a:extLst>
          </p:cNvPr>
          <p:cNvSpPr/>
          <p:nvPr/>
        </p:nvSpPr>
        <p:spPr>
          <a:xfrm>
            <a:off x="7862707" y="28790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</a:t>
            </a:r>
            <a:endParaRPr dirty="0"/>
          </a:p>
        </p:txBody>
      </p:sp>
      <p:sp>
        <p:nvSpPr>
          <p:cNvPr id="61" name="矩形: 圆角 32">
            <a:extLst>
              <a:ext uri="{FF2B5EF4-FFF2-40B4-BE49-F238E27FC236}">
                <a16:creationId xmlns:a16="http://schemas.microsoft.com/office/drawing/2014/main" id="{02F66C92-F741-48C3-AF10-1663665C720C}"/>
              </a:ext>
            </a:extLst>
          </p:cNvPr>
          <p:cNvSpPr/>
          <p:nvPr/>
        </p:nvSpPr>
        <p:spPr>
          <a:xfrm>
            <a:off x="8582707" y="28790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</a:t>
            </a:r>
            <a:endParaRPr dirty="0"/>
          </a:p>
        </p:txBody>
      </p:sp>
      <p:sp>
        <p:nvSpPr>
          <p:cNvPr id="62" name="矩形: 圆角 27">
            <a:extLst>
              <a:ext uri="{FF2B5EF4-FFF2-40B4-BE49-F238E27FC236}">
                <a16:creationId xmlns:a16="http://schemas.microsoft.com/office/drawing/2014/main" id="{0BEF77BB-F271-422D-A7B5-44F99740280A}"/>
              </a:ext>
            </a:extLst>
          </p:cNvPr>
          <p:cNvSpPr/>
          <p:nvPr/>
        </p:nvSpPr>
        <p:spPr>
          <a:xfrm>
            <a:off x="6292174" y="408262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4</a:t>
            </a:r>
            <a:endParaRPr dirty="0"/>
          </a:p>
        </p:txBody>
      </p:sp>
      <p:sp>
        <p:nvSpPr>
          <p:cNvPr id="63" name="矩形: 圆角 28">
            <a:extLst>
              <a:ext uri="{FF2B5EF4-FFF2-40B4-BE49-F238E27FC236}">
                <a16:creationId xmlns:a16="http://schemas.microsoft.com/office/drawing/2014/main" id="{5E742018-7AF1-4CCA-B2FC-451F6C74A1DB}"/>
              </a:ext>
            </a:extLst>
          </p:cNvPr>
          <p:cNvSpPr/>
          <p:nvPr/>
        </p:nvSpPr>
        <p:spPr>
          <a:xfrm>
            <a:off x="7012174" y="4082629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3</a:t>
            </a:r>
            <a:endParaRPr dirty="0"/>
          </a:p>
        </p:txBody>
      </p:sp>
      <p:sp>
        <p:nvSpPr>
          <p:cNvPr id="64" name="矩形: 圆角 31">
            <a:extLst>
              <a:ext uri="{FF2B5EF4-FFF2-40B4-BE49-F238E27FC236}">
                <a16:creationId xmlns:a16="http://schemas.microsoft.com/office/drawing/2014/main" id="{D3666FC7-9723-4C1C-A2F8-0B9E7E11BE49}"/>
              </a:ext>
            </a:extLst>
          </p:cNvPr>
          <p:cNvSpPr/>
          <p:nvPr/>
        </p:nvSpPr>
        <p:spPr>
          <a:xfrm>
            <a:off x="8582708" y="4017276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</a:t>
            </a:r>
            <a:endParaRPr dirty="0"/>
          </a:p>
        </p:txBody>
      </p:sp>
      <p:sp>
        <p:nvSpPr>
          <p:cNvPr id="65" name="矩形: 圆角 32">
            <a:extLst>
              <a:ext uri="{FF2B5EF4-FFF2-40B4-BE49-F238E27FC236}">
                <a16:creationId xmlns:a16="http://schemas.microsoft.com/office/drawing/2014/main" id="{2C7F65E8-7AB8-43DF-9FDA-D55691C667A8}"/>
              </a:ext>
            </a:extLst>
          </p:cNvPr>
          <p:cNvSpPr/>
          <p:nvPr/>
        </p:nvSpPr>
        <p:spPr>
          <a:xfrm>
            <a:off x="9302708" y="4017276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1019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剑指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Offer-51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/>
                <a:sym typeface="阿里巴巴普惠体"/>
              </a:rPr>
              <a:t>数组中的逆序对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726833" y="5201123"/>
            <a:ext cx="508568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 接着往上合并，而逆序对的数量就是合并的数量</a:t>
            </a:r>
          </a:p>
        </p:txBody>
      </p:sp>
      <p:sp>
        <p:nvSpPr>
          <p:cNvPr id="17" name="矩形: 圆角 28">
            <a:extLst>
              <a:ext uri="{FF2B5EF4-FFF2-40B4-BE49-F238E27FC236}">
                <a16:creationId xmlns:a16="http://schemas.microsoft.com/office/drawing/2014/main" id="{DCFB1A58-B8A0-4D6F-9374-D4CE27AEDF47}"/>
              </a:ext>
            </a:extLst>
          </p:cNvPr>
          <p:cNvSpPr/>
          <p:nvPr/>
        </p:nvSpPr>
        <p:spPr>
          <a:xfrm>
            <a:off x="287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18" name="矩形: 圆角 31">
            <a:extLst>
              <a:ext uri="{FF2B5EF4-FFF2-40B4-BE49-F238E27FC236}">
                <a16:creationId xmlns:a16="http://schemas.microsoft.com/office/drawing/2014/main" id="{E9795C7E-ECBF-4FAB-A5CF-971F26DDB6A4}"/>
              </a:ext>
            </a:extLst>
          </p:cNvPr>
          <p:cNvSpPr/>
          <p:nvPr/>
        </p:nvSpPr>
        <p:spPr>
          <a:xfrm>
            <a:off x="3599449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19" name="矩形: 圆角 32">
            <a:extLst>
              <a:ext uri="{FF2B5EF4-FFF2-40B4-BE49-F238E27FC236}">
                <a16:creationId xmlns:a16="http://schemas.microsoft.com/office/drawing/2014/main" id="{76004855-36A7-4360-A2A7-5BF9AD1F915B}"/>
              </a:ext>
            </a:extLst>
          </p:cNvPr>
          <p:cNvSpPr/>
          <p:nvPr/>
        </p:nvSpPr>
        <p:spPr>
          <a:xfrm>
            <a:off x="431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grpSp>
        <p:nvGrpSpPr>
          <p:cNvPr id="20" name="矩形: 圆角 54">
            <a:extLst>
              <a:ext uri="{FF2B5EF4-FFF2-40B4-BE49-F238E27FC236}">
                <a16:creationId xmlns:a16="http://schemas.microsoft.com/office/drawing/2014/main" id="{28056E1C-5143-4CD4-980E-28466301231E}"/>
              </a:ext>
            </a:extLst>
          </p:cNvPr>
          <p:cNvGrpSpPr/>
          <p:nvPr/>
        </p:nvGrpSpPr>
        <p:grpSpPr>
          <a:xfrm>
            <a:off x="5039450" y="1618128"/>
            <a:ext cx="720001" cy="720001"/>
            <a:chOff x="0" y="0"/>
            <a:chExt cx="720000" cy="720000"/>
          </a:xfrm>
        </p:grpSpPr>
        <p:sp>
          <p:nvSpPr>
            <p:cNvPr id="21" name="圆角矩形">
              <a:extLst>
                <a:ext uri="{FF2B5EF4-FFF2-40B4-BE49-F238E27FC236}">
                  <a16:creationId xmlns:a16="http://schemas.microsoft.com/office/drawing/2014/main" id="{95A11016-A3F9-4A58-AEDC-A3ADA390DDFC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38F0FAA3-44C5-41B6-898F-F8C800F24641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06DEE924-0141-40FE-BFD9-3786BCD5F4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71EC8E7F-11FA-41F5-B5A8-CF67EDEF9EC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sym typeface="Alibaba Sans"/>
                </a:rPr>
                <a:t>5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</p:grpSp>
      <p:sp>
        <p:nvSpPr>
          <p:cNvPr id="25" name="矩形: 圆角 27">
            <a:extLst>
              <a:ext uri="{FF2B5EF4-FFF2-40B4-BE49-F238E27FC236}">
                <a16:creationId xmlns:a16="http://schemas.microsoft.com/office/drawing/2014/main" id="{BF535F75-186F-49BD-AB8B-808CAAB51C62}"/>
              </a:ext>
            </a:extLst>
          </p:cNvPr>
          <p:cNvSpPr/>
          <p:nvPr/>
        </p:nvSpPr>
        <p:spPr>
          <a:xfrm>
            <a:off x="575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0" name="矩形: 圆角 28">
            <a:extLst>
              <a:ext uri="{FF2B5EF4-FFF2-40B4-BE49-F238E27FC236}">
                <a16:creationId xmlns:a16="http://schemas.microsoft.com/office/drawing/2014/main" id="{94BF2D8F-4BFC-4F8D-BA68-C39098E8C942}"/>
              </a:ext>
            </a:extLst>
          </p:cNvPr>
          <p:cNvSpPr/>
          <p:nvPr/>
        </p:nvSpPr>
        <p:spPr>
          <a:xfrm>
            <a:off x="647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1" name="矩形: 圆角 31">
            <a:extLst>
              <a:ext uri="{FF2B5EF4-FFF2-40B4-BE49-F238E27FC236}">
                <a16:creationId xmlns:a16="http://schemas.microsoft.com/office/drawing/2014/main" id="{8FFE0A7B-F7BD-43D4-B35E-F6B534789A17}"/>
              </a:ext>
            </a:extLst>
          </p:cNvPr>
          <p:cNvSpPr/>
          <p:nvPr/>
        </p:nvSpPr>
        <p:spPr>
          <a:xfrm>
            <a:off x="719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2" name="矩形: 圆角 32">
            <a:extLst>
              <a:ext uri="{FF2B5EF4-FFF2-40B4-BE49-F238E27FC236}">
                <a16:creationId xmlns:a16="http://schemas.microsoft.com/office/drawing/2014/main" id="{E79665AA-443C-4C27-97D8-D109882CB76C}"/>
              </a:ext>
            </a:extLst>
          </p:cNvPr>
          <p:cNvSpPr/>
          <p:nvPr/>
        </p:nvSpPr>
        <p:spPr>
          <a:xfrm>
            <a:off x="791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3" name="矩形: 圆角 28">
            <a:extLst>
              <a:ext uri="{FF2B5EF4-FFF2-40B4-BE49-F238E27FC236}">
                <a16:creationId xmlns:a16="http://schemas.microsoft.com/office/drawing/2014/main" id="{EFC6E51B-0930-4052-9379-F310C16B91D3}"/>
              </a:ext>
            </a:extLst>
          </p:cNvPr>
          <p:cNvSpPr/>
          <p:nvPr/>
        </p:nvSpPr>
        <p:spPr>
          <a:xfrm>
            <a:off x="1856192" y="2933215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4" name="矩形: 圆角 31">
            <a:extLst>
              <a:ext uri="{FF2B5EF4-FFF2-40B4-BE49-F238E27FC236}">
                <a16:creationId xmlns:a16="http://schemas.microsoft.com/office/drawing/2014/main" id="{78F58591-63ED-4893-B3F2-3452A6611997}"/>
              </a:ext>
            </a:extLst>
          </p:cNvPr>
          <p:cNvSpPr/>
          <p:nvPr/>
        </p:nvSpPr>
        <p:spPr>
          <a:xfrm>
            <a:off x="2576191" y="2933215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5" name="矩形: 圆角 32">
            <a:extLst>
              <a:ext uri="{FF2B5EF4-FFF2-40B4-BE49-F238E27FC236}">
                <a16:creationId xmlns:a16="http://schemas.microsoft.com/office/drawing/2014/main" id="{13E16116-C9DE-4798-9F5D-947953521DA7}"/>
              </a:ext>
            </a:extLst>
          </p:cNvPr>
          <p:cNvSpPr/>
          <p:nvPr/>
        </p:nvSpPr>
        <p:spPr>
          <a:xfrm>
            <a:off x="3296192" y="2933215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grpSp>
        <p:nvGrpSpPr>
          <p:cNvPr id="36" name="矩形: 圆角 54">
            <a:extLst>
              <a:ext uri="{FF2B5EF4-FFF2-40B4-BE49-F238E27FC236}">
                <a16:creationId xmlns:a16="http://schemas.microsoft.com/office/drawing/2014/main" id="{ED40E70C-6EBC-42A4-9E38-85781E95BEF7}"/>
              </a:ext>
            </a:extLst>
          </p:cNvPr>
          <p:cNvGrpSpPr/>
          <p:nvPr/>
        </p:nvGrpSpPr>
        <p:grpSpPr>
          <a:xfrm>
            <a:off x="4016192" y="2933215"/>
            <a:ext cx="720001" cy="720001"/>
            <a:chOff x="0" y="0"/>
            <a:chExt cx="720000" cy="720000"/>
          </a:xfrm>
        </p:grpSpPr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41CEB4D3-D8B9-4A5D-9FF2-CF4C5BD914F6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60C8FAC3-D305-4A1F-8494-91AD30933F02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33D608E4-1836-4815-8CC1-98AD6A46D0B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40" name="圆角矩形">
              <a:extLst>
                <a:ext uri="{FF2B5EF4-FFF2-40B4-BE49-F238E27FC236}">
                  <a16:creationId xmlns:a16="http://schemas.microsoft.com/office/drawing/2014/main" id="{02D9C6FD-3625-4CDB-A1CE-FF13B4D14CE4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>
                  <a:solidFill>
                    <a:srgbClr val="FFFFFF"/>
                  </a:solidFill>
                  <a:latin typeface="Alibaba Sans"/>
                  <a:sym typeface="Alibaba Sans"/>
                </a:rPr>
                <a:t>8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</p:grpSp>
      <p:sp>
        <p:nvSpPr>
          <p:cNvPr id="58" name="矩形: 圆角 27">
            <a:extLst>
              <a:ext uri="{FF2B5EF4-FFF2-40B4-BE49-F238E27FC236}">
                <a16:creationId xmlns:a16="http://schemas.microsoft.com/office/drawing/2014/main" id="{87DDC418-010C-49B4-8498-7FD4D3B2E567}"/>
              </a:ext>
            </a:extLst>
          </p:cNvPr>
          <p:cNvSpPr/>
          <p:nvPr/>
        </p:nvSpPr>
        <p:spPr>
          <a:xfrm>
            <a:off x="6422707" y="28790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59" name="矩形: 圆角 28">
            <a:extLst>
              <a:ext uri="{FF2B5EF4-FFF2-40B4-BE49-F238E27FC236}">
                <a16:creationId xmlns:a16="http://schemas.microsoft.com/office/drawing/2014/main" id="{4FA9EEC8-2614-4415-A845-8969EC02F432}"/>
              </a:ext>
            </a:extLst>
          </p:cNvPr>
          <p:cNvSpPr/>
          <p:nvPr/>
        </p:nvSpPr>
        <p:spPr>
          <a:xfrm>
            <a:off x="7142707" y="28790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60" name="矩形: 圆角 31">
            <a:extLst>
              <a:ext uri="{FF2B5EF4-FFF2-40B4-BE49-F238E27FC236}">
                <a16:creationId xmlns:a16="http://schemas.microsoft.com/office/drawing/2014/main" id="{3B96B4A7-8E56-462E-9004-997AD9ABA848}"/>
              </a:ext>
            </a:extLst>
          </p:cNvPr>
          <p:cNvSpPr/>
          <p:nvPr/>
        </p:nvSpPr>
        <p:spPr>
          <a:xfrm>
            <a:off x="7862707" y="28790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3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61" name="矩形: 圆角 32">
            <a:extLst>
              <a:ext uri="{FF2B5EF4-FFF2-40B4-BE49-F238E27FC236}">
                <a16:creationId xmlns:a16="http://schemas.microsoft.com/office/drawing/2014/main" id="{02F66C92-F741-48C3-AF10-1663665C720C}"/>
              </a:ext>
            </a:extLst>
          </p:cNvPr>
          <p:cNvSpPr/>
          <p:nvPr/>
        </p:nvSpPr>
        <p:spPr>
          <a:xfrm>
            <a:off x="8582707" y="287904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</p:spTree>
    <p:extLst>
      <p:ext uri="{BB962C8B-B14F-4D97-AF65-F5344CB8AC3E}">
        <p14:creationId xmlns:p14="http://schemas.microsoft.com/office/powerpoint/2010/main" val="264862422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剑指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Offer-51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阿里巴巴普惠体"/>
                <a:sym typeface="阿里巴巴普惠体"/>
              </a:rPr>
              <a:t>数组中的逆序对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726833" y="5201123"/>
            <a:ext cx="532934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 排完序合并完了之后逆序对的数量就是合并的数量</a:t>
            </a:r>
          </a:p>
        </p:txBody>
      </p:sp>
      <p:sp>
        <p:nvSpPr>
          <p:cNvPr id="17" name="矩形: 圆角 28">
            <a:extLst>
              <a:ext uri="{FF2B5EF4-FFF2-40B4-BE49-F238E27FC236}">
                <a16:creationId xmlns:a16="http://schemas.microsoft.com/office/drawing/2014/main" id="{DCFB1A58-B8A0-4D6F-9374-D4CE27AEDF47}"/>
              </a:ext>
            </a:extLst>
          </p:cNvPr>
          <p:cNvSpPr/>
          <p:nvPr/>
        </p:nvSpPr>
        <p:spPr>
          <a:xfrm>
            <a:off x="287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18" name="矩形: 圆角 31">
            <a:extLst>
              <a:ext uri="{FF2B5EF4-FFF2-40B4-BE49-F238E27FC236}">
                <a16:creationId xmlns:a16="http://schemas.microsoft.com/office/drawing/2014/main" id="{E9795C7E-ECBF-4FAB-A5CF-971F26DDB6A4}"/>
              </a:ext>
            </a:extLst>
          </p:cNvPr>
          <p:cNvSpPr/>
          <p:nvPr/>
        </p:nvSpPr>
        <p:spPr>
          <a:xfrm>
            <a:off x="3599449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19" name="矩形: 圆角 32">
            <a:extLst>
              <a:ext uri="{FF2B5EF4-FFF2-40B4-BE49-F238E27FC236}">
                <a16:creationId xmlns:a16="http://schemas.microsoft.com/office/drawing/2014/main" id="{76004855-36A7-4360-A2A7-5BF9AD1F915B}"/>
              </a:ext>
            </a:extLst>
          </p:cNvPr>
          <p:cNvSpPr/>
          <p:nvPr/>
        </p:nvSpPr>
        <p:spPr>
          <a:xfrm>
            <a:off x="431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3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grpSp>
        <p:nvGrpSpPr>
          <p:cNvPr id="20" name="矩形: 圆角 54">
            <a:extLst>
              <a:ext uri="{FF2B5EF4-FFF2-40B4-BE49-F238E27FC236}">
                <a16:creationId xmlns:a16="http://schemas.microsoft.com/office/drawing/2014/main" id="{28056E1C-5143-4CD4-980E-28466301231E}"/>
              </a:ext>
            </a:extLst>
          </p:cNvPr>
          <p:cNvGrpSpPr/>
          <p:nvPr/>
        </p:nvGrpSpPr>
        <p:grpSpPr>
          <a:xfrm>
            <a:off x="5039450" y="1618128"/>
            <a:ext cx="720001" cy="720001"/>
            <a:chOff x="0" y="0"/>
            <a:chExt cx="720000" cy="720000"/>
          </a:xfrm>
        </p:grpSpPr>
        <p:sp>
          <p:nvSpPr>
            <p:cNvPr id="21" name="圆角矩形">
              <a:extLst>
                <a:ext uri="{FF2B5EF4-FFF2-40B4-BE49-F238E27FC236}">
                  <a16:creationId xmlns:a16="http://schemas.microsoft.com/office/drawing/2014/main" id="{95A11016-A3F9-4A58-AEDC-A3ADA390DDFC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38F0FAA3-44C5-41B6-898F-F8C800F24641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06DEE924-0141-40FE-BFD9-3786BCD5F4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71EC8E7F-11FA-41F5-B5A8-CF67EDEF9EC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>
                  <a:solidFill>
                    <a:srgbClr val="FFFFFF"/>
                  </a:solidFill>
                  <a:latin typeface="Alibaba Sans"/>
                  <a:sym typeface="Alibaba Sans"/>
                </a:rPr>
                <a:t>4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</p:grpSp>
      <p:sp>
        <p:nvSpPr>
          <p:cNvPr id="25" name="矩形: 圆角 27">
            <a:extLst>
              <a:ext uri="{FF2B5EF4-FFF2-40B4-BE49-F238E27FC236}">
                <a16:creationId xmlns:a16="http://schemas.microsoft.com/office/drawing/2014/main" id="{BF535F75-186F-49BD-AB8B-808CAAB51C62}"/>
              </a:ext>
            </a:extLst>
          </p:cNvPr>
          <p:cNvSpPr/>
          <p:nvPr/>
        </p:nvSpPr>
        <p:spPr>
          <a:xfrm>
            <a:off x="575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0" name="矩形: 圆角 28">
            <a:extLst>
              <a:ext uri="{FF2B5EF4-FFF2-40B4-BE49-F238E27FC236}">
                <a16:creationId xmlns:a16="http://schemas.microsoft.com/office/drawing/2014/main" id="{94BF2D8F-4BFC-4F8D-BA68-C39098E8C942}"/>
              </a:ext>
            </a:extLst>
          </p:cNvPr>
          <p:cNvSpPr/>
          <p:nvPr/>
        </p:nvSpPr>
        <p:spPr>
          <a:xfrm>
            <a:off x="647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1" name="矩形: 圆角 31">
            <a:extLst>
              <a:ext uri="{FF2B5EF4-FFF2-40B4-BE49-F238E27FC236}">
                <a16:creationId xmlns:a16="http://schemas.microsoft.com/office/drawing/2014/main" id="{8FFE0A7B-F7BD-43D4-B35E-F6B534789A17}"/>
              </a:ext>
            </a:extLst>
          </p:cNvPr>
          <p:cNvSpPr/>
          <p:nvPr/>
        </p:nvSpPr>
        <p:spPr>
          <a:xfrm>
            <a:off x="719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7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2" name="矩形: 圆角 32">
            <a:extLst>
              <a:ext uri="{FF2B5EF4-FFF2-40B4-BE49-F238E27FC236}">
                <a16:creationId xmlns:a16="http://schemas.microsoft.com/office/drawing/2014/main" id="{E79665AA-443C-4C27-97D8-D109882CB76C}"/>
              </a:ext>
            </a:extLst>
          </p:cNvPr>
          <p:cNvSpPr/>
          <p:nvPr/>
        </p:nvSpPr>
        <p:spPr>
          <a:xfrm>
            <a:off x="7919450" y="1618128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</p:spTree>
    <p:extLst>
      <p:ext uri="{BB962C8B-B14F-4D97-AF65-F5344CB8AC3E}">
        <p14:creationId xmlns:p14="http://schemas.microsoft.com/office/powerpoint/2010/main" val="18723701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文本框 3"/>
          <p:cNvSpPr txBox="1"/>
          <p:nvPr/>
        </p:nvSpPr>
        <p:spPr>
          <a:xfrm>
            <a:off x="1943735" y="2322195"/>
            <a:ext cx="7631429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感谢您的观看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/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F050940E-41EF-4DAD-B9F0-1B4233244F08}"/>
              </a:ext>
            </a:extLst>
          </p:cNvPr>
          <p:cNvSpPr txBox="1"/>
          <p:nvPr/>
        </p:nvSpPr>
        <p:spPr>
          <a:xfrm>
            <a:off x="681112" y="1136750"/>
            <a:ext cx="1452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 </a:t>
            </a:r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E33E5E0D-5E32-49C6-A469-9FE443CEAC4F}"/>
              </a:ext>
            </a:extLst>
          </p:cNvPr>
          <p:cNvSpPr/>
          <p:nvPr/>
        </p:nvSpPr>
        <p:spPr>
          <a:xfrm>
            <a:off x="2835675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2</a:t>
            </a:r>
            <a:endParaRPr dirty="0"/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F48E35B-7D08-426A-8618-50A3466857A1}"/>
              </a:ext>
            </a:extLst>
          </p:cNvPr>
          <p:cNvSpPr/>
          <p:nvPr/>
        </p:nvSpPr>
        <p:spPr>
          <a:xfrm>
            <a:off x="3555675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3</a:t>
            </a:r>
            <a:endParaRPr dirty="0"/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ADBBF6F9-FE74-4092-B0A7-207F2ACCA54E}"/>
              </a:ext>
            </a:extLst>
          </p:cNvPr>
          <p:cNvSpPr/>
          <p:nvPr/>
        </p:nvSpPr>
        <p:spPr>
          <a:xfrm>
            <a:off x="4275675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5</a:t>
            </a:r>
            <a:endParaRPr dirty="0"/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79BC7813-90A7-4824-B63B-A39B8B0D4189}"/>
              </a:ext>
            </a:extLst>
          </p:cNvPr>
          <p:cNvGrpSpPr/>
          <p:nvPr/>
        </p:nvGrpSpPr>
        <p:grpSpPr>
          <a:xfrm>
            <a:off x="4995675" y="248198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078AF91F-FEF7-47F3-9315-45F8D56AE8E8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2567D8ED-3564-4CC4-B213-D010ECB50E1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468B1FD-66DB-48CF-AEAC-548133BC92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/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6C550BC1-ED30-4130-9EDE-8985500FBCEE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lang="en-US" dirty="0"/>
                <a:t>7</a:t>
              </a:r>
              <a:endParaRPr dirty="0"/>
            </a:p>
          </p:txBody>
        </p:sp>
      </p:grp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E0C1F003-7427-4D33-BA6F-A3D3F9F68C6D}"/>
              </a:ext>
            </a:extLst>
          </p:cNvPr>
          <p:cNvSpPr/>
          <p:nvPr/>
        </p:nvSpPr>
        <p:spPr>
          <a:xfrm>
            <a:off x="5715675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41" name="矩形: 圆角 28">
            <a:extLst>
              <a:ext uri="{FF2B5EF4-FFF2-40B4-BE49-F238E27FC236}">
                <a16:creationId xmlns:a16="http://schemas.microsoft.com/office/drawing/2014/main" id="{4FFADF03-48FD-4B2A-ACD8-EE7F27496A06}"/>
              </a:ext>
            </a:extLst>
          </p:cNvPr>
          <p:cNvSpPr/>
          <p:nvPr/>
        </p:nvSpPr>
        <p:spPr>
          <a:xfrm>
            <a:off x="6435675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4</a:t>
            </a:r>
            <a:endParaRPr dirty="0"/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19477D79-7061-4E86-A68D-61F1E88D16BE}"/>
              </a:ext>
            </a:extLst>
          </p:cNvPr>
          <p:cNvSpPr/>
          <p:nvPr/>
        </p:nvSpPr>
        <p:spPr>
          <a:xfrm>
            <a:off x="7155675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6</a:t>
            </a:r>
            <a:endParaRPr dirty="0"/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14B0F89A-6706-4369-A925-326337BBA084}"/>
              </a:ext>
            </a:extLst>
          </p:cNvPr>
          <p:cNvSpPr/>
          <p:nvPr/>
        </p:nvSpPr>
        <p:spPr>
          <a:xfrm>
            <a:off x="7875675" y="248198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en-US" dirty="0"/>
              <a:t>8</a:t>
            </a:r>
            <a:endParaRPr dirty="0"/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AF51A2EF-E5E7-4BCB-B66E-D5B21502C30D}"/>
              </a:ext>
            </a:extLst>
          </p:cNvPr>
          <p:cNvSpPr txBox="1"/>
          <p:nvPr/>
        </p:nvSpPr>
        <p:spPr>
          <a:xfrm>
            <a:off x="681112" y="1136750"/>
            <a:ext cx="53678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计算数组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【2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8】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的逆序对数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F050940E-41EF-4DAD-B9F0-1B4233244F08}"/>
              </a:ext>
            </a:extLst>
          </p:cNvPr>
          <p:cNvSpPr txBox="1"/>
          <p:nvPr/>
        </p:nvSpPr>
        <p:spPr>
          <a:xfrm>
            <a:off x="681112" y="1136750"/>
            <a:ext cx="53678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计算数组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【2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8】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的逆序对数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E33E5E0D-5E32-49C6-A469-9FE443CEAC4F}"/>
              </a:ext>
            </a:extLst>
          </p:cNvPr>
          <p:cNvSpPr/>
          <p:nvPr/>
        </p:nvSpPr>
        <p:spPr>
          <a:xfrm>
            <a:off x="272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F48E35B-7D08-426A-8618-50A3466857A1}"/>
              </a:ext>
            </a:extLst>
          </p:cNvPr>
          <p:cNvSpPr/>
          <p:nvPr/>
        </p:nvSpPr>
        <p:spPr>
          <a:xfrm>
            <a:off x="344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3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ADBBF6F9-FE74-4092-B0A7-207F2ACCA54E}"/>
              </a:ext>
            </a:extLst>
          </p:cNvPr>
          <p:cNvSpPr/>
          <p:nvPr/>
        </p:nvSpPr>
        <p:spPr>
          <a:xfrm>
            <a:off x="416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5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79BC7813-90A7-4824-B63B-A39B8B0D4189}"/>
              </a:ext>
            </a:extLst>
          </p:cNvPr>
          <p:cNvGrpSpPr/>
          <p:nvPr/>
        </p:nvGrpSpPr>
        <p:grpSpPr>
          <a:xfrm>
            <a:off x="4889760" y="188682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078AF91F-FEF7-47F3-9315-45F8D56AE8E8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2567D8ED-3564-4CC4-B213-D010ECB50E1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468B1FD-66DB-48CF-AEAC-548133BC92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6C550BC1-ED30-4130-9EDE-8985500FBCEE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rgbClr val="42719B"/>
              </a:solidFill>
              <a:miter/>
            </a:ln>
          </p:spPr>
          <p:txBody>
            <a:bodyPr lIns="45719" rIns="45719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cs typeface="Arial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endParaRPr>
            </a:p>
          </p:txBody>
        </p:sp>
      </p:grp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E0C1F003-7427-4D33-BA6F-A3D3F9F68C6D}"/>
              </a:ext>
            </a:extLst>
          </p:cNvPr>
          <p:cNvSpPr/>
          <p:nvPr/>
        </p:nvSpPr>
        <p:spPr>
          <a:xfrm>
            <a:off x="604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41" name="矩形: 圆角 28">
            <a:extLst>
              <a:ext uri="{FF2B5EF4-FFF2-40B4-BE49-F238E27FC236}">
                <a16:creationId xmlns:a16="http://schemas.microsoft.com/office/drawing/2014/main" id="{4FFADF03-48FD-4B2A-ACD8-EE7F27496A06}"/>
              </a:ext>
            </a:extLst>
          </p:cNvPr>
          <p:cNvSpPr/>
          <p:nvPr/>
        </p:nvSpPr>
        <p:spPr>
          <a:xfrm>
            <a:off x="676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4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19477D79-7061-4E86-A68D-61F1E88D16BE}"/>
              </a:ext>
            </a:extLst>
          </p:cNvPr>
          <p:cNvSpPr/>
          <p:nvPr/>
        </p:nvSpPr>
        <p:spPr>
          <a:xfrm>
            <a:off x="748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6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14B0F89A-6706-4369-A925-326337BBA084}"/>
              </a:ext>
            </a:extLst>
          </p:cNvPr>
          <p:cNvSpPr/>
          <p:nvPr/>
        </p:nvSpPr>
        <p:spPr>
          <a:xfrm>
            <a:off x="820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8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53137AAC-6DD9-4AC6-8D51-ACD593FF2945}"/>
              </a:ext>
            </a:extLst>
          </p:cNvPr>
          <p:cNvSpPr txBox="1"/>
          <p:nvPr/>
        </p:nvSpPr>
        <p:spPr>
          <a:xfrm>
            <a:off x="924164" y="2062161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原始数组：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18" name="矩形: 圆角 28">
            <a:extLst>
              <a:ext uri="{FF2B5EF4-FFF2-40B4-BE49-F238E27FC236}">
                <a16:creationId xmlns:a16="http://schemas.microsoft.com/office/drawing/2014/main" id="{476AFD9E-FC56-4FBE-968C-19939A730AF9}"/>
              </a:ext>
            </a:extLst>
          </p:cNvPr>
          <p:cNvSpPr/>
          <p:nvPr/>
        </p:nvSpPr>
        <p:spPr>
          <a:xfrm>
            <a:off x="273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19" name="矩形: 圆角 31">
            <a:extLst>
              <a:ext uri="{FF2B5EF4-FFF2-40B4-BE49-F238E27FC236}">
                <a16:creationId xmlns:a16="http://schemas.microsoft.com/office/drawing/2014/main" id="{94F9024B-E25D-4413-8BA0-72E1CE0ED8EA}"/>
              </a:ext>
            </a:extLst>
          </p:cNvPr>
          <p:cNvSpPr/>
          <p:nvPr/>
        </p:nvSpPr>
        <p:spPr>
          <a:xfrm>
            <a:off x="345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0" name="矩形: 圆角 32">
            <a:extLst>
              <a:ext uri="{FF2B5EF4-FFF2-40B4-BE49-F238E27FC236}">
                <a16:creationId xmlns:a16="http://schemas.microsoft.com/office/drawing/2014/main" id="{BE3C6FA8-AF20-404F-89A7-2C09E8E6E56E}"/>
              </a:ext>
            </a:extLst>
          </p:cNvPr>
          <p:cNvSpPr/>
          <p:nvPr/>
        </p:nvSpPr>
        <p:spPr>
          <a:xfrm>
            <a:off x="417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grpSp>
        <p:nvGrpSpPr>
          <p:cNvPr id="21" name="矩形: 圆角 54">
            <a:extLst>
              <a:ext uri="{FF2B5EF4-FFF2-40B4-BE49-F238E27FC236}">
                <a16:creationId xmlns:a16="http://schemas.microsoft.com/office/drawing/2014/main" id="{7519A0D1-740B-43E6-A985-B315498D0D77}"/>
              </a:ext>
            </a:extLst>
          </p:cNvPr>
          <p:cNvGrpSpPr/>
          <p:nvPr/>
        </p:nvGrpSpPr>
        <p:grpSpPr>
          <a:xfrm>
            <a:off x="4893929" y="3343431"/>
            <a:ext cx="720001" cy="720001"/>
            <a:chOff x="0" y="0"/>
            <a:chExt cx="720000" cy="720000"/>
          </a:xfrm>
        </p:grpSpPr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050E11DD-A2B0-4335-BFF2-B9EBFF0EA877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FF4B493E-1004-46CC-A68B-364E65AA03B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C7BFF192-0C43-4992-B800-DCC553BB2046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5" name="圆角矩形">
              <a:extLst>
                <a:ext uri="{FF2B5EF4-FFF2-40B4-BE49-F238E27FC236}">
                  <a16:creationId xmlns:a16="http://schemas.microsoft.com/office/drawing/2014/main" id="{79A9B226-7CA4-47C7-8D46-1341E31001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</p:grpSp>
      <p:sp>
        <p:nvSpPr>
          <p:cNvPr id="26" name="矩形: 圆角 27">
            <a:extLst>
              <a:ext uri="{FF2B5EF4-FFF2-40B4-BE49-F238E27FC236}">
                <a16:creationId xmlns:a16="http://schemas.microsoft.com/office/drawing/2014/main" id="{45DC6F29-AA57-4ABF-96EA-FC32DC7935A6}"/>
              </a:ext>
            </a:extLst>
          </p:cNvPr>
          <p:cNvSpPr/>
          <p:nvPr/>
        </p:nvSpPr>
        <p:spPr>
          <a:xfrm>
            <a:off x="605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7" name="矩形: 圆角 28">
            <a:extLst>
              <a:ext uri="{FF2B5EF4-FFF2-40B4-BE49-F238E27FC236}">
                <a16:creationId xmlns:a16="http://schemas.microsoft.com/office/drawing/2014/main" id="{E9BBDBFD-4EFC-4157-AF20-C62D905EDF6D}"/>
              </a:ext>
            </a:extLst>
          </p:cNvPr>
          <p:cNvSpPr/>
          <p:nvPr/>
        </p:nvSpPr>
        <p:spPr>
          <a:xfrm>
            <a:off x="677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4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28" name="矩形: 圆角 31">
            <a:extLst>
              <a:ext uri="{FF2B5EF4-FFF2-40B4-BE49-F238E27FC236}">
                <a16:creationId xmlns:a16="http://schemas.microsoft.com/office/drawing/2014/main" id="{043C6A60-AE86-41ED-ABC2-40B3D61F095D}"/>
              </a:ext>
            </a:extLst>
          </p:cNvPr>
          <p:cNvSpPr/>
          <p:nvPr/>
        </p:nvSpPr>
        <p:spPr>
          <a:xfrm>
            <a:off x="749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6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29" name="矩形: 圆角 32">
            <a:extLst>
              <a:ext uri="{FF2B5EF4-FFF2-40B4-BE49-F238E27FC236}">
                <a16:creationId xmlns:a16="http://schemas.microsoft.com/office/drawing/2014/main" id="{F5D701E4-929E-4084-83B4-7BCA267BD67F}"/>
              </a:ext>
            </a:extLst>
          </p:cNvPr>
          <p:cNvSpPr/>
          <p:nvPr/>
        </p:nvSpPr>
        <p:spPr>
          <a:xfrm>
            <a:off x="821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8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40BA7E93-3531-41C5-B768-81BFEFFE396F}"/>
              </a:ext>
            </a:extLst>
          </p:cNvPr>
          <p:cNvSpPr txBox="1"/>
          <p:nvPr/>
        </p:nvSpPr>
        <p:spPr>
          <a:xfrm>
            <a:off x="928333" y="3518765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辅助数组：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924164" y="4606037"/>
            <a:ext cx="881106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合并之前首先拷贝原数组，放在原数组的下一行，发现前半部分和后半部分均是有序的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73002E-DBA1-4CC6-80D2-C67952406546}"/>
              </a:ext>
            </a:extLst>
          </p:cNvPr>
          <p:cNvCxnSpPr>
            <a:cxnSpLocks/>
          </p:cNvCxnSpPr>
          <p:nvPr/>
        </p:nvCxnSpPr>
        <p:spPr>
          <a:xfrm>
            <a:off x="5863976" y="1786632"/>
            <a:ext cx="0" cy="2597478"/>
          </a:xfrm>
          <a:prstGeom prst="line">
            <a:avLst/>
          </a:prstGeom>
          <a:noFill/>
          <a:ln w="19050" cap="flat">
            <a:solidFill>
              <a:schemeClr val="accent6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39473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F050940E-41EF-4DAD-B9F0-1B4233244F08}"/>
              </a:ext>
            </a:extLst>
          </p:cNvPr>
          <p:cNvSpPr txBox="1"/>
          <p:nvPr/>
        </p:nvSpPr>
        <p:spPr>
          <a:xfrm>
            <a:off x="681112" y="1136750"/>
            <a:ext cx="53678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计算数组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【2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8】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的逆序对数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E33E5E0D-5E32-49C6-A469-9FE443CEAC4F}"/>
              </a:ext>
            </a:extLst>
          </p:cNvPr>
          <p:cNvSpPr/>
          <p:nvPr/>
        </p:nvSpPr>
        <p:spPr>
          <a:xfrm>
            <a:off x="272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F48E35B-7D08-426A-8618-50A3466857A1}"/>
              </a:ext>
            </a:extLst>
          </p:cNvPr>
          <p:cNvSpPr/>
          <p:nvPr/>
        </p:nvSpPr>
        <p:spPr>
          <a:xfrm>
            <a:off x="344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3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ADBBF6F9-FE74-4092-B0A7-207F2ACCA54E}"/>
              </a:ext>
            </a:extLst>
          </p:cNvPr>
          <p:cNvSpPr/>
          <p:nvPr/>
        </p:nvSpPr>
        <p:spPr>
          <a:xfrm>
            <a:off x="416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79BC7813-90A7-4824-B63B-A39B8B0D4189}"/>
              </a:ext>
            </a:extLst>
          </p:cNvPr>
          <p:cNvGrpSpPr/>
          <p:nvPr/>
        </p:nvGrpSpPr>
        <p:grpSpPr>
          <a:xfrm>
            <a:off x="4889760" y="188682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078AF91F-FEF7-47F3-9315-45F8D56AE8E8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2567D8ED-3564-4CC4-B213-D010ECB50E1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468B1FD-66DB-48CF-AEAC-548133BC92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6C550BC1-ED30-4130-9EDE-8985500FBCEE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rgbClr val="42719B"/>
              </a:solidFill>
              <a:miter/>
            </a:ln>
          </p:spPr>
          <p:txBody>
            <a:bodyPr lIns="45719" rIns="45719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cs typeface="Arial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endParaRPr>
            </a:p>
          </p:txBody>
        </p:sp>
      </p:grp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E0C1F003-7427-4D33-BA6F-A3D3F9F68C6D}"/>
              </a:ext>
            </a:extLst>
          </p:cNvPr>
          <p:cNvSpPr/>
          <p:nvPr/>
        </p:nvSpPr>
        <p:spPr>
          <a:xfrm>
            <a:off x="604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1" name="矩形: 圆角 28">
            <a:extLst>
              <a:ext uri="{FF2B5EF4-FFF2-40B4-BE49-F238E27FC236}">
                <a16:creationId xmlns:a16="http://schemas.microsoft.com/office/drawing/2014/main" id="{4FFADF03-48FD-4B2A-ACD8-EE7F27496A06}"/>
              </a:ext>
            </a:extLst>
          </p:cNvPr>
          <p:cNvSpPr/>
          <p:nvPr/>
        </p:nvSpPr>
        <p:spPr>
          <a:xfrm>
            <a:off x="676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19477D79-7061-4E86-A68D-61F1E88D16BE}"/>
              </a:ext>
            </a:extLst>
          </p:cNvPr>
          <p:cNvSpPr/>
          <p:nvPr/>
        </p:nvSpPr>
        <p:spPr>
          <a:xfrm>
            <a:off x="748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14B0F89A-6706-4369-A925-326337BBA084}"/>
              </a:ext>
            </a:extLst>
          </p:cNvPr>
          <p:cNvSpPr/>
          <p:nvPr/>
        </p:nvSpPr>
        <p:spPr>
          <a:xfrm>
            <a:off x="820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53137AAC-6DD9-4AC6-8D51-ACD593FF2945}"/>
              </a:ext>
            </a:extLst>
          </p:cNvPr>
          <p:cNvSpPr txBox="1"/>
          <p:nvPr/>
        </p:nvSpPr>
        <p:spPr>
          <a:xfrm>
            <a:off x="924164" y="2062161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原始数组：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18" name="矩形: 圆角 28">
            <a:extLst>
              <a:ext uri="{FF2B5EF4-FFF2-40B4-BE49-F238E27FC236}">
                <a16:creationId xmlns:a16="http://schemas.microsoft.com/office/drawing/2014/main" id="{476AFD9E-FC56-4FBE-968C-19939A730AF9}"/>
              </a:ext>
            </a:extLst>
          </p:cNvPr>
          <p:cNvSpPr/>
          <p:nvPr/>
        </p:nvSpPr>
        <p:spPr>
          <a:xfrm>
            <a:off x="273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19" name="矩形: 圆角 31">
            <a:extLst>
              <a:ext uri="{FF2B5EF4-FFF2-40B4-BE49-F238E27FC236}">
                <a16:creationId xmlns:a16="http://schemas.microsoft.com/office/drawing/2014/main" id="{94F9024B-E25D-4413-8BA0-72E1CE0ED8EA}"/>
              </a:ext>
            </a:extLst>
          </p:cNvPr>
          <p:cNvSpPr/>
          <p:nvPr/>
        </p:nvSpPr>
        <p:spPr>
          <a:xfrm>
            <a:off x="345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0" name="矩形: 圆角 32">
            <a:extLst>
              <a:ext uri="{FF2B5EF4-FFF2-40B4-BE49-F238E27FC236}">
                <a16:creationId xmlns:a16="http://schemas.microsoft.com/office/drawing/2014/main" id="{BE3C6FA8-AF20-404F-89A7-2C09E8E6E56E}"/>
              </a:ext>
            </a:extLst>
          </p:cNvPr>
          <p:cNvSpPr/>
          <p:nvPr/>
        </p:nvSpPr>
        <p:spPr>
          <a:xfrm>
            <a:off x="417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grpSp>
        <p:nvGrpSpPr>
          <p:cNvPr id="21" name="矩形: 圆角 54">
            <a:extLst>
              <a:ext uri="{FF2B5EF4-FFF2-40B4-BE49-F238E27FC236}">
                <a16:creationId xmlns:a16="http://schemas.microsoft.com/office/drawing/2014/main" id="{7519A0D1-740B-43E6-A985-B315498D0D77}"/>
              </a:ext>
            </a:extLst>
          </p:cNvPr>
          <p:cNvGrpSpPr/>
          <p:nvPr/>
        </p:nvGrpSpPr>
        <p:grpSpPr>
          <a:xfrm>
            <a:off x="4893929" y="3343431"/>
            <a:ext cx="720001" cy="720001"/>
            <a:chOff x="0" y="0"/>
            <a:chExt cx="720000" cy="720000"/>
          </a:xfrm>
        </p:grpSpPr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050E11DD-A2B0-4335-BFF2-B9EBFF0EA877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FF4B493E-1004-46CC-A68B-364E65AA03B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C7BFF192-0C43-4992-B800-DCC553BB2046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5" name="圆角矩形">
              <a:extLst>
                <a:ext uri="{FF2B5EF4-FFF2-40B4-BE49-F238E27FC236}">
                  <a16:creationId xmlns:a16="http://schemas.microsoft.com/office/drawing/2014/main" id="{79A9B226-7CA4-47C7-8D46-1341E31001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</p:grpSp>
      <p:sp>
        <p:nvSpPr>
          <p:cNvPr id="26" name="矩形: 圆角 27">
            <a:extLst>
              <a:ext uri="{FF2B5EF4-FFF2-40B4-BE49-F238E27FC236}">
                <a16:creationId xmlns:a16="http://schemas.microsoft.com/office/drawing/2014/main" id="{45DC6F29-AA57-4ABF-96EA-FC32DC7935A6}"/>
              </a:ext>
            </a:extLst>
          </p:cNvPr>
          <p:cNvSpPr/>
          <p:nvPr/>
        </p:nvSpPr>
        <p:spPr>
          <a:xfrm>
            <a:off x="605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7" name="矩形: 圆角 28">
            <a:extLst>
              <a:ext uri="{FF2B5EF4-FFF2-40B4-BE49-F238E27FC236}">
                <a16:creationId xmlns:a16="http://schemas.microsoft.com/office/drawing/2014/main" id="{E9BBDBFD-4EFC-4157-AF20-C62D905EDF6D}"/>
              </a:ext>
            </a:extLst>
          </p:cNvPr>
          <p:cNvSpPr/>
          <p:nvPr/>
        </p:nvSpPr>
        <p:spPr>
          <a:xfrm>
            <a:off x="677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28" name="矩形: 圆角 31">
            <a:extLst>
              <a:ext uri="{FF2B5EF4-FFF2-40B4-BE49-F238E27FC236}">
                <a16:creationId xmlns:a16="http://schemas.microsoft.com/office/drawing/2014/main" id="{043C6A60-AE86-41ED-ABC2-40B3D61F095D}"/>
              </a:ext>
            </a:extLst>
          </p:cNvPr>
          <p:cNvSpPr/>
          <p:nvPr/>
        </p:nvSpPr>
        <p:spPr>
          <a:xfrm>
            <a:off x="749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29" name="矩形: 圆角 32">
            <a:extLst>
              <a:ext uri="{FF2B5EF4-FFF2-40B4-BE49-F238E27FC236}">
                <a16:creationId xmlns:a16="http://schemas.microsoft.com/office/drawing/2014/main" id="{F5D701E4-929E-4084-83B4-7BCA267BD67F}"/>
              </a:ext>
            </a:extLst>
          </p:cNvPr>
          <p:cNvSpPr/>
          <p:nvPr/>
        </p:nvSpPr>
        <p:spPr>
          <a:xfrm>
            <a:off x="821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40BA7E93-3531-41C5-B768-81BFEFFE396F}"/>
              </a:ext>
            </a:extLst>
          </p:cNvPr>
          <p:cNvSpPr txBox="1"/>
          <p:nvPr/>
        </p:nvSpPr>
        <p:spPr>
          <a:xfrm>
            <a:off x="928333" y="3518765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辅助数组：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924164" y="4606037"/>
            <a:ext cx="10216897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lang="en-US" altLang="zh-CN" b="1" dirty="0">
              <a:solidFill>
                <a:schemeClr val="tx1"/>
              </a:solidFill>
              <a:latin typeface="Alibaba Sans"/>
              <a:sym typeface="Alibaba Sans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b="1" dirty="0">
                <a:solidFill>
                  <a:schemeClr val="tx1"/>
                </a:solidFill>
                <a:latin typeface="Alibaba Sans"/>
                <a:sym typeface="Alibaba Sans"/>
              </a:rPr>
              <a:t>声明</a:t>
            </a:r>
            <a:r>
              <a:rPr lang="en-US" altLang="zh-CN" b="1" dirty="0">
                <a:solidFill>
                  <a:schemeClr val="tx1"/>
                </a:solidFill>
                <a:latin typeface="Alibaba Sans"/>
                <a:sym typeface="Alibaba Sans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Alibaba Sans"/>
                <a:sym typeface="Alibaba Sans"/>
              </a:rPr>
              <a:t>个指针变量，变量 </a:t>
            </a:r>
            <a:r>
              <a:rPr lang="en-US" altLang="zh-CN" b="1" dirty="0" err="1">
                <a:solidFill>
                  <a:schemeClr val="tx1"/>
                </a:solidFill>
                <a:latin typeface="Alibaba Sans"/>
                <a:sym typeface="Alibaba Sans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latin typeface="Alibaba Sans"/>
                <a:sym typeface="Alibaba Sans"/>
              </a:rPr>
              <a:t>  和变量 </a:t>
            </a:r>
            <a:r>
              <a:rPr lang="en-US" altLang="zh-CN" b="1" dirty="0">
                <a:solidFill>
                  <a:schemeClr val="tx1"/>
                </a:solidFill>
                <a:latin typeface="Alibaba Sans"/>
                <a:sym typeface="Alibaba Sans"/>
              </a:rPr>
              <a:t>j </a:t>
            </a:r>
            <a:r>
              <a:rPr lang="zh-CN" altLang="en-US" b="1" dirty="0">
                <a:solidFill>
                  <a:schemeClr val="tx1"/>
                </a:solidFill>
                <a:latin typeface="Alibaba Sans"/>
                <a:sym typeface="Alibaba Sans"/>
              </a:rPr>
              <a:t>分别指向有序子数组的第一位 ，变量</a:t>
            </a:r>
            <a:r>
              <a:rPr lang="en-US" altLang="zh-CN" b="1" dirty="0">
                <a:solidFill>
                  <a:schemeClr val="tx1"/>
                </a:solidFill>
                <a:latin typeface="Alibaba Sans"/>
                <a:sym typeface="Alibaba Sans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Alibaba Sans"/>
                <a:sym typeface="Alibaba Sans"/>
              </a:rPr>
              <a:t>指向合并回去那个数组的第</a:t>
            </a:r>
            <a:endParaRPr lang="en-US" altLang="zh-CN" b="1" dirty="0">
              <a:solidFill>
                <a:schemeClr val="tx1"/>
              </a:solidFill>
              <a:latin typeface="Alibaba Sans"/>
              <a:sym typeface="Alibaba Sans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b="1" dirty="0">
                <a:solidFill>
                  <a:schemeClr val="tx1"/>
                </a:solidFill>
                <a:latin typeface="Alibaba Sans"/>
                <a:sym typeface="Alibaba Sans"/>
              </a:rPr>
              <a:t>一位；合并规则：</a:t>
            </a:r>
            <a:r>
              <a:rPr lang="en-US" altLang="zh-CN" b="1" dirty="0" err="1">
                <a:solidFill>
                  <a:schemeClr val="tx1"/>
                </a:solidFill>
                <a:latin typeface="Alibaba Sans"/>
                <a:sym typeface="Alibaba Sans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latin typeface="Alibaba Sans"/>
                <a:sym typeface="Alibaba Sans"/>
              </a:rPr>
              <a:t> 和 </a:t>
            </a:r>
            <a:r>
              <a:rPr lang="en-US" altLang="zh-CN" b="1" dirty="0">
                <a:solidFill>
                  <a:schemeClr val="tx1"/>
                </a:solidFill>
                <a:latin typeface="Alibaba Sans"/>
                <a:sym typeface="Alibaba Sans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latin typeface="Alibaba Sans"/>
                <a:sym typeface="Alibaba Sans"/>
              </a:rPr>
              <a:t> 谁指向的元素最小，谁就先合并过去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73002E-DBA1-4CC6-80D2-C67952406546}"/>
              </a:ext>
            </a:extLst>
          </p:cNvPr>
          <p:cNvCxnSpPr>
            <a:cxnSpLocks/>
          </p:cNvCxnSpPr>
          <p:nvPr/>
        </p:nvCxnSpPr>
        <p:spPr>
          <a:xfrm>
            <a:off x="5863976" y="1786632"/>
            <a:ext cx="0" cy="2597478"/>
          </a:xfrm>
          <a:prstGeom prst="line">
            <a:avLst/>
          </a:prstGeom>
          <a:noFill/>
          <a:ln w="19050" cap="flat">
            <a:solidFill>
              <a:schemeClr val="accent6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up-arrow_37977">
            <a:extLst>
              <a:ext uri="{FF2B5EF4-FFF2-40B4-BE49-F238E27FC236}">
                <a16:creationId xmlns:a16="http://schemas.microsoft.com/office/drawing/2014/main" id="{4A0E6528-40CE-499F-8EC0-0D4AFD81555F}"/>
              </a:ext>
            </a:extLst>
          </p:cNvPr>
          <p:cNvSpPr/>
          <p:nvPr/>
        </p:nvSpPr>
        <p:spPr>
          <a:xfrm>
            <a:off x="2872951" y="2686150"/>
            <a:ext cx="433618" cy="463282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k</a:t>
            </a:r>
          </a:p>
        </p:txBody>
      </p:sp>
      <p:sp>
        <p:nvSpPr>
          <p:cNvPr id="46" name="up-arrow_37977">
            <a:extLst>
              <a:ext uri="{FF2B5EF4-FFF2-40B4-BE49-F238E27FC236}">
                <a16:creationId xmlns:a16="http://schemas.microsoft.com/office/drawing/2014/main" id="{04E69C63-1048-4A40-96D5-EB53315BE440}"/>
              </a:ext>
            </a:extLst>
          </p:cNvPr>
          <p:cNvSpPr/>
          <p:nvPr/>
        </p:nvSpPr>
        <p:spPr>
          <a:xfrm>
            <a:off x="2872951" y="4127308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atin typeface="+mn-ea"/>
              </a:rPr>
              <a:t>i</a:t>
            </a:r>
            <a:endParaRPr lang="en-US" dirty="0">
              <a:latin typeface="+mn-ea"/>
            </a:endParaRPr>
          </a:p>
        </p:txBody>
      </p:sp>
      <p:sp>
        <p:nvSpPr>
          <p:cNvPr id="47" name="up-arrow_37977">
            <a:extLst>
              <a:ext uri="{FF2B5EF4-FFF2-40B4-BE49-F238E27FC236}">
                <a16:creationId xmlns:a16="http://schemas.microsoft.com/office/drawing/2014/main" id="{0449F2F9-2592-4763-B1DA-0435205D50C5}"/>
              </a:ext>
            </a:extLst>
          </p:cNvPr>
          <p:cNvSpPr/>
          <p:nvPr/>
        </p:nvSpPr>
        <p:spPr>
          <a:xfrm>
            <a:off x="6300541" y="4127308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ea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5096608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F050940E-41EF-4DAD-B9F0-1B4233244F08}"/>
              </a:ext>
            </a:extLst>
          </p:cNvPr>
          <p:cNvSpPr txBox="1"/>
          <p:nvPr/>
        </p:nvSpPr>
        <p:spPr>
          <a:xfrm>
            <a:off x="681112" y="1136750"/>
            <a:ext cx="53678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计算数组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【2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8】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的逆序对数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E33E5E0D-5E32-49C6-A469-9FE443CEAC4F}"/>
              </a:ext>
            </a:extLst>
          </p:cNvPr>
          <p:cNvSpPr/>
          <p:nvPr/>
        </p:nvSpPr>
        <p:spPr>
          <a:xfrm>
            <a:off x="272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F48E35B-7D08-426A-8618-50A3466857A1}"/>
              </a:ext>
            </a:extLst>
          </p:cNvPr>
          <p:cNvSpPr/>
          <p:nvPr/>
        </p:nvSpPr>
        <p:spPr>
          <a:xfrm>
            <a:off x="344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3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ADBBF6F9-FE74-4092-B0A7-207F2ACCA54E}"/>
              </a:ext>
            </a:extLst>
          </p:cNvPr>
          <p:cNvSpPr/>
          <p:nvPr/>
        </p:nvSpPr>
        <p:spPr>
          <a:xfrm>
            <a:off x="416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79BC7813-90A7-4824-B63B-A39B8B0D4189}"/>
              </a:ext>
            </a:extLst>
          </p:cNvPr>
          <p:cNvGrpSpPr/>
          <p:nvPr/>
        </p:nvGrpSpPr>
        <p:grpSpPr>
          <a:xfrm>
            <a:off x="4889760" y="188682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078AF91F-FEF7-47F3-9315-45F8D56AE8E8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2567D8ED-3564-4CC4-B213-D010ECB50E1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468B1FD-66DB-48CF-AEAC-548133BC92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6C550BC1-ED30-4130-9EDE-8985500FBCEE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rgbClr val="42719B"/>
              </a:solidFill>
              <a:miter/>
            </a:ln>
          </p:spPr>
          <p:txBody>
            <a:bodyPr lIns="45719" rIns="45719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cs typeface="Arial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endParaRPr>
            </a:p>
          </p:txBody>
        </p:sp>
      </p:grp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E0C1F003-7427-4D33-BA6F-A3D3F9F68C6D}"/>
              </a:ext>
            </a:extLst>
          </p:cNvPr>
          <p:cNvSpPr/>
          <p:nvPr/>
        </p:nvSpPr>
        <p:spPr>
          <a:xfrm>
            <a:off x="604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1" name="矩形: 圆角 28">
            <a:extLst>
              <a:ext uri="{FF2B5EF4-FFF2-40B4-BE49-F238E27FC236}">
                <a16:creationId xmlns:a16="http://schemas.microsoft.com/office/drawing/2014/main" id="{4FFADF03-48FD-4B2A-ACD8-EE7F27496A06}"/>
              </a:ext>
            </a:extLst>
          </p:cNvPr>
          <p:cNvSpPr/>
          <p:nvPr/>
        </p:nvSpPr>
        <p:spPr>
          <a:xfrm>
            <a:off x="676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19477D79-7061-4E86-A68D-61F1E88D16BE}"/>
              </a:ext>
            </a:extLst>
          </p:cNvPr>
          <p:cNvSpPr/>
          <p:nvPr/>
        </p:nvSpPr>
        <p:spPr>
          <a:xfrm>
            <a:off x="748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14B0F89A-6706-4369-A925-326337BBA084}"/>
              </a:ext>
            </a:extLst>
          </p:cNvPr>
          <p:cNvSpPr/>
          <p:nvPr/>
        </p:nvSpPr>
        <p:spPr>
          <a:xfrm>
            <a:off x="820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53137AAC-6DD9-4AC6-8D51-ACD593FF2945}"/>
              </a:ext>
            </a:extLst>
          </p:cNvPr>
          <p:cNvSpPr txBox="1"/>
          <p:nvPr/>
        </p:nvSpPr>
        <p:spPr>
          <a:xfrm>
            <a:off x="924164" y="2062161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原始数组：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18" name="矩形: 圆角 28">
            <a:extLst>
              <a:ext uri="{FF2B5EF4-FFF2-40B4-BE49-F238E27FC236}">
                <a16:creationId xmlns:a16="http://schemas.microsoft.com/office/drawing/2014/main" id="{476AFD9E-FC56-4FBE-968C-19939A730AF9}"/>
              </a:ext>
            </a:extLst>
          </p:cNvPr>
          <p:cNvSpPr/>
          <p:nvPr/>
        </p:nvSpPr>
        <p:spPr>
          <a:xfrm>
            <a:off x="273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19" name="矩形: 圆角 31">
            <a:extLst>
              <a:ext uri="{FF2B5EF4-FFF2-40B4-BE49-F238E27FC236}">
                <a16:creationId xmlns:a16="http://schemas.microsoft.com/office/drawing/2014/main" id="{94F9024B-E25D-4413-8BA0-72E1CE0ED8EA}"/>
              </a:ext>
            </a:extLst>
          </p:cNvPr>
          <p:cNvSpPr/>
          <p:nvPr/>
        </p:nvSpPr>
        <p:spPr>
          <a:xfrm>
            <a:off x="345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0" name="矩形: 圆角 32">
            <a:extLst>
              <a:ext uri="{FF2B5EF4-FFF2-40B4-BE49-F238E27FC236}">
                <a16:creationId xmlns:a16="http://schemas.microsoft.com/office/drawing/2014/main" id="{BE3C6FA8-AF20-404F-89A7-2C09E8E6E56E}"/>
              </a:ext>
            </a:extLst>
          </p:cNvPr>
          <p:cNvSpPr/>
          <p:nvPr/>
        </p:nvSpPr>
        <p:spPr>
          <a:xfrm>
            <a:off x="417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grpSp>
        <p:nvGrpSpPr>
          <p:cNvPr id="21" name="矩形: 圆角 54">
            <a:extLst>
              <a:ext uri="{FF2B5EF4-FFF2-40B4-BE49-F238E27FC236}">
                <a16:creationId xmlns:a16="http://schemas.microsoft.com/office/drawing/2014/main" id="{7519A0D1-740B-43E6-A985-B315498D0D77}"/>
              </a:ext>
            </a:extLst>
          </p:cNvPr>
          <p:cNvGrpSpPr/>
          <p:nvPr/>
        </p:nvGrpSpPr>
        <p:grpSpPr>
          <a:xfrm>
            <a:off x="4893929" y="3343431"/>
            <a:ext cx="720001" cy="720001"/>
            <a:chOff x="0" y="0"/>
            <a:chExt cx="720000" cy="720000"/>
          </a:xfrm>
        </p:grpSpPr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050E11DD-A2B0-4335-BFF2-B9EBFF0EA877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FF4B493E-1004-46CC-A68B-364E65AA03B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C7BFF192-0C43-4992-B800-DCC553BB2046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5" name="圆角矩形">
              <a:extLst>
                <a:ext uri="{FF2B5EF4-FFF2-40B4-BE49-F238E27FC236}">
                  <a16:creationId xmlns:a16="http://schemas.microsoft.com/office/drawing/2014/main" id="{79A9B226-7CA4-47C7-8D46-1341E31001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</p:grpSp>
      <p:sp>
        <p:nvSpPr>
          <p:cNvPr id="26" name="矩形: 圆角 27">
            <a:extLst>
              <a:ext uri="{FF2B5EF4-FFF2-40B4-BE49-F238E27FC236}">
                <a16:creationId xmlns:a16="http://schemas.microsoft.com/office/drawing/2014/main" id="{45DC6F29-AA57-4ABF-96EA-FC32DC7935A6}"/>
              </a:ext>
            </a:extLst>
          </p:cNvPr>
          <p:cNvSpPr/>
          <p:nvPr/>
        </p:nvSpPr>
        <p:spPr>
          <a:xfrm>
            <a:off x="605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27" name="矩形: 圆角 28">
            <a:extLst>
              <a:ext uri="{FF2B5EF4-FFF2-40B4-BE49-F238E27FC236}">
                <a16:creationId xmlns:a16="http://schemas.microsoft.com/office/drawing/2014/main" id="{E9BBDBFD-4EFC-4157-AF20-C62D905EDF6D}"/>
              </a:ext>
            </a:extLst>
          </p:cNvPr>
          <p:cNvSpPr/>
          <p:nvPr/>
        </p:nvSpPr>
        <p:spPr>
          <a:xfrm>
            <a:off x="677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28" name="矩形: 圆角 31">
            <a:extLst>
              <a:ext uri="{FF2B5EF4-FFF2-40B4-BE49-F238E27FC236}">
                <a16:creationId xmlns:a16="http://schemas.microsoft.com/office/drawing/2014/main" id="{043C6A60-AE86-41ED-ABC2-40B3D61F095D}"/>
              </a:ext>
            </a:extLst>
          </p:cNvPr>
          <p:cNvSpPr/>
          <p:nvPr/>
        </p:nvSpPr>
        <p:spPr>
          <a:xfrm>
            <a:off x="749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29" name="矩形: 圆角 32">
            <a:extLst>
              <a:ext uri="{FF2B5EF4-FFF2-40B4-BE49-F238E27FC236}">
                <a16:creationId xmlns:a16="http://schemas.microsoft.com/office/drawing/2014/main" id="{F5D701E4-929E-4084-83B4-7BCA267BD67F}"/>
              </a:ext>
            </a:extLst>
          </p:cNvPr>
          <p:cNvSpPr/>
          <p:nvPr/>
        </p:nvSpPr>
        <p:spPr>
          <a:xfrm>
            <a:off x="821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40BA7E93-3531-41C5-B768-81BFEFFE396F}"/>
              </a:ext>
            </a:extLst>
          </p:cNvPr>
          <p:cNvSpPr txBox="1"/>
          <p:nvPr/>
        </p:nvSpPr>
        <p:spPr>
          <a:xfrm>
            <a:off x="928333" y="3518765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辅助数组：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924164" y="4606037"/>
            <a:ext cx="782682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我们先看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I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j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指向的两个元素作比较，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2 &gt; 1;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先合并回去；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/>
              <a:sym typeface="Alibaba Sans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由于两个子区间都是有序的，所以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比前部分的元素都小，构成了逆序关系，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73002E-DBA1-4CC6-80D2-C67952406546}"/>
              </a:ext>
            </a:extLst>
          </p:cNvPr>
          <p:cNvCxnSpPr>
            <a:cxnSpLocks/>
          </p:cNvCxnSpPr>
          <p:nvPr/>
        </p:nvCxnSpPr>
        <p:spPr>
          <a:xfrm>
            <a:off x="5863976" y="1786632"/>
            <a:ext cx="0" cy="2597478"/>
          </a:xfrm>
          <a:prstGeom prst="line">
            <a:avLst/>
          </a:prstGeom>
          <a:noFill/>
          <a:ln w="19050" cap="flat">
            <a:solidFill>
              <a:schemeClr val="accent6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up-arrow_37977">
            <a:extLst>
              <a:ext uri="{FF2B5EF4-FFF2-40B4-BE49-F238E27FC236}">
                <a16:creationId xmlns:a16="http://schemas.microsoft.com/office/drawing/2014/main" id="{4A0E6528-40CE-499F-8EC0-0D4AFD81555F}"/>
              </a:ext>
            </a:extLst>
          </p:cNvPr>
          <p:cNvSpPr/>
          <p:nvPr/>
        </p:nvSpPr>
        <p:spPr>
          <a:xfrm>
            <a:off x="2872951" y="2686150"/>
            <a:ext cx="433618" cy="463282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微软雅黑"/>
                <a:ea typeface="微软雅黑"/>
              </a:rPr>
              <a:t>k</a:t>
            </a:r>
          </a:p>
        </p:txBody>
      </p:sp>
      <p:sp>
        <p:nvSpPr>
          <p:cNvPr id="46" name="up-arrow_37977">
            <a:extLst>
              <a:ext uri="{FF2B5EF4-FFF2-40B4-BE49-F238E27FC236}">
                <a16:creationId xmlns:a16="http://schemas.microsoft.com/office/drawing/2014/main" id="{04E69C63-1048-4A40-96D5-EB53315BE440}"/>
              </a:ext>
            </a:extLst>
          </p:cNvPr>
          <p:cNvSpPr/>
          <p:nvPr/>
        </p:nvSpPr>
        <p:spPr>
          <a:xfrm>
            <a:off x="2872951" y="4127308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Arial"/>
            </a:endParaRPr>
          </a:p>
        </p:txBody>
      </p:sp>
      <p:sp>
        <p:nvSpPr>
          <p:cNvPr id="47" name="up-arrow_37977">
            <a:extLst>
              <a:ext uri="{FF2B5EF4-FFF2-40B4-BE49-F238E27FC236}">
                <a16:creationId xmlns:a16="http://schemas.microsoft.com/office/drawing/2014/main" id="{0449F2F9-2592-4763-B1DA-0435205D50C5}"/>
              </a:ext>
            </a:extLst>
          </p:cNvPr>
          <p:cNvSpPr/>
          <p:nvPr/>
        </p:nvSpPr>
        <p:spPr>
          <a:xfrm>
            <a:off x="6300541" y="4127308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3472926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F050940E-41EF-4DAD-B9F0-1B4233244F08}"/>
              </a:ext>
            </a:extLst>
          </p:cNvPr>
          <p:cNvSpPr txBox="1"/>
          <p:nvPr/>
        </p:nvSpPr>
        <p:spPr>
          <a:xfrm>
            <a:off x="681112" y="1136750"/>
            <a:ext cx="53678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计算数组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【2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8】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的逆序对数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E33E5E0D-5E32-49C6-A469-9FE443CEAC4F}"/>
              </a:ext>
            </a:extLst>
          </p:cNvPr>
          <p:cNvSpPr/>
          <p:nvPr/>
        </p:nvSpPr>
        <p:spPr>
          <a:xfrm>
            <a:off x="272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1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F48E35B-7D08-426A-8618-50A3466857A1}"/>
              </a:ext>
            </a:extLst>
          </p:cNvPr>
          <p:cNvSpPr/>
          <p:nvPr/>
        </p:nvSpPr>
        <p:spPr>
          <a:xfrm>
            <a:off x="344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3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ADBBF6F9-FE74-4092-B0A7-207F2ACCA54E}"/>
              </a:ext>
            </a:extLst>
          </p:cNvPr>
          <p:cNvSpPr/>
          <p:nvPr/>
        </p:nvSpPr>
        <p:spPr>
          <a:xfrm>
            <a:off x="416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79BC7813-90A7-4824-B63B-A39B8B0D4189}"/>
              </a:ext>
            </a:extLst>
          </p:cNvPr>
          <p:cNvGrpSpPr/>
          <p:nvPr/>
        </p:nvGrpSpPr>
        <p:grpSpPr>
          <a:xfrm>
            <a:off x="4889760" y="188682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078AF91F-FEF7-47F3-9315-45F8D56AE8E8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2567D8ED-3564-4CC4-B213-D010ECB50E1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468B1FD-66DB-48CF-AEAC-548133BC92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6C550BC1-ED30-4130-9EDE-8985500FBCEE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rgbClr val="42719B"/>
              </a:solidFill>
              <a:miter/>
            </a:ln>
          </p:spPr>
          <p:txBody>
            <a:bodyPr lIns="45719" rIns="45719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cs typeface="Arial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endParaRPr>
            </a:p>
          </p:txBody>
        </p:sp>
      </p:grp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E0C1F003-7427-4D33-BA6F-A3D3F9F68C6D}"/>
              </a:ext>
            </a:extLst>
          </p:cNvPr>
          <p:cNvSpPr/>
          <p:nvPr/>
        </p:nvSpPr>
        <p:spPr>
          <a:xfrm>
            <a:off x="604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1" name="矩形: 圆角 28">
            <a:extLst>
              <a:ext uri="{FF2B5EF4-FFF2-40B4-BE49-F238E27FC236}">
                <a16:creationId xmlns:a16="http://schemas.microsoft.com/office/drawing/2014/main" id="{4FFADF03-48FD-4B2A-ACD8-EE7F27496A06}"/>
              </a:ext>
            </a:extLst>
          </p:cNvPr>
          <p:cNvSpPr/>
          <p:nvPr/>
        </p:nvSpPr>
        <p:spPr>
          <a:xfrm>
            <a:off x="676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19477D79-7061-4E86-A68D-61F1E88D16BE}"/>
              </a:ext>
            </a:extLst>
          </p:cNvPr>
          <p:cNvSpPr/>
          <p:nvPr/>
        </p:nvSpPr>
        <p:spPr>
          <a:xfrm>
            <a:off x="748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14B0F89A-6706-4369-A925-326337BBA084}"/>
              </a:ext>
            </a:extLst>
          </p:cNvPr>
          <p:cNvSpPr/>
          <p:nvPr/>
        </p:nvSpPr>
        <p:spPr>
          <a:xfrm>
            <a:off x="820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53137AAC-6DD9-4AC6-8D51-ACD593FF2945}"/>
              </a:ext>
            </a:extLst>
          </p:cNvPr>
          <p:cNvSpPr txBox="1"/>
          <p:nvPr/>
        </p:nvSpPr>
        <p:spPr>
          <a:xfrm>
            <a:off x="924164" y="2062161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原始数组：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18" name="矩形: 圆角 28">
            <a:extLst>
              <a:ext uri="{FF2B5EF4-FFF2-40B4-BE49-F238E27FC236}">
                <a16:creationId xmlns:a16="http://schemas.microsoft.com/office/drawing/2014/main" id="{476AFD9E-FC56-4FBE-968C-19939A730AF9}"/>
              </a:ext>
            </a:extLst>
          </p:cNvPr>
          <p:cNvSpPr/>
          <p:nvPr/>
        </p:nvSpPr>
        <p:spPr>
          <a:xfrm>
            <a:off x="273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19" name="矩形: 圆角 31">
            <a:extLst>
              <a:ext uri="{FF2B5EF4-FFF2-40B4-BE49-F238E27FC236}">
                <a16:creationId xmlns:a16="http://schemas.microsoft.com/office/drawing/2014/main" id="{94F9024B-E25D-4413-8BA0-72E1CE0ED8EA}"/>
              </a:ext>
            </a:extLst>
          </p:cNvPr>
          <p:cNvSpPr/>
          <p:nvPr/>
        </p:nvSpPr>
        <p:spPr>
          <a:xfrm>
            <a:off x="345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0" name="矩形: 圆角 32">
            <a:extLst>
              <a:ext uri="{FF2B5EF4-FFF2-40B4-BE49-F238E27FC236}">
                <a16:creationId xmlns:a16="http://schemas.microsoft.com/office/drawing/2014/main" id="{BE3C6FA8-AF20-404F-89A7-2C09E8E6E56E}"/>
              </a:ext>
            </a:extLst>
          </p:cNvPr>
          <p:cNvSpPr/>
          <p:nvPr/>
        </p:nvSpPr>
        <p:spPr>
          <a:xfrm>
            <a:off x="417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grpSp>
        <p:nvGrpSpPr>
          <p:cNvPr id="21" name="矩形: 圆角 54">
            <a:extLst>
              <a:ext uri="{FF2B5EF4-FFF2-40B4-BE49-F238E27FC236}">
                <a16:creationId xmlns:a16="http://schemas.microsoft.com/office/drawing/2014/main" id="{7519A0D1-740B-43E6-A985-B315498D0D77}"/>
              </a:ext>
            </a:extLst>
          </p:cNvPr>
          <p:cNvGrpSpPr/>
          <p:nvPr/>
        </p:nvGrpSpPr>
        <p:grpSpPr>
          <a:xfrm>
            <a:off x="4893929" y="3343431"/>
            <a:ext cx="720001" cy="720001"/>
            <a:chOff x="0" y="0"/>
            <a:chExt cx="720000" cy="720000"/>
          </a:xfrm>
        </p:grpSpPr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050E11DD-A2B0-4335-BFF2-B9EBFF0EA877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FF4B493E-1004-46CC-A68B-364E65AA03B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C7BFF192-0C43-4992-B800-DCC553BB2046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5" name="圆角矩形">
              <a:extLst>
                <a:ext uri="{FF2B5EF4-FFF2-40B4-BE49-F238E27FC236}">
                  <a16:creationId xmlns:a16="http://schemas.microsoft.com/office/drawing/2014/main" id="{79A9B226-7CA4-47C7-8D46-1341E31001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</p:grpSp>
      <p:sp>
        <p:nvSpPr>
          <p:cNvPr id="27" name="矩形: 圆角 28">
            <a:extLst>
              <a:ext uri="{FF2B5EF4-FFF2-40B4-BE49-F238E27FC236}">
                <a16:creationId xmlns:a16="http://schemas.microsoft.com/office/drawing/2014/main" id="{E9BBDBFD-4EFC-4157-AF20-C62D905EDF6D}"/>
              </a:ext>
            </a:extLst>
          </p:cNvPr>
          <p:cNvSpPr/>
          <p:nvPr/>
        </p:nvSpPr>
        <p:spPr>
          <a:xfrm>
            <a:off x="677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28" name="矩形: 圆角 31">
            <a:extLst>
              <a:ext uri="{FF2B5EF4-FFF2-40B4-BE49-F238E27FC236}">
                <a16:creationId xmlns:a16="http://schemas.microsoft.com/office/drawing/2014/main" id="{043C6A60-AE86-41ED-ABC2-40B3D61F095D}"/>
              </a:ext>
            </a:extLst>
          </p:cNvPr>
          <p:cNvSpPr/>
          <p:nvPr/>
        </p:nvSpPr>
        <p:spPr>
          <a:xfrm>
            <a:off x="749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29" name="矩形: 圆角 32">
            <a:extLst>
              <a:ext uri="{FF2B5EF4-FFF2-40B4-BE49-F238E27FC236}">
                <a16:creationId xmlns:a16="http://schemas.microsoft.com/office/drawing/2014/main" id="{F5D701E4-929E-4084-83B4-7BCA267BD67F}"/>
              </a:ext>
            </a:extLst>
          </p:cNvPr>
          <p:cNvSpPr/>
          <p:nvPr/>
        </p:nvSpPr>
        <p:spPr>
          <a:xfrm>
            <a:off x="821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40BA7E93-3531-41C5-B768-81BFEFFE396F}"/>
              </a:ext>
            </a:extLst>
          </p:cNvPr>
          <p:cNvSpPr txBox="1"/>
          <p:nvPr/>
        </p:nvSpPr>
        <p:spPr>
          <a:xfrm>
            <a:off x="928333" y="3518765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辅助数组：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924164" y="4606037"/>
            <a:ext cx="389465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所以我们可以直接计算逆序个数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= 0+4</a:t>
            </a:r>
            <a:endParaRPr lang="en-US" altLang="zh-CN" b="1" dirty="0">
              <a:latin typeface="Alibaba Sans"/>
              <a:sym typeface="Alibaba San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73002E-DBA1-4CC6-80D2-C67952406546}"/>
              </a:ext>
            </a:extLst>
          </p:cNvPr>
          <p:cNvCxnSpPr>
            <a:cxnSpLocks/>
          </p:cNvCxnSpPr>
          <p:nvPr/>
        </p:nvCxnSpPr>
        <p:spPr>
          <a:xfrm>
            <a:off x="5863976" y="1786632"/>
            <a:ext cx="0" cy="2597478"/>
          </a:xfrm>
          <a:prstGeom prst="line">
            <a:avLst/>
          </a:prstGeom>
          <a:noFill/>
          <a:ln w="19050" cap="flat">
            <a:solidFill>
              <a:schemeClr val="accent6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up-arrow_37977">
            <a:extLst>
              <a:ext uri="{FF2B5EF4-FFF2-40B4-BE49-F238E27FC236}">
                <a16:creationId xmlns:a16="http://schemas.microsoft.com/office/drawing/2014/main" id="{4A0E6528-40CE-499F-8EC0-0D4AFD81555F}"/>
              </a:ext>
            </a:extLst>
          </p:cNvPr>
          <p:cNvSpPr/>
          <p:nvPr/>
        </p:nvSpPr>
        <p:spPr>
          <a:xfrm>
            <a:off x="2872951" y="2686150"/>
            <a:ext cx="433618" cy="463282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微软雅黑"/>
                <a:ea typeface="微软雅黑"/>
              </a:rPr>
              <a:t>k</a:t>
            </a:r>
          </a:p>
        </p:txBody>
      </p:sp>
      <p:sp>
        <p:nvSpPr>
          <p:cNvPr id="46" name="up-arrow_37977">
            <a:extLst>
              <a:ext uri="{FF2B5EF4-FFF2-40B4-BE49-F238E27FC236}">
                <a16:creationId xmlns:a16="http://schemas.microsoft.com/office/drawing/2014/main" id="{04E69C63-1048-4A40-96D5-EB53315BE440}"/>
              </a:ext>
            </a:extLst>
          </p:cNvPr>
          <p:cNvSpPr/>
          <p:nvPr/>
        </p:nvSpPr>
        <p:spPr>
          <a:xfrm>
            <a:off x="2872951" y="4127308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Arial"/>
            </a:endParaRPr>
          </a:p>
        </p:txBody>
      </p:sp>
      <p:sp>
        <p:nvSpPr>
          <p:cNvPr id="47" name="up-arrow_37977">
            <a:extLst>
              <a:ext uri="{FF2B5EF4-FFF2-40B4-BE49-F238E27FC236}">
                <a16:creationId xmlns:a16="http://schemas.microsoft.com/office/drawing/2014/main" id="{0449F2F9-2592-4763-B1DA-0435205D50C5}"/>
              </a:ext>
            </a:extLst>
          </p:cNvPr>
          <p:cNvSpPr/>
          <p:nvPr/>
        </p:nvSpPr>
        <p:spPr>
          <a:xfrm>
            <a:off x="6912117" y="4114781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534386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F050940E-41EF-4DAD-B9F0-1B4233244F08}"/>
              </a:ext>
            </a:extLst>
          </p:cNvPr>
          <p:cNvSpPr txBox="1"/>
          <p:nvPr/>
        </p:nvSpPr>
        <p:spPr>
          <a:xfrm>
            <a:off x="681112" y="1136750"/>
            <a:ext cx="53678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计算数组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【2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8】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的逆序对数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E33E5E0D-5E32-49C6-A469-9FE443CEAC4F}"/>
              </a:ext>
            </a:extLst>
          </p:cNvPr>
          <p:cNvSpPr/>
          <p:nvPr/>
        </p:nvSpPr>
        <p:spPr>
          <a:xfrm>
            <a:off x="272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F48E35B-7D08-426A-8618-50A3466857A1}"/>
              </a:ext>
            </a:extLst>
          </p:cNvPr>
          <p:cNvSpPr/>
          <p:nvPr/>
        </p:nvSpPr>
        <p:spPr>
          <a:xfrm>
            <a:off x="344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3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ADBBF6F9-FE74-4092-B0A7-207F2ACCA54E}"/>
              </a:ext>
            </a:extLst>
          </p:cNvPr>
          <p:cNvSpPr/>
          <p:nvPr/>
        </p:nvSpPr>
        <p:spPr>
          <a:xfrm>
            <a:off x="416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79BC7813-90A7-4824-B63B-A39B8B0D4189}"/>
              </a:ext>
            </a:extLst>
          </p:cNvPr>
          <p:cNvGrpSpPr/>
          <p:nvPr/>
        </p:nvGrpSpPr>
        <p:grpSpPr>
          <a:xfrm>
            <a:off x="4889760" y="188682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078AF91F-FEF7-47F3-9315-45F8D56AE8E8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2567D8ED-3564-4CC4-B213-D010ECB50E1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468B1FD-66DB-48CF-AEAC-548133BC92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6C550BC1-ED30-4130-9EDE-8985500FBCEE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rgbClr val="42719B"/>
              </a:solidFill>
              <a:miter/>
            </a:ln>
          </p:spPr>
          <p:txBody>
            <a:bodyPr lIns="45719" rIns="45719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cs typeface="Arial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endParaRPr>
            </a:p>
          </p:txBody>
        </p:sp>
      </p:grp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E0C1F003-7427-4D33-BA6F-A3D3F9F68C6D}"/>
              </a:ext>
            </a:extLst>
          </p:cNvPr>
          <p:cNvSpPr/>
          <p:nvPr/>
        </p:nvSpPr>
        <p:spPr>
          <a:xfrm>
            <a:off x="604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1" name="矩形: 圆角 28">
            <a:extLst>
              <a:ext uri="{FF2B5EF4-FFF2-40B4-BE49-F238E27FC236}">
                <a16:creationId xmlns:a16="http://schemas.microsoft.com/office/drawing/2014/main" id="{4FFADF03-48FD-4B2A-ACD8-EE7F27496A06}"/>
              </a:ext>
            </a:extLst>
          </p:cNvPr>
          <p:cNvSpPr/>
          <p:nvPr/>
        </p:nvSpPr>
        <p:spPr>
          <a:xfrm>
            <a:off x="676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19477D79-7061-4E86-A68D-61F1E88D16BE}"/>
              </a:ext>
            </a:extLst>
          </p:cNvPr>
          <p:cNvSpPr/>
          <p:nvPr/>
        </p:nvSpPr>
        <p:spPr>
          <a:xfrm>
            <a:off x="748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14B0F89A-6706-4369-A925-326337BBA084}"/>
              </a:ext>
            </a:extLst>
          </p:cNvPr>
          <p:cNvSpPr/>
          <p:nvPr/>
        </p:nvSpPr>
        <p:spPr>
          <a:xfrm>
            <a:off x="820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53137AAC-6DD9-4AC6-8D51-ACD593FF2945}"/>
              </a:ext>
            </a:extLst>
          </p:cNvPr>
          <p:cNvSpPr txBox="1"/>
          <p:nvPr/>
        </p:nvSpPr>
        <p:spPr>
          <a:xfrm>
            <a:off x="924164" y="2062161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原始数组：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18" name="矩形: 圆角 28">
            <a:extLst>
              <a:ext uri="{FF2B5EF4-FFF2-40B4-BE49-F238E27FC236}">
                <a16:creationId xmlns:a16="http://schemas.microsoft.com/office/drawing/2014/main" id="{476AFD9E-FC56-4FBE-968C-19939A730AF9}"/>
              </a:ext>
            </a:extLst>
          </p:cNvPr>
          <p:cNvSpPr/>
          <p:nvPr/>
        </p:nvSpPr>
        <p:spPr>
          <a:xfrm>
            <a:off x="273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19" name="矩形: 圆角 31">
            <a:extLst>
              <a:ext uri="{FF2B5EF4-FFF2-40B4-BE49-F238E27FC236}">
                <a16:creationId xmlns:a16="http://schemas.microsoft.com/office/drawing/2014/main" id="{94F9024B-E25D-4413-8BA0-72E1CE0ED8EA}"/>
              </a:ext>
            </a:extLst>
          </p:cNvPr>
          <p:cNvSpPr/>
          <p:nvPr/>
        </p:nvSpPr>
        <p:spPr>
          <a:xfrm>
            <a:off x="345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0" name="矩形: 圆角 32">
            <a:extLst>
              <a:ext uri="{FF2B5EF4-FFF2-40B4-BE49-F238E27FC236}">
                <a16:creationId xmlns:a16="http://schemas.microsoft.com/office/drawing/2014/main" id="{BE3C6FA8-AF20-404F-89A7-2C09E8E6E56E}"/>
              </a:ext>
            </a:extLst>
          </p:cNvPr>
          <p:cNvSpPr/>
          <p:nvPr/>
        </p:nvSpPr>
        <p:spPr>
          <a:xfrm>
            <a:off x="417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grpSp>
        <p:nvGrpSpPr>
          <p:cNvPr id="21" name="矩形: 圆角 54">
            <a:extLst>
              <a:ext uri="{FF2B5EF4-FFF2-40B4-BE49-F238E27FC236}">
                <a16:creationId xmlns:a16="http://schemas.microsoft.com/office/drawing/2014/main" id="{7519A0D1-740B-43E6-A985-B315498D0D77}"/>
              </a:ext>
            </a:extLst>
          </p:cNvPr>
          <p:cNvGrpSpPr/>
          <p:nvPr/>
        </p:nvGrpSpPr>
        <p:grpSpPr>
          <a:xfrm>
            <a:off x="4893929" y="3343431"/>
            <a:ext cx="720001" cy="720001"/>
            <a:chOff x="0" y="0"/>
            <a:chExt cx="720000" cy="720000"/>
          </a:xfrm>
        </p:grpSpPr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050E11DD-A2B0-4335-BFF2-B9EBFF0EA877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FF4B493E-1004-46CC-A68B-364E65AA03B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C7BFF192-0C43-4992-B800-DCC553BB2046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5" name="圆角矩形">
              <a:extLst>
                <a:ext uri="{FF2B5EF4-FFF2-40B4-BE49-F238E27FC236}">
                  <a16:creationId xmlns:a16="http://schemas.microsoft.com/office/drawing/2014/main" id="{79A9B226-7CA4-47C7-8D46-1341E31001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</p:grpSp>
      <p:sp>
        <p:nvSpPr>
          <p:cNvPr id="27" name="矩形: 圆角 28">
            <a:extLst>
              <a:ext uri="{FF2B5EF4-FFF2-40B4-BE49-F238E27FC236}">
                <a16:creationId xmlns:a16="http://schemas.microsoft.com/office/drawing/2014/main" id="{E9BBDBFD-4EFC-4157-AF20-C62D905EDF6D}"/>
              </a:ext>
            </a:extLst>
          </p:cNvPr>
          <p:cNvSpPr/>
          <p:nvPr/>
        </p:nvSpPr>
        <p:spPr>
          <a:xfrm>
            <a:off x="677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28" name="矩形: 圆角 31">
            <a:extLst>
              <a:ext uri="{FF2B5EF4-FFF2-40B4-BE49-F238E27FC236}">
                <a16:creationId xmlns:a16="http://schemas.microsoft.com/office/drawing/2014/main" id="{043C6A60-AE86-41ED-ABC2-40B3D61F095D}"/>
              </a:ext>
            </a:extLst>
          </p:cNvPr>
          <p:cNvSpPr/>
          <p:nvPr/>
        </p:nvSpPr>
        <p:spPr>
          <a:xfrm>
            <a:off x="749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29" name="矩形: 圆角 32">
            <a:extLst>
              <a:ext uri="{FF2B5EF4-FFF2-40B4-BE49-F238E27FC236}">
                <a16:creationId xmlns:a16="http://schemas.microsoft.com/office/drawing/2014/main" id="{F5D701E4-929E-4084-83B4-7BCA267BD67F}"/>
              </a:ext>
            </a:extLst>
          </p:cNvPr>
          <p:cNvSpPr/>
          <p:nvPr/>
        </p:nvSpPr>
        <p:spPr>
          <a:xfrm>
            <a:off x="821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40BA7E93-3531-41C5-B768-81BFEFFE396F}"/>
              </a:ext>
            </a:extLst>
          </p:cNvPr>
          <p:cNvSpPr txBox="1"/>
          <p:nvPr/>
        </p:nvSpPr>
        <p:spPr>
          <a:xfrm>
            <a:off x="928333" y="3518765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辅助数组：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924164" y="4606037"/>
            <a:ext cx="587276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接着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I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j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指向的两个元素作比较，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2 &lt; 4;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把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合并回去；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73002E-DBA1-4CC6-80D2-C67952406546}"/>
              </a:ext>
            </a:extLst>
          </p:cNvPr>
          <p:cNvCxnSpPr>
            <a:cxnSpLocks/>
          </p:cNvCxnSpPr>
          <p:nvPr/>
        </p:nvCxnSpPr>
        <p:spPr>
          <a:xfrm>
            <a:off x="5863976" y="1786632"/>
            <a:ext cx="0" cy="2597478"/>
          </a:xfrm>
          <a:prstGeom prst="line">
            <a:avLst/>
          </a:prstGeom>
          <a:noFill/>
          <a:ln w="19050" cap="flat">
            <a:solidFill>
              <a:schemeClr val="accent6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up-arrow_37977">
            <a:extLst>
              <a:ext uri="{FF2B5EF4-FFF2-40B4-BE49-F238E27FC236}">
                <a16:creationId xmlns:a16="http://schemas.microsoft.com/office/drawing/2014/main" id="{4A0E6528-40CE-499F-8EC0-0D4AFD81555F}"/>
              </a:ext>
            </a:extLst>
          </p:cNvPr>
          <p:cNvSpPr/>
          <p:nvPr/>
        </p:nvSpPr>
        <p:spPr>
          <a:xfrm>
            <a:off x="2872951" y="2686150"/>
            <a:ext cx="433618" cy="463282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k</a:t>
            </a:r>
          </a:p>
        </p:txBody>
      </p:sp>
      <p:sp>
        <p:nvSpPr>
          <p:cNvPr id="46" name="up-arrow_37977">
            <a:extLst>
              <a:ext uri="{FF2B5EF4-FFF2-40B4-BE49-F238E27FC236}">
                <a16:creationId xmlns:a16="http://schemas.microsoft.com/office/drawing/2014/main" id="{04E69C63-1048-4A40-96D5-EB53315BE440}"/>
              </a:ext>
            </a:extLst>
          </p:cNvPr>
          <p:cNvSpPr/>
          <p:nvPr/>
        </p:nvSpPr>
        <p:spPr>
          <a:xfrm>
            <a:off x="2872951" y="4127308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Arial"/>
            </a:endParaRPr>
          </a:p>
        </p:txBody>
      </p:sp>
      <p:sp>
        <p:nvSpPr>
          <p:cNvPr id="47" name="up-arrow_37977">
            <a:extLst>
              <a:ext uri="{FF2B5EF4-FFF2-40B4-BE49-F238E27FC236}">
                <a16:creationId xmlns:a16="http://schemas.microsoft.com/office/drawing/2014/main" id="{0449F2F9-2592-4763-B1DA-0435205D50C5}"/>
              </a:ext>
            </a:extLst>
          </p:cNvPr>
          <p:cNvSpPr/>
          <p:nvPr/>
        </p:nvSpPr>
        <p:spPr>
          <a:xfrm>
            <a:off x="6912117" y="4114781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633384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89" name="矩形 71"/>
          <p:cNvSpPr txBox="1"/>
          <p:nvPr/>
        </p:nvSpPr>
        <p:spPr>
          <a:xfrm>
            <a:off x="753138" y="420891"/>
            <a:ext cx="5664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剑指</a:t>
            </a:r>
            <a:r>
              <a:rPr lang="en-US" altLang="zh-CN" dirty="0"/>
              <a:t>Offer-51</a:t>
            </a:r>
            <a:r>
              <a:rPr lang="zh-CN" altLang="en-US" dirty="0"/>
              <a:t> </a:t>
            </a:r>
            <a:r>
              <a:rPr lang="zh-CN" altLang="en-US" dirty="0">
                <a:latin typeface="阿里巴巴普惠体"/>
                <a:sym typeface="阿里巴巴普惠体"/>
              </a:rPr>
              <a:t>数组中的逆序对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F050940E-41EF-4DAD-B9F0-1B4233244F08}"/>
              </a:ext>
            </a:extLst>
          </p:cNvPr>
          <p:cNvSpPr txBox="1"/>
          <p:nvPr/>
        </p:nvSpPr>
        <p:spPr>
          <a:xfrm>
            <a:off x="681112" y="1136750"/>
            <a:ext cx="53678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计算数组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【2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7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8】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的逆序对数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32" name="矩形: 圆角 28">
            <a:extLst>
              <a:ext uri="{FF2B5EF4-FFF2-40B4-BE49-F238E27FC236}">
                <a16:creationId xmlns:a16="http://schemas.microsoft.com/office/drawing/2014/main" id="{E33E5E0D-5E32-49C6-A469-9FE443CEAC4F}"/>
              </a:ext>
            </a:extLst>
          </p:cNvPr>
          <p:cNvSpPr/>
          <p:nvPr/>
        </p:nvSpPr>
        <p:spPr>
          <a:xfrm>
            <a:off x="272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FF48E35B-7D08-426A-8618-50A3466857A1}"/>
              </a:ext>
            </a:extLst>
          </p:cNvPr>
          <p:cNvSpPr/>
          <p:nvPr/>
        </p:nvSpPr>
        <p:spPr>
          <a:xfrm>
            <a:off x="344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libaba Sans"/>
                <a:sym typeface="Alibaba Sans"/>
              </a:rPr>
              <a:t>2</a:t>
            </a:r>
            <a:endParaRPr dirty="0">
              <a:solidFill>
                <a:srgbClr val="FFFFFF"/>
              </a:solidFill>
              <a:latin typeface="Alibaba Sans"/>
              <a:sym typeface="Alibaba Sans"/>
            </a:endParaRPr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ADBBF6F9-FE74-4092-B0A7-207F2ACCA54E}"/>
              </a:ext>
            </a:extLst>
          </p:cNvPr>
          <p:cNvSpPr/>
          <p:nvPr/>
        </p:nvSpPr>
        <p:spPr>
          <a:xfrm>
            <a:off x="4169760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grpSp>
        <p:nvGrpSpPr>
          <p:cNvPr id="35" name="矩形: 圆角 54">
            <a:extLst>
              <a:ext uri="{FF2B5EF4-FFF2-40B4-BE49-F238E27FC236}">
                <a16:creationId xmlns:a16="http://schemas.microsoft.com/office/drawing/2014/main" id="{79BC7813-90A7-4824-B63B-A39B8B0D4189}"/>
              </a:ext>
            </a:extLst>
          </p:cNvPr>
          <p:cNvGrpSpPr/>
          <p:nvPr/>
        </p:nvGrpSpPr>
        <p:grpSpPr>
          <a:xfrm>
            <a:off x="4889760" y="1886827"/>
            <a:ext cx="720001" cy="720001"/>
            <a:chOff x="0" y="0"/>
            <a:chExt cx="720000" cy="720000"/>
          </a:xfrm>
        </p:grpSpPr>
        <p:sp>
          <p:nvSpPr>
            <p:cNvPr id="36" name="圆角矩形">
              <a:extLst>
                <a:ext uri="{FF2B5EF4-FFF2-40B4-BE49-F238E27FC236}">
                  <a16:creationId xmlns:a16="http://schemas.microsoft.com/office/drawing/2014/main" id="{078AF91F-FEF7-47F3-9315-45F8D56AE8E8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7" name="圆角矩形">
              <a:extLst>
                <a:ext uri="{FF2B5EF4-FFF2-40B4-BE49-F238E27FC236}">
                  <a16:creationId xmlns:a16="http://schemas.microsoft.com/office/drawing/2014/main" id="{2567D8ED-3564-4CC4-B213-D010ECB50E1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8" name="圆角矩形">
              <a:extLst>
                <a:ext uri="{FF2B5EF4-FFF2-40B4-BE49-F238E27FC236}">
                  <a16:creationId xmlns:a16="http://schemas.microsoft.com/office/drawing/2014/main" id="{1468B1FD-66DB-48CF-AEAC-548133BC922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39" name="圆角矩形">
              <a:extLst>
                <a:ext uri="{FF2B5EF4-FFF2-40B4-BE49-F238E27FC236}">
                  <a16:creationId xmlns:a16="http://schemas.microsoft.com/office/drawing/2014/main" id="{6C550BC1-ED30-4130-9EDE-8985500FBCEE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rgbClr val="42719B"/>
              </a:solidFill>
              <a:miter/>
            </a:ln>
          </p:spPr>
          <p:txBody>
            <a:bodyPr lIns="45719" rIns="45719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cs typeface="Arial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endParaRPr>
            </a:p>
          </p:txBody>
        </p:sp>
      </p:grpSp>
      <p:sp>
        <p:nvSpPr>
          <p:cNvPr id="40" name="矩形: 圆角 27">
            <a:extLst>
              <a:ext uri="{FF2B5EF4-FFF2-40B4-BE49-F238E27FC236}">
                <a16:creationId xmlns:a16="http://schemas.microsoft.com/office/drawing/2014/main" id="{E0C1F003-7427-4D33-BA6F-A3D3F9F68C6D}"/>
              </a:ext>
            </a:extLst>
          </p:cNvPr>
          <p:cNvSpPr/>
          <p:nvPr/>
        </p:nvSpPr>
        <p:spPr>
          <a:xfrm>
            <a:off x="604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1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1" name="矩形: 圆角 28">
            <a:extLst>
              <a:ext uri="{FF2B5EF4-FFF2-40B4-BE49-F238E27FC236}">
                <a16:creationId xmlns:a16="http://schemas.microsoft.com/office/drawing/2014/main" id="{4FFADF03-48FD-4B2A-ACD8-EE7F27496A06}"/>
              </a:ext>
            </a:extLst>
          </p:cNvPr>
          <p:cNvSpPr/>
          <p:nvPr/>
        </p:nvSpPr>
        <p:spPr>
          <a:xfrm>
            <a:off x="676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2" name="矩形: 圆角 31">
            <a:extLst>
              <a:ext uri="{FF2B5EF4-FFF2-40B4-BE49-F238E27FC236}">
                <a16:creationId xmlns:a16="http://schemas.microsoft.com/office/drawing/2014/main" id="{19477D79-7061-4E86-A68D-61F1E88D16BE}"/>
              </a:ext>
            </a:extLst>
          </p:cNvPr>
          <p:cNvSpPr/>
          <p:nvPr/>
        </p:nvSpPr>
        <p:spPr>
          <a:xfrm>
            <a:off x="748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43" name="矩形: 圆角 32">
            <a:extLst>
              <a:ext uri="{FF2B5EF4-FFF2-40B4-BE49-F238E27FC236}">
                <a16:creationId xmlns:a16="http://schemas.microsoft.com/office/drawing/2014/main" id="{14B0F89A-6706-4369-A925-326337BBA084}"/>
              </a:ext>
            </a:extLst>
          </p:cNvPr>
          <p:cNvSpPr/>
          <p:nvPr/>
        </p:nvSpPr>
        <p:spPr>
          <a:xfrm>
            <a:off x="8208926" y="1886827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53137AAC-6DD9-4AC6-8D51-ACD593FF2945}"/>
              </a:ext>
            </a:extLst>
          </p:cNvPr>
          <p:cNvSpPr txBox="1"/>
          <p:nvPr/>
        </p:nvSpPr>
        <p:spPr>
          <a:xfrm>
            <a:off x="924164" y="2062161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原始数组：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19" name="矩形: 圆角 31">
            <a:extLst>
              <a:ext uri="{FF2B5EF4-FFF2-40B4-BE49-F238E27FC236}">
                <a16:creationId xmlns:a16="http://schemas.microsoft.com/office/drawing/2014/main" id="{94F9024B-E25D-4413-8BA0-72E1CE0ED8EA}"/>
              </a:ext>
            </a:extLst>
          </p:cNvPr>
          <p:cNvSpPr/>
          <p:nvPr/>
        </p:nvSpPr>
        <p:spPr>
          <a:xfrm>
            <a:off x="345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3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20" name="矩形: 圆角 32">
            <a:extLst>
              <a:ext uri="{FF2B5EF4-FFF2-40B4-BE49-F238E27FC236}">
                <a16:creationId xmlns:a16="http://schemas.microsoft.com/office/drawing/2014/main" id="{BE3C6FA8-AF20-404F-89A7-2C09E8E6E56E}"/>
              </a:ext>
            </a:extLst>
          </p:cNvPr>
          <p:cNvSpPr/>
          <p:nvPr/>
        </p:nvSpPr>
        <p:spPr>
          <a:xfrm>
            <a:off x="4173929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grpSp>
        <p:nvGrpSpPr>
          <p:cNvPr id="21" name="矩形: 圆角 54">
            <a:extLst>
              <a:ext uri="{FF2B5EF4-FFF2-40B4-BE49-F238E27FC236}">
                <a16:creationId xmlns:a16="http://schemas.microsoft.com/office/drawing/2014/main" id="{7519A0D1-740B-43E6-A985-B315498D0D77}"/>
              </a:ext>
            </a:extLst>
          </p:cNvPr>
          <p:cNvGrpSpPr/>
          <p:nvPr/>
        </p:nvGrpSpPr>
        <p:grpSpPr>
          <a:xfrm>
            <a:off x="4893929" y="3343431"/>
            <a:ext cx="720001" cy="720001"/>
            <a:chOff x="0" y="0"/>
            <a:chExt cx="720000" cy="720000"/>
          </a:xfrm>
        </p:grpSpPr>
        <p:sp>
          <p:nvSpPr>
            <p:cNvPr id="22" name="圆角矩形">
              <a:extLst>
                <a:ext uri="{FF2B5EF4-FFF2-40B4-BE49-F238E27FC236}">
                  <a16:creationId xmlns:a16="http://schemas.microsoft.com/office/drawing/2014/main" id="{050E11DD-A2B0-4335-BFF2-B9EBFF0EA877}"/>
                </a:ext>
              </a:extLst>
            </p:cNvPr>
            <p:cNvSpPr/>
            <p:nvPr/>
          </p:nvSpPr>
          <p:spPr>
            <a:xfrm>
              <a:off x="0" y="0"/>
              <a:ext cx="720000" cy="720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3" name="圆角矩形">
              <a:extLst>
                <a:ext uri="{FF2B5EF4-FFF2-40B4-BE49-F238E27FC236}">
                  <a16:creationId xmlns:a16="http://schemas.microsoft.com/office/drawing/2014/main" id="{FF4B493E-1004-46CC-A68B-364E65AA03B5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4" name="圆角矩形">
              <a:extLst>
                <a:ext uri="{FF2B5EF4-FFF2-40B4-BE49-F238E27FC236}">
                  <a16:creationId xmlns:a16="http://schemas.microsoft.com/office/drawing/2014/main" id="{C7BFF192-0C43-4992-B800-DCC553BB2046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  <p:sp>
          <p:nvSpPr>
            <p:cNvPr id="25" name="圆角矩形">
              <a:extLst>
                <a:ext uri="{FF2B5EF4-FFF2-40B4-BE49-F238E27FC236}">
                  <a16:creationId xmlns:a16="http://schemas.microsoft.com/office/drawing/2014/main" id="{79A9B226-7CA4-47C7-8D46-1341E3100159}"/>
                </a:ext>
              </a:extLst>
            </p:cNvPr>
            <p:cNvSpPr/>
            <p:nvPr/>
          </p:nvSpPr>
          <p:spPr>
            <a:xfrm>
              <a:off x="0" y="0"/>
              <a:ext cx="720001" cy="72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ibaba Sans"/>
                  <a:sym typeface="Alibaba Sans"/>
                </a:rPr>
                <a:t>7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sym typeface="Alibaba Sans"/>
              </a:endParaRPr>
            </a:p>
          </p:txBody>
        </p:sp>
      </p:grpSp>
      <p:sp>
        <p:nvSpPr>
          <p:cNvPr id="27" name="矩形: 圆角 28">
            <a:extLst>
              <a:ext uri="{FF2B5EF4-FFF2-40B4-BE49-F238E27FC236}">
                <a16:creationId xmlns:a16="http://schemas.microsoft.com/office/drawing/2014/main" id="{E9BBDBFD-4EFC-4157-AF20-C62D905EDF6D}"/>
              </a:ext>
            </a:extLst>
          </p:cNvPr>
          <p:cNvSpPr/>
          <p:nvPr/>
        </p:nvSpPr>
        <p:spPr>
          <a:xfrm>
            <a:off x="677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4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28" name="矩形: 圆角 31">
            <a:extLst>
              <a:ext uri="{FF2B5EF4-FFF2-40B4-BE49-F238E27FC236}">
                <a16:creationId xmlns:a16="http://schemas.microsoft.com/office/drawing/2014/main" id="{043C6A60-AE86-41ED-ABC2-40B3D61F095D}"/>
              </a:ext>
            </a:extLst>
          </p:cNvPr>
          <p:cNvSpPr/>
          <p:nvPr/>
        </p:nvSpPr>
        <p:spPr>
          <a:xfrm>
            <a:off x="749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6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29" name="矩形: 圆角 32">
            <a:extLst>
              <a:ext uri="{FF2B5EF4-FFF2-40B4-BE49-F238E27FC236}">
                <a16:creationId xmlns:a16="http://schemas.microsoft.com/office/drawing/2014/main" id="{F5D701E4-929E-4084-83B4-7BCA267BD67F}"/>
              </a:ext>
            </a:extLst>
          </p:cNvPr>
          <p:cNvSpPr/>
          <p:nvPr/>
        </p:nvSpPr>
        <p:spPr>
          <a:xfrm>
            <a:off x="8213095" y="3343431"/>
            <a:ext cx="720001" cy="720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ibaba Sans"/>
                <a:cs typeface="Arial"/>
                <a:sym typeface="Alibaba Sans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ibaba Sans"/>
              <a:cs typeface="Arial"/>
              <a:sym typeface="Alibaba Sans"/>
            </a:endParaRP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40BA7E93-3531-41C5-B768-81BFEFFE396F}"/>
              </a:ext>
            </a:extLst>
          </p:cNvPr>
          <p:cNvSpPr txBox="1"/>
          <p:nvPr/>
        </p:nvSpPr>
        <p:spPr>
          <a:xfrm>
            <a:off x="928333" y="3518765"/>
            <a:ext cx="12993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辅助数组：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/>
              <a:sym typeface="Alibaba Sans"/>
            </a:endParaRPr>
          </a:p>
        </p:txBody>
      </p:sp>
      <p:sp>
        <p:nvSpPr>
          <p:cNvPr id="44" name="文本框 8">
            <a:extLst>
              <a:ext uri="{FF2B5EF4-FFF2-40B4-BE49-F238E27FC236}">
                <a16:creationId xmlns:a16="http://schemas.microsoft.com/office/drawing/2014/main" id="{9BDD6E12-41D1-47D1-A38B-FF2D48D88CA9}"/>
              </a:ext>
            </a:extLst>
          </p:cNvPr>
          <p:cNvSpPr txBox="1"/>
          <p:nvPr/>
        </p:nvSpPr>
        <p:spPr>
          <a:xfrm>
            <a:off x="924164" y="4606037"/>
            <a:ext cx="735553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接着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I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j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指向的两个元素作比较，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2 &lt; 4;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那么就把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放到合并数组里面；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73002E-DBA1-4CC6-80D2-C67952406546}"/>
              </a:ext>
            </a:extLst>
          </p:cNvPr>
          <p:cNvCxnSpPr>
            <a:cxnSpLocks/>
          </p:cNvCxnSpPr>
          <p:nvPr/>
        </p:nvCxnSpPr>
        <p:spPr>
          <a:xfrm>
            <a:off x="5863976" y="1786632"/>
            <a:ext cx="0" cy="2597478"/>
          </a:xfrm>
          <a:prstGeom prst="line">
            <a:avLst/>
          </a:prstGeom>
          <a:noFill/>
          <a:ln w="19050" cap="flat">
            <a:solidFill>
              <a:schemeClr val="accent6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up-arrow_37977">
            <a:extLst>
              <a:ext uri="{FF2B5EF4-FFF2-40B4-BE49-F238E27FC236}">
                <a16:creationId xmlns:a16="http://schemas.microsoft.com/office/drawing/2014/main" id="{4A0E6528-40CE-499F-8EC0-0D4AFD81555F}"/>
              </a:ext>
            </a:extLst>
          </p:cNvPr>
          <p:cNvSpPr/>
          <p:nvPr/>
        </p:nvSpPr>
        <p:spPr>
          <a:xfrm>
            <a:off x="3592951" y="2670287"/>
            <a:ext cx="433618" cy="463282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k</a:t>
            </a:r>
          </a:p>
        </p:txBody>
      </p:sp>
      <p:sp>
        <p:nvSpPr>
          <p:cNvPr id="46" name="up-arrow_37977">
            <a:extLst>
              <a:ext uri="{FF2B5EF4-FFF2-40B4-BE49-F238E27FC236}">
                <a16:creationId xmlns:a16="http://schemas.microsoft.com/office/drawing/2014/main" id="{04E69C63-1048-4A40-96D5-EB53315BE440}"/>
              </a:ext>
            </a:extLst>
          </p:cNvPr>
          <p:cNvSpPr/>
          <p:nvPr/>
        </p:nvSpPr>
        <p:spPr>
          <a:xfrm>
            <a:off x="3592951" y="4138482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sym typeface="Arial"/>
            </a:endParaRPr>
          </a:p>
        </p:txBody>
      </p:sp>
      <p:sp>
        <p:nvSpPr>
          <p:cNvPr id="47" name="up-arrow_37977">
            <a:extLst>
              <a:ext uri="{FF2B5EF4-FFF2-40B4-BE49-F238E27FC236}">
                <a16:creationId xmlns:a16="http://schemas.microsoft.com/office/drawing/2014/main" id="{0449F2F9-2592-4763-B1DA-0435205D50C5}"/>
              </a:ext>
            </a:extLst>
          </p:cNvPr>
          <p:cNvSpPr/>
          <p:nvPr/>
        </p:nvSpPr>
        <p:spPr>
          <a:xfrm>
            <a:off x="6912117" y="4114781"/>
            <a:ext cx="433618" cy="491255"/>
          </a:xfrm>
          <a:custGeom>
            <a:avLst/>
            <a:gdLst>
              <a:gd name="T0" fmla="*/ 576 w 1459"/>
              <a:gd name="T1" fmla="*/ 1670 h 1670"/>
              <a:gd name="T2" fmla="*/ 884 w 1459"/>
              <a:gd name="T3" fmla="*/ 1670 h 1670"/>
              <a:gd name="T4" fmla="*/ 1004 w 1459"/>
              <a:gd name="T5" fmla="*/ 1555 h 1670"/>
              <a:gd name="T6" fmla="*/ 1004 w 1459"/>
              <a:gd name="T7" fmla="*/ 1097 h 1670"/>
              <a:gd name="T8" fmla="*/ 1114 w 1459"/>
              <a:gd name="T9" fmla="*/ 977 h 1670"/>
              <a:gd name="T10" fmla="*/ 1310 w 1459"/>
              <a:gd name="T11" fmla="*/ 977 h 1670"/>
              <a:gd name="T12" fmla="*/ 1400 w 1459"/>
              <a:gd name="T13" fmla="*/ 793 h 1670"/>
              <a:gd name="T14" fmla="*/ 812 w 1459"/>
              <a:gd name="T15" fmla="*/ 60 h 1670"/>
              <a:gd name="T16" fmla="*/ 631 w 1459"/>
              <a:gd name="T17" fmla="*/ 60 h 1670"/>
              <a:gd name="T18" fmla="*/ 59 w 1459"/>
              <a:gd name="T19" fmla="*/ 793 h 1670"/>
              <a:gd name="T20" fmla="*/ 150 w 1459"/>
              <a:gd name="T21" fmla="*/ 977 h 1670"/>
              <a:gd name="T22" fmla="*/ 347 w 1459"/>
              <a:gd name="T23" fmla="*/ 977 h 1670"/>
              <a:gd name="T24" fmla="*/ 458 w 1459"/>
              <a:gd name="T25" fmla="*/ 1097 h 1670"/>
              <a:gd name="T26" fmla="*/ 458 w 1459"/>
              <a:gd name="T27" fmla="*/ 1555 h 1670"/>
              <a:gd name="T28" fmla="*/ 576 w 1459"/>
              <a:gd name="T2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9" h="1670">
                <a:moveTo>
                  <a:pt x="576" y="1670"/>
                </a:moveTo>
                <a:lnTo>
                  <a:pt x="884" y="1670"/>
                </a:lnTo>
                <a:cubicBezTo>
                  <a:pt x="947" y="1670"/>
                  <a:pt x="1004" y="1620"/>
                  <a:pt x="1004" y="1555"/>
                </a:cubicBezTo>
                <a:lnTo>
                  <a:pt x="1004" y="1097"/>
                </a:lnTo>
                <a:cubicBezTo>
                  <a:pt x="1004" y="1034"/>
                  <a:pt x="1051" y="977"/>
                  <a:pt x="1114" y="977"/>
                </a:cubicBezTo>
                <a:lnTo>
                  <a:pt x="1310" y="977"/>
                </a:lnTo>
                <a:cubicBezTo>
                  <a:pt x="1406" y="977"/>
                  <a:pt x="1459" y="869"/>
                  <a:pt x="1400" y="793"/>
                </a:cubicBezTo>
                <a:lnTo>
                  <a:pt x="812" y="60"/>
                </a:lnTo>
                <a:cubicBezTo>
                  <a:pt x="766" y="0"/>
                  <a:pt x="676" y="1"/>
                  <a:pt x="631" y="60"/>
                </a:cubicBezTo>
                <a:lnTo>
                  <a:pt x="59" y="793"/>
                </a:lnTo>
                <a:cubicBezTo>
                  <a:pt x="0" y="869"/>
                  <a:pt x="54" y="977"/>
                  <a:pt x="150" y="977"/>
                </a:cubicBezTo>
                <a:lnTo>
                  <a:pt x="347" y="977"/>
                </a:lnTo>
                <a:cubicBezTo>
                  <a:pt x="410" y="977"/>
                  <a:pt x="458" y="1033"/>
                  <a:pt x="458" y="1097"/>
                </a:cubicBezTo>
                <a:lnTo>
                  <a:pt x="458" y="1555"/>
                </a:lnTo>
                <a:cubicBezTo>
                  <a:pt x="458" y="1620"/>
                  <a:pt x="512" y="1670"/>
                  <a:pt x="576" y="167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sym typeface="Arial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77769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ebwppDefTheme">
  <a:themeElements>
    <a:clrScheme name="webwppDef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bwppDefTheme">
      <a:majorFont>
        <a:latin typeface="Helvetica"/>
        <a:ea typeface="Helvetica"/>
        <a:cs typeface="Helvetica"/>
      </a:majorFont>
      <a:minorFont>
        <a:latin typeface="微软雅黑"/>
        <a:ea typeface="微软雅黑"/>
        <a:cs typeface="微软雅黑"/>
      </a:minorFont>
    </a:fontScheme>
    <a:fmtScheme name="webwppDef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ebwppDefTheme">
  <a:themeElements>
    <a:clrScheme name="webwppDef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bwppDefTheme">
      <a:majorFont>
        <a:latin typeface="Helvetica"/>
        <a:ea typeface="Helvetica"/>
        <a:cs typeface="Helvetica"/>
      </a:majorFont>
      <a:minorFont>
        <a:latin typeface="微软雅黑"/>
        <a:ea typeface="微软雅黑"/>
        <a:cs typeface="微软雅黑"/>
      </a:minorFont>
    </a:fontScheme>
    <a:fmtScheme name="webwppDef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1424</Words>
  <Application>Microsoft Office PowerPoint</Application>
  <PresentationFormat>自定义</PresentationFormat>
  <Paragraphs>449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Alibaba Sans</vt:lpstr>
      <vt:lpstr>阿里巴巴普惠体</vt:lpstr>
      <vt:lpstr>微软雅黑</vt:lpstr>
      <vt:lpstr>Arial</vt:lpstr>
      <vt:lpstr>webwppDefTheme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威猛 伊</cp:lastModifiedBy>
  <cp:revision>35</cp:revision>
  <dcterms:modified xsi:type="dcterms:W3CDTF">2021-05-13T05:10:02Z</dcterms:modified>
</cp:coreProperties>
</file>