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74" r:id="rId16"/>
  </p:sldIdLst>
  <p:sldSz cx="11518900" cy="647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95" userDrawn="1">
          <p15:clr>
            <a:srgbClr val="A4A3A4"/>
          </p15:clr>
        </p15:guide>
        <p15:guide id="2" pos="36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02" y="66"/>
      </p:cViewPr>
      <p:guideLst>
        <p:guide orient="horz" pos="1995"/>
        <p:guide pos="36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600">
        <a:latin typeface="+mn-lt"/>
        <a:ea typeface="+mn-ea"/>
        <a:cs typeface="+mn-cs"/>
        <a:sym typeface="微软雅黑"/>
      </a:defRPr>
    </a:lvl1pPr>
    <a:lvl2pPr indent="228600" latinLnBrk="0">
      <a:defRPr sz="1600">
        <a:latin typeface="+mn-lt"/>
        <a:ea typeface="+mn-ea"/>
        <a:cs typeface="+mn-cs"/>
        <a:sym typeface="微软雅黑"/>
      </a:defRPr>
    </a:lvl2pPr>
    <a:lvl3pPr indent="457200" latinLnBrk="0">
      <a:defRPr sz="1600">
        <a:latin typeface="+mn-lt"/>
        <a:ea typeface="+mn-ea"/>
        <a:cs typeface="+mn-cs"/>
        <a:sym typeface="微软雅黑"/>
      </a:defRPr>
    </a:lvl3pPr>
    <a:lvl4pPr indent="685800" latinLnBrk="0">
      <a:defRPr sz="1600">
        <a:latin typeface="+mn-lt"/>
        <a:ea typeface="+mn-ea"/>
        <a:cs typeface="+mn-cs"/>
        <a:sym typeface="微软雅黑"/>
      </a:defRPr>
    </a:lvl4pPr>
    <a:lvl5pPr indent="914400" latinLnBrk="0">
      <a:defRPr sz="1600">
        <a:latin typeface="+mn-lt"/>
        <a:ea typeface="+mn-ea"/>
        <a:cs typeface="+mn-cs"/>
        <a:sym typeface="微软雅黑"/>
      </a:defRPr>
    </a:lvl5pPr>
    <a:lvl6pPr indent="1143000" latinLnBrk="0">
      <a:defRPr sz="1600">
        <a:latin typeface="+mn-lt"/>
        <a:ea typeface="+mn-ea"/>
        <a:cs typeface="+mn-cs"/>
        <a:sym typeface="微软雅黑"/>
      </a:defRPr>
    </a:lvl6pPr>
    <a:lvl7pPr indent="1371600" latinLnBrk="0">
      <a:defRPr sz="1600">
        <a:latin typeface="+mn-lt"/>
        <a:ea typeface="+mn-ea"/>
        <a:cs typeface="+mn-cs"/>
        <a:sym typeface="微软雅黑"/>
      </a:defRPr>
    </a:lvl7pPr>
    <a:lvl8pPr indent="1600200" latinLnBrk="0">
      <a:defRPr sz="1600">
        <a:latin typeface="+mn-lt"/>
        <a:ea typeface="+mn-ea"/>
        <a:cs typeface="+mn-cs"/>
        <a:sym typeface="微软雅黑"/>
      </a:defRPr>
    </a:lvl8pPr>
    <a:lvl9pPr indent="1828800" latinLnBrk="0">
      <a:defRPr sz="1600">
        <a:latin typeface="+mn-lt"/>
        <a:ea typeface="+mn-ea"/>
        <a:cs typeface="+mn-cs"/>
        <a:sym typeface="微软雅黑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899" y="2181679"/>
            <a:ext cx="10253103" cy="849631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>
              <a:defRPr sz="5100" b="0" spc="600"/>
            </a:lvl1pPr>
          </a:lstStyle>
          <a:p>
            <a:r>
              <a:t>单击此处编辑标题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39" y="3369090"/>
            <a:ext cx="10253022" cy="757221"/>
          </a:xfrm>
          <a:prstGeom prst="rect">
            <a:avLst/>
          </a:prstGeom>
        </p:spPr>
        <p:txBody>
          <a:bodyPr lIns="38100" tIns="38100" rIns="38100" bIns="38100" anchor="ctr"/>
          <a:lstStyle>
            <a:lvl1pPr marL="0" indent="0" algn="ctr">
              <a:lnSpc>
                <a:spcPct val="100000"/>
              </a:lnSpc>
              <a:buSzTx/>
              <a:buFontTx/>
              <a:buNone/>
              <a:defRPr spc="200"/>
            </a:lvl1pPr>
            <a:lvl2pPr marL="0" indent="431800" algn="ctr">
              <a:lnSpc>
                <a:spcPct val="100000"/>
              </a:lnSpc>
              <a:buSzTx/>
              <a:buFontTx/>
              <a:buNone/>
              <a:defRPr spc="200"/>
            </a:lvl2pPr>
            <a:lvl3pPr marL="0" indent="864235" algn="ctr">
              <a:lnSpc>
                <a:spcPct val="100000"/>
              </a:lnSpc>
              <a:buSzTx/>
              <a:buFontTx/>
              <a:buNone/>
              <a:defRPr spc="200"/>
            </a:lvl3pPr>
            <a:lvl4pPr marL="0" indent="1296035" algn="ctr">
              <a:lnSpc>
                <a:spcPct val="100000"/>
              </a:lnSpc>
              <a:buSzTx/>
              <a:buFontTx/>
              <a:buNone/>
              <a:defRPr spc="200"/>
            </a:lvl4pPr>
            <a:lvl5pPr marL="0" indent="1727835" algn="ctr">
              <a:lnSpc>
                <a:spcPct val="100000"/>
              </a:lnSpc>
              <a:buSzTx/>
              <a:buFontTx/>
              <a:buNone/>
              <a:defRPr spc="200"/>
            </a:lvl5pPr>
          </a:lstStyle>
          <a:p>
            <a:r>
              <a:t>单击此处编辑副标题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标题文本"/>
          <p:cNvSpPr txBox="1">
            <a:spLocks noGrp="1"/>
          </p:cNvSpPr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89" name="正文级别 1…"/>
          <p:cNvSpPr txBox="1">
            <a:spLocks noGrp="1"/>
          </p:cNvSpPr>
          <p:nvPr>
            <p:ph type="body" idx="1"/>
          </p:nvPr>
        </p:nvSpPr>
        <p:spPr>
          <a:xfrm>
            <a:off x="632958" y="1224567"/>
            <a:ext cx="10254083" cy="4763485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  <a:lvl2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2pPr>
            <a:lvl3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3pPr>
            <a:lvl4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4pPr>
            <a:lvl5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标题文本"/>
          <p:cNvSpPr txBox="1">
            <a:spLocks noGrp="1"/>
          </p:cNvSpPr>
          <p:nvPr>
            <p:ph type="title"/>
          </p:nvPr>
        </p:nvSpPr>
        <p:spPr>
          <a:xfrm>
            <a:off x="633005" y="3598800"/>
            <a:ext cx="10254082" cy="590406"/>
          </a:xfrm>
          <a:prstGeom prst="rect">
            <a:avLst/>
          </a:prstGeom>
        </p:spPr>
        <p:txBody>
          <a:bodyPr anchor="t"/>
          <a:lstStyle>
            <a:lvl1pPr defTabSz="864235">
              <a:defRPr sz="3400" b="0" spc="3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9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2999" y="4262999"/>
            <a:ext cx="10254083" cy="101857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1pPr>
            <a:lvl2pPr marL="0" indent="431800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2pPr>
            <a:lvl3pPr marL="0" indent="864235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3pPr>
            <a:lvl4pPr marL="0" indent="1296035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4pPr>
            <a:lvl5pPr marL="0" indent="1727835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标题文本"/>
          <p:cNvSpPr txBox="1">
            <a:spLocks noGrp="1"/>
          </p:cNvSpPr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10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33005" y="1224567"/>
            <a:ext cx="4992040" cy="4762206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  <a:lvl2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2pPr>
            <a:lvl3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3pPr>
            <a:lvl4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4pPr>
            <a:lvl5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标题文本"/>
          <p:cNvSpPr txBox="1">
            <a:spLocks noGrp="1"/>
          </p:cNvSpPr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3005" y="1224567"/>
            <a:ext cx="4992040" cy="360004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Alibaba Sans"/>
                <a:ea typeface="Alibaba Sans"/>
                <a:cs typeface="Alibaba Sans"/>
                <a:sym typeface="Alibaba Sans"/>
              </a:defRPr>
            </a:lvl1pPr>
            <a:lvl2pPr marL="0" indent="4318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Alibaba Sans"/>
                <a:ea typeface="Alibaba Sans"/>
                <a:cs typeface="Alibaba Sans"/>
                <a:sym typeface="Alibaba Sans"/>
              </a:defRPr>
            </a:lvl2pPr>
            <a:lvl3pPr marL="0" indent="86423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Alibaba Sans"/>
                <a:ea typeface="Alibaba Sans"/>
                <a:cs typeface="Alibaba Sans"/>
                <a:sym typeface="Alibaba Sans"/>
              </a:defRPr>
            </a:lvl3pPr>
            <a:lvl4pPr marL="0" indent="129603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Alibaba Sans"/>
                <a:ea typeface="Alibaba Sans"/>
                <a:cs typeface="Alibaba Sans"/>
                <a:sym typeface="Alibaba Sans"/>
              </a:defRPr>
            </a:lvl4pPr>
            <a:lvl5pPr marL="0" indent="172783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单击此处编辑文本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文本占位符 4"/>
          <p:cNvSpPr>
            <a:spLocks noGrp="1"/>
          </p:cNvSpPr>
          <p:nvPr>
            <p:ph type="body" sz="quarter" idx="21" hasCustomPrompt="1"/>
          </p:nvPr>
        </p:nvSpPr>
        <p:spPr>
          <a:xfrm>
            <a:off x="5892046" y="1224567"/>
            <a:ext cx="4992042" cy="360004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defTabSz="81381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2" b="1" spc="178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单击此处编辑文本</a:t>
            </a:r>
          </a:p>
        </p:txBody>
      </p:sp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标题文本"/>
          <p:cNvSpPr txBox="1">
            <a:spLocks noGrp="1"/>
          </p:cNvSpPr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1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图片占位符 2"/>
          <p:cNvSpPr>
            <a:spLocks noGrp="1"/>
          </p:cNvSpPr>
          <p:nvPr>
            <p:ph type="pic" sz="half" idx="21"/>
          </p:nvPr>
        </p:nvSpPr>
        <p:spPr>
          <a:xfrm>
            <a:off x="633005" y="1224567"/>
            <a:ext cx="4992040" cy="47622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1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895047" y="1224567"/>
            <a:ext cx="4992041" cy="4762206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  <a:lvl2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2pPr>
            <a:lvl3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3pPr>
            <a:lvl4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4pPr>
            <a:lvl5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2" name="标题文本"/>
          <p:cNvSpPr txBox="1">
            <a:spLocks noGrp="1"/>
          </p:cNvSpPr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 defTabSz="864235"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1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文级别 1…"/>
          <p:cNvSpPr txBox="1">
            <a:spLocks noGrp="1"/>
          </p:cNvSpPr>
          <p:nvPr>
            <p:ph type="body" idx="1"/>
          </p:nvPr>
        </p:nvSpPr>
        <p:spPr>
          <a:xfrm>
            <a:off x="633005" y="900007"/>
            <a:ext cx="10254082" cy="4762207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  <a:lvl2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2pPr>
            <a:lvl3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3pPr>
            <a:lvl4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4pPr>
            <a:lvl5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末尾幻灯片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958" y="2445619"/>
            <a:ext cx="10254083" cy="849608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>
              <a:defRPr sz="5100" b="0" spc="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单击此处编辑标题</a:t>
            </a:r>
          </a:p>
        </p:txBody>
      </p:sp>
      <p:sp>
        <p:nvSpPr>
          <p:cNvPr id="15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单击此处编辑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单击此处编辑标题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793723" y="687618"/>
            <a:ext cx="3714846" cy="1053630"/>
          </a:xfrm>
          <a:prstGeom prst="rect">
            <a:avLst/>
          </a:prstGeom>
        </p:spPr>
        <p:txBody>
          <a:bodyPr/>
          <a:lstStyle/>
          <a:p>
            <a:r>
              <a:t>单击此处编辑标题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854735" y="687618"/>
            <a:ext cx="5831444" cy="5105539"/>
          </a:xfrm>
          <a:prstGeom prst="rect">
            <a:avLst/>
          </a:prstGeom>
        </p:spPr>
        <p:txBody>
          <a:bodyPr/>
          <a:lstStyle>
            <a:lvl2pPr marL="0" indent="431800">
              <a:buSzTx/>
              <a:buNone/>
            </a:lvl2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3723" y="2116257"/>
            <a:ext cx="3714846" cy="3677500"/>
          </a:xfrm>
          <a:prstGeom prst="rect">
            <a:avLst/>
          </a:prstGeom>
        </p:spPr>
        <p:txBody>
          <a:bodyPr/>
          <a:lstStyle>
            <a:lvl1pPr marL="323850" indent="-323850">
              <a:defRPr spc="100"/>
            </a:lvl1pPr>
          </a:lstStyle>
          <a:p>
            <a:r>
              <a:t>单击此处编辑正文
单击此处编辑正文
单击此处编辑正文
单击此处编辑正文
单击此处编辑正文</a:t>
            </a:r>
          </a:p>
        </p:txBody>
      </p:sp>
      <p:sp>
        <p:nvSpPr>
          <p:cNvPr id="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单击此处编辑正文"/>
          <p:cNvSpPr txBox="1">
            <a:spLocks noGrp="1"/>
          </p:cNvSpPr>
          <p:nvPr>
            <p:ph type="title" hasCustomPrompt="1"/>
          </p:nvPr>
        </p:nvSpPr>
        <p:spPr>
          <a:xfrm>
            <a:off x="632939" y="5296342"/>
            <a:ext cx="10253022" cy="52741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单击此处编辑正文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32939" y="606016"/>
            <a:ext cx="10253022" cy="4305116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marL="0" indent="431800" defTabSz="914400">
              <a:buSzTx/>
              <a:buNone/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0" y="0"/>
            <a:ext cx="11523100" cy="6489776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marL="0" indent="431800" defTabSz="914400">
              <a:buSzTx/>
              <a:buNone/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42157" y="534014"/>
            <a:ext cx="5101914" cy="5412147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defTabSz="914400"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899" y="589235"/>
            <a:ext cx="10253103" cy="849632"/>
          </a:xfrm>
          <a:prstGeom prst="rect">
            <a:avLst/>
          </a:prstGeom>
        </p:spPr>
        <p:txBody>
          <a:bodyPr lIns="25400" tIns="25400" rIns="25400" bIns="25400"/>
          <a:lstStyle>
            <a:lvl1pPr algn="ctr">
              <a:defRPr b="0" spc="600"/>
            </a:lvl1pPr>
          </a:lstStyle>
          <a:p>
            <a:r>
              <a:t>单击此处编辑标题</a:t>
            </a:r>
          </a:p>
        </p:txBody>
      </p:sp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958" y="2445619"/>
            <a:ext cx="10254083" cy="849608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 defTabSz="864235">
              <a:defRPr sz="5100" b="0" spc="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单击此处编辑标题</a:t>
            </a:r>
          </a:p>
        </p:txBody>
      </p:sp>
      <p:sp>
        <p:nvSpPr>
          <p:cNvPr id="8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58" y="3369600"/>
            <a:ext cx="10254083" cy="898569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1pPr>
            <a:lvl2pPr marL="0" indent="431800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2pPr>
            <a:lvl3pPr marL="0" indent="864235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3pPr>
            <a:lvl4pPr marL="0" indent="1296035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4pPr>
            <a:lvl5pPr marL="0" indent="1727835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单击此处编辑副标题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899" y="549203"/>
            <a:ext cx="10253103" cy="61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normAutofit/>
          </a:bodyPr>
          <a:lstStyle/>
          <a:p>
            <a:r>
              <a:t>单击此处编辑标题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32939" y="1425038"/>
            <a:ext cx="10253022" cy="4487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1" y="6021407"/>
            <a:ext cx="259530" cy="256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/>
          </a:bodyPr>
          <a:lstStyle>
            <a:lvl1pPr algn="r">
              <a:defRPr sz="1100">
                <a:solidFill>
                  <a:srgbClr val="888888"/>
                </a:solidFill>
                <a:latin typeface="+mn-lt"/>
                <a:ea typeface="+mn-ea"/>
                <a:cs typeface="+mn-cs"/>
                <a:sym typeface="微软雅黑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n-lt"/>
          <a:ea typeface="+mn-ea"/>
          <a:cs typeface="+mn-cs"/>
          <a:sym typeface="微软雅黑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n-lt"/>
          <a:ea typeface="+mn-ea"/>
          <a:cs typeface="+mn-cs"/>
          <a:sym typeface="微软雅黑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n-lt"/>
          <a:ea typeface="+mn-ea"/>
          <a:cs typeface="+mn-cs"/>
          <a:sym typeface="微软雅黑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n-lt"/>
          <a:ea typeface="+mn-ea"/>
          <a:cs typeface="+mn-cs"/>
          <a:sym typeface="微软雅黑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n-lt"/>
          <a:ea typeface="+mn-ea"/>
          <a:cs typeface="+mn-cs"/>
          <a:sym typeface="微软雅黑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n-lt"/>
          <a:ea typeface="+mn-ea"/>
          <a:cs typeface="+mn-cs"/>
          <a:sym typeface="微软雅黑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n-lt"/>
          <a:ea typeface="+mn-ea"/>
          <a:cs typeface="+mn-cs"/>
          <a:sym typeface="微软雅黑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n-lt"/>
          <a:ea typeface="+mn-ea"/>
          <a:cs typeface="+mn-cs"/>
          <a:sym typeface="微软雅黑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n-lt"/>
          <a:ea typeface="+mn-ea"/>
          <a:cs typeface="+mn-cs"/>
          <a:sym typeface="微软雅黑"/>
        </a:defRPr>
      </a:lvl9pPr>
    </p:titleStyle>
    <p:bodyStyle>
      <a:lvl1pPr marL="215900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n-lt"/>
          <a:ea typeface="+mn-ea"/>
          <a:cs typeface="+mn-cs"/>
          <a:sym typeface="微软雅黑"/>
        </a:defRPr>
      </a:lvl1pPr>
      <a:lvl2pPr marL="647700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n-lt"/>
          <a:ea typeface="+mn-ea"/>
          <a:cs typeface="+mn-cs"/>
          <a:sym typeface="微软雅黑"/>
        </a:defRPr>
      </a:lvl2pPr>
      <a:lvl3pPr marL="1080135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n-lt"/>
          <a:ea typeface="+mn-ea"/>
          <a:cs typeface="+mn-cs"/>
          <a:sym typeface="微软雅黑"/>
        </a:defRPr>
      </a:lvl3pPr>
      <a:lvl4pPr marL="1511935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n-lt"/>
          <a:ea typeface="+mn-ea"/>
          <a:cs typeface="+mn-cs"/>
          <a:sym typeface="微软雅黑"/>
        </a:defRPr>
      </a:lvl4pPr>
      <a:lvl5pPr marL="1943735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n-lt"/>
          <a:ea typeface="+mn-ea"/>
          <a:cs typeface="+mn-cs"/>
          <a:sym typeface="微软雅黑"/>
        </a:defRPr>
      </a:lvl5pPr>
      <a:lvl6pPr marL="2439035" marR="0" indent="-2794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n-lt"/>
          <a:ea typeface="+mn-ea"/>
          <a:cs typeface="+mn-cs"/>
          <a:sym typeface="微软雅黑"/>
        </a:defRPr>
      </a:lvl6pPr>
      <a:lvl7pPr marL="2871470" marR="0" indent="-2794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n-lt"/>
          <a:ea typeface="+mn-ea"/>
          <a:cs typeface="+mn-cs"/>
          <a:sym typeface="微软雅黑"/>
        </a:defRPr>
      </a:lvl7pPr>
      <a:lvl8pPr marL="3303270" marR="0" indent="-2794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n-lt"/>
          <a:ea typeface="+mn-ea"/>
          <a:cs typeface="+mn-cs"/>
          <a:sym typeface="微软雅黑"/>
        </a:defRPr>
      </a:lvl8pPr>
      <a:lvl9pPr marL="3735070" marR="0" indent="-2794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n-lt"/>
          <a:ea typeface="+mn-ea"/>
          <a:cs typeface="+mn-cs"/>
          <a:sym typeface="微软雅黑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文本框 1"/>
          <p:cNvSpPr txBox="1"/>
          <p:nvPr/>
        </p:nvSpPr>
        <p:spPr>
          <a:xfrm>
            <a:off x="1736035" y="2046565"/>
            <a:ext cx="9303026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5400" b="1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lvl1pPr>
          </a:lstStyle>
          <a:p>
            <a:pPr algn="ctr"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/>
              <a:t>计算右侧小于当前元素的个数</a:t>
            </a:r>
            <a:endParaRPr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sp>
        <p:nvSpPr>
          <p:cNvPr id="178" name="文本框 3"/>
          <p:cNvSpPr txBox="1"/>
          <p:nvPr/>
        </p:nvSpPr>
        <p:spPr>
          <a:xfrm>
            <a:off x="3992880" y="2969895"/>
            <a:ext cx="35331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89B929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lvl1pPr>
          </a:lstStyle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dirty="0" err="1">
                <a:latin typeface="阿里巴巴普惠体"/>
                <a:ea typeface="阿里巴巴普惠体"/>
                <a:cs typeface="阿里巴巴普惠体"/>
                <a:sym typeface="阿里巴巴普惠体"/>
              </a:rPr>
              <a:t>门徒计划，带你开启算法精进之路</a:t>
            </a:r>
            <a:endParaRPr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/>
          </a:p>
        </p:txBody>
      </p:sp>
      <p:sp>
        <p:nvSpPr>
          <p:cNvPr id="289" name="矩形 71"/>
          <p:cNvSpPr txBox="1"/>
          <p:nvPr/>
        </p:nvSpPr>
        <p:spPr>
          <a:xfrm>
            <a:off x="753138" y="420891"/>
            <a:ext cx="566407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L</a:t>
            </a:r>
            <a:r>
              <a:rPr lang="en-US" altLang="zh-CN" dirty="0"/>
              <a:t>eetcode</a:t>
            </a:r>
            <a:r>
              <a:rPr dirty="0"/>
              <a:t>-</a:t>
            </a:r>
            <a:r>
              <a:rPr lang="en-US" dirty="0"/>
              <a:t>315 </a:t>
            </a:r>
            <a:r>
              <a:rPr lang="zh-CN" altLang="en-US" dirty="0"/>
              <a:t>计算右侧小于当前元素的个数</a:t>
            </a:r>
            <a:endParaRPr lang="zh-CN" altLang="en-US"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sp>
        <p:nvSpPr>
          <p:cNvPr id="30" name="文本框 8">
            <a:extLst>
              <a:ext uri="{FF2B5EF4-FFF2-40B4-BE49-F238E27FC236}">
                <a16:creationId xmlns:a16="http://schemas.microsoft.com/office/drawing/2014/main" id="{D759045F-A0B1-41FE-8CCE-2655A4B5DE34}"/>
              </a:ext>
            </a:extLst>
          </p:cNvPr>
          <p:cNvSpPr txBox="1"/>
          <p:nvPr/>
        </p:nvSpPr>
        <p:spPr>
          <a:xfrm>
            <a:off x="650228" y="2688566"/>
            <a:ext cx="30553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altLang="zh-CN"/>
              <a:t>L=</a:t>
            </a:r>
            <a:endParaRPr lang="en-US" dirty="0"/>
          </a:p>
        </p:txBody>
      </p:sp>
      <p:sp>
        <p:nvSpPr>
          <p:cNvPr id="33" name="矩形: 圆角 31">
            <a:extLst>
              <a:ext uri="{FF2B5EF4-FFF2-40B4-BE49-F238E27FC236}">
                <a16:creationId xmlns:a16="http://schemas.microsoft.com/office/drawing/2014/main" id="{F78C37C2-65A1-4947-8948-A504B279EEDE}"/>
              </a:ext>
            </a:extLst>
          </p:cNvPr>
          <p:cNvSpPr/>
          <p:nvPr/>
        </p:nvSpPr>
        <p:spPr>
          <a:xfrm>
            <a:off x="2395760" y="2500534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16</a:t>
            </a:r>
            <a:endParaRPr dirty="0"/>
          </a:p>
        </p:txBody>
      </p:sp>
      <p:sp>
        <p:nvSpPr>
          <p:cNvPr id="34" name="矩形: 圆角 32">
            <a:extLst>
              <a:ext uri="{FF2B5EF4-FFF2-40B4-BE49-F238E27FC236}">
                <a16:creationId xmlns:a16="http://schemas.microsoft.com/office/drawing/2014/main" id="{702D9067-E448-4E79-99E3-408E1FF30E51}"/>
              </a:ext>
            </a:extLst>
          </p:cNvPr>
          <p:cNvSpPr/>
          <p:nvPr/>
        </p:nvSpPr>
        <p:spPr>
          <a:xfrm>
            <a:off x="3115760" y="2500534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22</a:t>
            </a:r>
            <a:endParaRPr dirty="0"/>
          </a:p>
        </p:txBody>
      </p:sp>
      <p:grpSp>
        <p:nvGrpSpPr>
          <p:cNvPr id="35" name="矩形: 圆角 54">
            <a:extLst>
              <a:ext uri="{FF2B5EF4-FFF2-40B4-BE49-F238E27FC236}">
                <a16:creationId xmlns:a16="http://schemas.microsoft.com/office/drawing/2014/main" id="{DC102170-8A7D-4093-95E8-1594C32B202C}"/>
              </a:ext>
            </a:extLst>
          </p:cNvPr>
          <p:cNvGrpSpPr/>
          <p:nvPr/>
        </p:nvGrpSpPr>
        <p:grpSpPr>
          <a:xfrm>
            <a:off x="3835760" y="2500534"/>
            <a:ext cx="720001" cy="720001"/>
            <a:chOff x="0" y="0"/>
            <a:chExt cx="720000" cy="720000"/>
          </a:xfrm>
        </p:grpSpPr>
        <p:sp>
          <p:nvSpPr>
            <p:cNvPr id="36" name="圆角矩形">
              <a:extLst>
                <a:ext uri="{FF2B5EF4-FFF2-40B4-BE49-F238E27FC236}">
                  <a16:creationId xmlns:a16="http://schemas.microsoft.com/office/drawing/2014/main" id="{D7A09F12-E06A-47EB-AE9D-75DD9BC0D3B0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7" name="圆角矩形">
              <a:extLst>
                <a:ext uri="{FF2B5EF4-FFF2-40B4-BE49-F238E27FC236}">
                  <a16:creationId xmlns:a16="http://schemas.microsoft.com/office/drawing/2014/main" id="{CFF106D3-2596-4D0A-89AB-940A766D625C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8" name="圆角矩形">
              <a:extLst>
                <a:ext uri="{FF2B5EF4-FFF2-40B4-BE49-F238E27FC236}">
                  <a16:creationId xmlns:a16="http://schemas.microsoft.com/office/drawing/2014/main" id="{1A15B968-0B3B-4E7E-A94B-7A76182B185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9" name="圆角矩形">
              <a:extLst>
                <a:ext uri="{FF2B5EF4-FFF2-40B4-BE49-F238E27FC236}">
                  <a16:creationId xmlns:a16="http://schemas.microsoft.com/office/drawing/2014/main" id="{A95887EB-EF16-479E-8B6E-3F228DC5AEDF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lang="en-US" dirty="0"/>
                <a:t>100</a:t>
              </a:r>
              <a:endParaRPr dirty="0"/>
            </a:p>
          </p:txBody>
        </p:sp>
      </p:grpSp>
      <p:sp>
        <p:nvSpPr>
          <p:cNvPr id="42" name="矩形: 圆角 28">
            <a:extLst>
              <a:ext uri="{FF2B5EF4-FFF2-40B4-BE49-F238E27FC236}">
                <a16:creationId xmlns:a16="http://schemas.microsoft.com/office/drawing/2014/main" id="{FBFC37D6-E018-4AA1-AB7C-7EC28246F0ED}"/>
              </a:ext>
            </a:extLst>
          </p:cNvPr>
          <p:cNvSpPr/>
          <p:nvPr/>
        </p:nvSpPr>
        <p:spPr>
          <a:xfrm>
            <a:off x="7834806" y="2481985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>
                <a:solidFill>
                  <a:srgbClr val="FFFFFF"/>
                </a:solidFill>
                <a:latin typeface="Alibaba Sans"/>
              </a:rPr>
              <a:t>26</a:t>
            </a:r>
            <a:endParaRPr dirty="0">
              <a:solidFill>
                <a:srgbClr val="FFFFFF"/>
              </a:solidFill>
              <a:latin typeface="Alibaba Sans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C5DF11D-4DD2-4F13-822A-763DED5822AF}"/>
              </a:ext>
            </a:extLst>
          </p:cNvPr>
          <p:cNvSpPr/>
          <p:nvPr/>
        </p:nvSpPr>
        <p:spPr>
          <a:xfrm>
            <a:off x="8554806" y="2481985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55</a:t>
            </a:r>
            <a:endParaRPr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BA1585B-BEDC-4F1A-9213-7521A5031399}"/>
              </a:ext>
            </a:extLst>
          </p:cNvPr>
          <p:cNvSpPr/>
          <p:nvPr/>
        </p:nvSpPr>
        <p:spPr>
          <a:xfrm>
            <a:off x="9274806" y="2481985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64</a:t>
            </a:r>
            <a:endParaRPr dirty="0"/>
          </a:p>
        </p:txBody>
      </p:sp>
      <p:grpSp>
        <p:nvGrpSpPr>
          <p:cNvPr id="45" name="矩形: 圆角 54">
            <a:extLst>
              <a:ext uri="{FF2B5EF4-FFF2-40B4-BE49-F238E27FC236}">
                <a16:creationId xmlns:a16="http://schemas.microsoft.com/office/drawing/2014/main" id="{35EF22C0-F291-440C-8CF4-BA724E79F486}"/>
              </a:ext>
            </a:extLst>
          </p:cNvPr>
          <p:cNvGrpSpPr/>
          <p:nvPr/>
        </p:nvGrpSpPr>
        <p:grpSpPr>
          <a:xfrm>
            <a:off x="9994806" y="2481985"/>
            <a:ext cx="720001" cy="720001"/>
            <a:chOff x="0" y="0"/>
            <a:chExt cx="720000" cy="720000"/>
          </a:xfrm>
        </p:grpSpPr>
        <p:sp>
          <p:nvSpPr>
            <p:cNvPr id="46" name="圆角矩形">
              <a:extLst>
                <a:ext uri="{FF2B5EF4-FFF2-40B4-BE49-F238E27FC236}">
                  <a16:creationId xmlns:a16="http://schemas.microsoft.com/office/drawing/2014/main" id="{6805765E-A8FE-4694-A0FC-82960E73F2D4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47" name="圆角矩形">
              <a:extLst>
                <a:ext uri="{FF2B5EF4-FFF2-40B4-BE49-F238E27FC236}">
                  <a16:creationId xmlns:a16="http://schemas.microsoft.com/office/drawing/2014/main" id="{C1D428C2-83A1-48EE-A204-DD5EFF3CC46C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48" name="圆角矩形">
              <a:extLst>
                <a:ext uri="{FF2B5EF4-FFF2-40B4-BE49-F238E27FC236}">
                  <a16:creationId xmlns:a16="http://schemas.microsoft.com/office/drawing/2014/main" id="{88E75A35-0235-488E-A725-67D014C731CD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49" name="圆角矩形">
              <a:extLst>
                <a:ext uri="{FF2B5EF4-FFF2-40B4-BE49-F238E27FC236}">
                  <a16:creationId xmlns:a16="http://schemas.microsoft.com/office/drawing/2014/main" id="{5D92A9CB-546D-4902-AA6F-F1BD4EDAA410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lang="en-US" dirty="0"/>
                <a:t>91</a:t>
              </a:r>
              <a:endParaRPr dirty="0"/>
            </a:p>
          </p:txBody>
        </p:sp>
      </p:grpSp>
      <p:sp>
        <p:nvSpPr>
          <p:cNvPr id="50" name="文本框 8">
            <a:extLst>
              <a:ext uri="{FF2B5EF4-FFF2-40B4-BE49-F238E27FC236}">
                <a16:creationId xmlns:a16="http://schemas.microsoft.com/office/drawing/2014/main" id="{CD272F7C-0AFB-493C-B7CA-AA065D18387F}"/>
              </a:ext>
            </a:extLst>
          </p:cNvPr>
          <p:cNvSpPr txBox="1"/>
          <p:nvPr/>
        </p:nvSpPr>
        <p:spPr>
          <a:xfrm>
            <a:off x="660708" y="1050608"/>
            <a:ext cx="1065062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>
                <a:solidFill>
                  <a:schemeClr val="tx1"/>
                </a:solidFill>
              </a:rPr>
              <a:t>下一步我们就是把 </a:t>
            </a:r>
            <a:r>
              <a:rPr lang="en-US" altLang="zh-CN" dirty="0">
                <a:solidFill>
                  <a:schemeClr val="tx1"/>
                </a:solidFill>
              </a:rPr>
              <a:t>8 </a:t>
            </a:r>
            <a:r>
              <a:rPr lang="zh-CN" altLang="en-US" dirty="0">
                <a:solidFill>
                  <a:schemeClr val="tx1"/>
                </a:solidFill>
              </a:rPr>
              <a:t>加入 </a:t>
            </a:r>
            <a:r>
              <a:rPr lang="en-US" altLang="zh-CN" dirty="0">
                <a:solidFill>
                  <a:schemeClr val="tx1"/>
                </a:solidFill>
              </a:rPr>
              <a:t>M </a:t>
            </a:r>
            <a:r>
              <a:rPr lang="zh-CN" altLang="en-US" dirty="0">
                <a:solidFill>
                  <a:schemeClr val="tx1"/>
                </a:solidFill>
              </a:rPr>
              <a:t>中，此时三个 </a:t>
            </a:r>
            <a:r>
              <a:rPr lang="en-US" altLang="zh-CN" dirty="0">
                <a:solidFill>
                  <a:schemeClr val="tx1"/>
                </a:solidFill>
              </a:rPr>
              <a:t>7 </a:t>
            </a:r>
            <a:r>
              <a:rPr lang="zh-CN" altLang="en-US" dirty="0">
                <a:solidFill>
                  <a:schemeClr val="tx1"/>
                </a:solidFill>
              </a:rPr>
              <a:t>对 </a:t>
            </a:r>
            <a:r>
              <a:rPr lang="en-US" altLang="zh-CN" dirty="0">
                <a:solidFill>
                  <a:schemeClr val="tx1"/>
                </a:solidFill>
              </a:rPr>
              <a:t>8 </a:t>
            </a:r>
            <a:r>
              <a:rPr lang="zh-CN" altLang="en-US" dirty="0">
                <a:solidFill>
                  <a:schemeClr val="tx1"/>
                </a:solidFill>
              </a:rPr>
              <a:t>的右边比 </a:t>
            </a:r>
            <a:r>
              <a:rPr lang="en-US" altLang="zh-CN" dirty="0">
                <a:solidFill>
                  <a:schemeClr val="tx1"/>
                </a:solidFill>
              </a:rPr>
              <a:t>8 </a:t>
            </a:r>
            <a:r>
              <a:rPr lang="zh-CN" altLang="en-US" dirty="0">
                <a:solidFill>
                  <a:schemeClr val="tx1"/>
                </a:solidFill>
              </a:rPr>
              <a:t>小的元素的贡献为 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。以此类推，我们可以一边合并一边计算 </a:t>
            </a:r>
            <a:r>
              <a:rPr lang="en-US" altLang="zh-CN" dirty="0">
                <a:solidFill>
                  <a:schemeClr val="tx1"/>
                </a:solidFill>
              </a:rPr>
              <a:t>RR </a:t>
            </a:r>
            <a:r>
              <a:rPr lang="zh-CN" altLang="en-US" dirty="0">
                <a:solidFill>
                  <a:schemeClr val="tx1"/>
                </a:solidFill>
              </a:rPr>
              <a:t>的头部到 </a:t>
            </a:r>
            <a:r>
              <a:rPr lang="en-US" altLang="zh-CN" dirty="0">
                <a:solidFill>
                  <a:schemeClr val="tx1"/>
                </a:solidFill>
              </a:rPr>
              <a:t>j </a:t>
            </a:r>
            <a:r>
              <a:rPr lang="zh-CN" altLang="en-US" dirty="0">
                <a:solidFill>
                  <a:schemeClr val="tx1"/>
                </a:solidFill>
              </a:rPr>
              <a:t>前一个数字对当前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指向的数字的贡献。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文本框 8">
            <a:extLst>
              <a:ext uri="{FF2B5EF4-FFF2-40B4-BE49-F238E27FC236}">
                <a16:creationId xmlns:a16="http://schemas.microsoft.com/office/drawing/2014/main" id="{402DACFD-8F62-4EFF-A35C-2EEE82804C19}"/>
              </a:ext>
            </a:extLst>
          </p:cNvPr>
          <p:cNvSpPr txBox="1"/>
          <p:nvPr/>
        </p:nvSpPr>
        <p:spPr>
          <a:xfrm>
            <a:off x="5275761" y="2657322"/>
            <a:ext cx="33759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altLang="zh-CN" dirty="0"/>
              <a:t>R=</a:t>
            </a:r>
            <a:endParaRPr dirty="0"/>
          </a:p>
        </p:txBody>
      </p:sp>
      <p:sp>
        <p:nvSpPr>
          <p:cNvPr id="25" name="up-arrow_37977">
            <a:extLst>
              <a:ext uri="{FF2B5EF4-FFF2-40B4-BE49-F238E27FC236}">
                <a16:creationId xmlns:a16="http://schemas.microsoft.com/office/drawing/2014/main" id="{E367F209-3A73-4A52-9A7B-75448CF1A959}"/>
              </a:ext>
            </a:extLst>
          </p:cNvPr>
          <p:cNvSpPr/>
          <p:nvPr/>
        </p:nvSpPr>
        <p:spPr>
          <a:xfrm>
            <a:off x="1818950" y="3305390"/>
            <a:ext cx="433618" cy="49125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latin typeface="+mn-ea"/>
              </a:rPr>
              <a:t>i</a:t>
            </a:r>
            <a:endParaRPr lang="en-US" dirty="0">
              <a:latin typeface="+mn-ea"/>
            </a:endParaRPr>
          </a:p>
        </p:txBody>
      </p:sp>
      <p:sp>
        <p:nvSpPr>
          <p:cNvPr id="26" name="up-arrow_37977">
            <a:extLst>
              <a:ext uri="{FF2B5EF4-FFF2-40B4-BE49-F238E27FC236}">
                <a16:creationId xmlns:a16="http://schemas.microsoft.com/office/drawing/2014/main" id="{0BD9CB59-973E-4125-BD3F-A991C6112FF5}"/>
              </a:ext>
            </a:extLst>
          </p:cNvPr>
          <p:cNvSpPr/>
          <p:nvPr/>
        </p:nvSpPr>
        <p:spPr>
          <a:xfrm>
            <a:off x="7977997" y="3305390"/>
            <a:ext cx="433618" cy="49125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n-ea"/>
              </a:rPr>
              <a:t>j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B6BA212-603E-413D-BFF8-E5F04E719877}"/>
              </a:ext>
            </a:extLst>
          </p:cNvPr>
          <p:cNvSpPr/>
          <p:nvPr/>
        </p:nvSpPr>
        <p:spPr>
          <a:xfrm>
            <a:off x="5697216" y="248198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</a:rPr>
              <a:t>7</a:t>
            </a:r>
            <a:endParaRPr dirty="0">
              <a:solidFill>
                <a:srgbClr val="FFFFFF"/>
              </a:solidFill>
              <a:latin typeface="Alibaba Sans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E2008F7-CD92-40CA-A81A-AD1C25C8AA87}"/>
              </a:ext>
            </a:extLst>
          </p:cNvPr>
          <p:cNvSpPr/>
          <p:nvPr/>
        </p:nvSpPr>
        <p:spPr>
          <a:xfrm>
            <a:off x="1675759" y="25132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</a:rPr>
              <a:t>12</a:t>
            </a:r>
            <a:endParaRPr dirty="0">
              <a:solidFill>
                <a:srgbClr val="FFFFFF"/>
              </a:solidFill>
              <a:latin typeface="Alibaba Sans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98EFA535-1F1F-47C8-8050-DEB8E103E01E}"/>
              </a:ext>
            </a:extLst>
          </p:cNvPr>
          <p:cNvSpPr/>
          <p:nvPr/>
        </p:nvSpPr>
        <p:spPr>
          <a:xfrm>
            <a:off x="6417215" y="248198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</a:rPr>
              <a:t>7</a:t>
            </a:r>
            <a:endParaRPr dirty="0">
              <a:solidFill>
                <a:srgbClr val="FFFFFF"/>
              </a:solidFill>
              <a:latin typeface="Alibaba Sans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D3C0AC0B-1D8A-4120-9E9F-799F3A740575}"/>
              </a:ext>
            </a:extLst>
          </p:cNvPr>
          <p:cNvSpPr/>
          <p:nvPr/>
        </p:nvSpPr>
        <p:spPr>
          <a:xfrm>
            <a:off x="7117998" y="2481986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</a:rPr>
              <a:t>7</a:t>
            </a:r>
            <a:endParaRPr dirty="0">
              <a:solidFill>
                <a:srgbClr val="FFFFFF"/>
              </a:solidFill>
              <a:latin typeface="Alibaba Sans"/>
            </a:endParaRPr>
          </a:p>
        </p:txBody>
      </p:sp>
      <p:sp>
        <p:nvSpPr>
          <p:cNvPr id="52" name="文本框 8">
            <a:extLst>
              <a:ext uri="{FF2B5EF4-FFF2-40B4-BE49-F238E27FC236}">
                <a16:creationId xmlns:a16="http://schemas.microsoft.com/office/drawing/2014/main" id="{135EC9C6-972C-4715-91BC-D440B01188BA}"/>
              </a:ext>
            </a:extLst>
          </p:cNvPr>
          <p:cNvSpPr txBox="1"/>
          <p:nvPr/>
        </p:nvSpPr>
        <p:spPr>
          <a:xfrm>
            <a:off x="583969" y="4300141"/>
            <a:ext cx="40972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altLang="zh-CN" dirty="0"/>
              <a:t>M=</a:t>
            </a:r>
            <a:endParaRPr lang="en-US" dirty="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9DBEA76D-671D-4BFB-8962-2FF52DEA444F}"/>
              </a:ext>
            </a:extLst>
          </p:cNvPr>
          <p:cNvSpPr/>
          <p:nvPr/>
        </p:nvSpPr>
        <p:spPr>
          <a:xfrm>
            <a:off x="1084790" y="4143062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en-US" dirty="0"/>
              <a:t>7</a:t>
            </a:r>
            <a:endParaRPr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F0BCE19D-00FC-4FB6-B4B3-5B532832B165}"/>
              </a:ext>
            </a:extLst>
          </p:cNvPr>
          <p:cNvSpPr/>
          <p:nvPr/>
        </p:nvSpPr>
        <p:spPr>
          <a:xfrm>
            <a:off x="1804790" y="4143062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</a:rPr>
              <a:t>7</a:t>
            </a:r>
            <a:endParaRPr dirty="0">
              <a:solidFill>
                <a:srgbClr val="FFFFFF"/>
              </a:solidFill>
              <a:latin typeface="Alibaba Sans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E507271-4098-4D3B-8420-597A1DF67D9B}"/>
              </a:ext>
            </a:extLst>
          </p:cNvPr>
          <p:cNvSpPr/>
          <p:nvPr/>
        </p:nvSpPr>
        <p:spPr>
          <a:xfrm>
            <a:off x="2524791" y="4143062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en-US" dirty="0"/>
              <a:t>7</a:t>
            </a:r>
            <a:endParaRPr dirty="0"/>
          </a:p>
        </p:txBody>
      </p:sp>
      <p:sp>
        <p:nvSpPr>
          <p:cNvPr id="40" name="矩形: 圆角 27">
            <a:extLst>
              <a:ext uri="{FF2B5EF4-FFF2-40B4-BE49-F238E27FC236}">
                <a16:creationId xmlns:a16="http://schemas.microsoft.com/office/drawing/2014/main" id="{802E4BC0-E1E9-4513-A5F3-99A9E53AAC03}"/>
              </a:ext>
            </a:extLst>
          </p:cNvPr>
          <p:cNvSpPr/>
          <p:nvPr/>
        </p:nvSpPr>
        <p:spPr>
          <a:xfrm>
            <a:off x="3246106" y="4157050"/>
            <a:ext cx="720001" cy="72000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en-US"/>
              <a:t>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127612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/>
          </a:p>
        </p:txBody>
      </p:sp>
      <p:sp>
        <p:nvSpPr>
          <p:cNvPr id="289" name="矩形 71"/>
          <p:cNvSpPr txBox="1"/>
          <p:nvPr/>
        </p:nvSpPr>
        <p:spPr>
          <a:xfrm>
            <a:off x="753138" y="420891"/>
            <a:ext cx="566407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L</a:t>
            </a:r>
            <a:r>
              <a:rPr lang="en-US" altLang="zh-CN" dirty="0"/>
              <a:t>eetcode</a:t>
            </a:r>
            <a:r>
              <a:rPr dirty="0"/>
              <a:t>-</a:t>
            </a:r>
            <a:r>
              <a:rPr lang="en-US" dirty="0"/>
              <a:t>315 </a:t>
            </a:r>
            <a:r>
              <a:rPr lang="zh-CN" altLang="en-US" dirty="0"/>
              <a:t>计算右侧小于当前元素的个数</a:t>
            </a:r>
            <a:endParaRPr lang="zh-CN" altLang="en-US"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sp>
        <p:nvSpPr>
          <p:cNvPr id="30" name="文本框 8">
            <a:extLst>
              <a:ext uri="{FF2B5EF4-FFF2-40B4-BE49-F238E27FC236}">
                <a16:creationId xmlns:a16="http://schemas.microsoft.com/office/drawing/2014/main" id="{D759045F-A0B1-41FE-8CCE-2655A4B5DE34}"/>
              </a:ext>
            </a:extLst>
          </p:cNvPr>
          <p:cNvSpPr txBox="1"/>
          <p:nvPr/>
        </p:nvSpPr>
        <p:spPr>
          <a:xfrm>
            <a:off x="681113" y="1419940"/>
            <a:ext cx="30553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altLang="zh-CN"/>
              <a:t>L=</a:t>
            </a:r>
            <a:endParaRPr lang="en-US" dirty="0"/>
          </a:p>
        </p:txBody>
      </p:sp>
      <p:sp>
        <p:nvSpPr>
          <p:cNvPr id="33" name="矩形: 圆角 31">
            <a:extLst>
              <a:ext uri="{FF2B5EF4-FFF2-40B4-BE49-F238E27FC236}">
                <a16:creationId xmlns:a16="http://schemas.microsoft.com/office/drawing/2014/main" id="{F78C37C2-65A1-4947-8948-A504B279EEDE}"/>
              </a:ext>
            </a:extLst>
          </p:cNvPr>
          <p:cNvSpPr/>
          <p:nvPr/>
        </p:nvSpPr>
        <p:spPr>
          <a:xfrm>
            <a:off x="2426645" y="123190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16</a:t>
            </a:r>
            <a:endParaRPr dirty="0"/>
          </a:p>
        </p:txBody>
      </p:sp>
      <p:sp>
        <p:nvSpPr>
          <p:cNvPr id="34" name="矩形: 圆角 32">
            <a:extLst>
              <a:ext uri="{FF2B5EF4-FFF2-40B4-BE49-F238E27FC236}">
                <a16:creationId xmlns:a16="http://schemas.microsoft.com/office/drawing/2014/main" id="{702D9067-E448-4E79-99E3-408E1FF30E51}"/>
              </a:ext>
            </a:extLst>
          </p:cNvPr>
          <p:cNvSpPr/>
          <p:nvPr/>
        </p:nvSpPr>
        <p:spPr>
          <a:xfrm>
            <a:off x="3146645" y="123190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22</a:t>
            </a:r>
            <a:endParaRPr dirty="0"/>
          </a:p>
        </p:txBody>
      </p:sp>
      <p:grpSp>
        <p:nvGrpSpPr>
          <p:cNvPr id="35" name="矩形: 圆角 54">
            <a:extLst>
              <a:ext uri="{FF2B5EF4-FFF2-40B4-BE49-F238E27FC236}">
                <a16:creationId xmlns:a16="http://schemas.microsoft.com/office/drawing/2014/main" id="{DC102170-8A7D-4093-95E8-1594C32B202C}"/>
              </a:ext>
            </a:extLst>
          </p:cNvPr>
          <p:cNvGrpSpPr/>
          <p:nvPr/>
        </p:nvGrpSpPr>
        <p:grpSpPr>
          <a:xfrm>
            <a:off x="3866645" y="1231908"/>
            <a:ext cx="720001" cy="720001"/>
            <a:chOff x="0" y="0"/>
            <a:chExt cx="720000" cy="720000"/>
          </a:xfrm>
        </p:grpSpPr>
        <p:sp>
          <p:nvSpPr>
            <p:cNvPr id="36" name="圆角矩形">
              <a:extLst>
                <a:ext uri="{FF2B5EF4-FFF2-40B4-BE49-F238E27FC236}">
                  <a16:creationId xmlns:a16="http://schemas.microsoft.com/office/drawing/2014/main" id="{D7A09F12-E06A-47EB-AE9D-75DD9BC0D3B0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7" name="圆角矩形">
              <a:extLst>
                <a:ext uri="{FF2B5EF4-FFF2-40B4-BE49-F238E27FC236}">
                  <a16:creationId xmlns:a16="http://schemas.microsoft.com/office/drawing/2014/main" id="{CFF106D3-2596-4D0A-89AB-940A766D625C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8" name="圆角矩形">
              <a:extLst>
                <a:ext uri="{FF2B5EF4-FFF2-40B4-BE49-F238E27FC236}">
                  <a16:creationId xmlns:a16="http://schemas.microsoft.com/office/drawing/2014/main" id="{1A15B968-0B3B-4E7E-A94B-7A76182B185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9" name="圆角矩形">
              <a:extLst>
                <a:ext uri="{FF2B5EF4-FFF2-40B4-BE49-F238E27FC236}">
                  <a16:creationId xmlns:a16="http://schemas.microsoft.com/office/drawing/2014/main" id="{A95887EB-EF16-479E-8B6E-3F228DC5AEDF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lang="en-US" dirty="0"/>
                <a:t>100</a:t>
              </a:r>
              <a:endParaRPr dirty="0"/>
            </a:p>
          </p:txBody>
        </p:sp>
      </p:grpSp>
      <p:sp>
        <p:nvSpPr>
          <p:cNvPr id="42" name="矩形: 圆角 28">
            <a:extLst>
              <a:ext uri="{FF2B5EF4-FFF2-40B4-BE49-F238E27FC236}">
                <a16:creationId xmlns:a16="http://schemas.microsoft.com/office/drawing/2014/main" id="{FBFC37D6-E018-4AA1-AB7C-7EC28246F0ED}"/>
              </a:ext>
            </a:extLst>
          </p:cNvPr>
          <p:cNvSpPr/>
          <p:nvPr/>
        </p:nvSpPr>
        <p:spPr>
          <a:xfrm>
            <a:off x="7865691" y="1213359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>
                <a:solidFill>
                  <a:srgbClr val="FFFFFF"/>
                </a:solidFill>
                <a:latin typeface="Alibaba Sans"/>
              </a:rPr>
              <a:t>26</a:t>
            </a:r>
            <a:endParaRPr dirty="0">
              <a:solidFill>
                <a:srgbClr val="FFFFFF"/>
              </a:solidFill>
              <a:latin typeface="Alibaba Sans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C5DF11D-4DD2-4F13-822A-763DED5822AF}"/>
              </a:ext>
            </a:extLst>
          </p:cNvPr>
          <p:cNvSpPr/>
          <p:nvPr/>
        </p:nvSpPr>
        <p:spPr>
          <a:xfrm>
            <a:off x="8585691" y="1213359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55</a:t>
            </a:r>
            <a:endParaRPr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BA1585B-BEDC-4F1A-9213-7521A5031399}"/>
              </a:ext>
            </a:extLst>
          </p:cNvPr>
          <p:cNvSpPr/>
          <p:nvPr/>
        </p:nvSpPr>
        <p:spPr>
          <a:xfrm>
            <a:off x="9305691" y="1213359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64</a:t>
            </a:r>
            <a:endParaRPr dirty="0"/>
          </a:p>
        </p:txBody>
      </p:sp>
      <p:grpSp>
        <p:nvGrpSpPr>
          <p:cNvPr id="45" name="矩形: 圆角 54">
            <a:extLst>
              <a:ext uri="{FF2B5EF4-FFF2-40B4-BE49-F238E27FC236}">
                <a16:creationId xmlns:a16="http://schemas.microsoft.com/office/drawing/2014/main" id="{35EF22C0-F291-440C-8CF4-BA724E79F486}"/>
              </a:ext>
            </a:extLst>
          </p:cNvPr>
          <p:cNvGrpSpPr/>
          <p:nvPr/>
        </p:nvGrpSpPr>
        <p:grpSpPr>
          <a:xfrm>
            <a:off x="10025691" y="1213359"/>
            <a:ext cx="720001" cy="720001"/>
            <a:chOff x="0" y="0"/>
            <a:chExt cx="720000" cy="720000"/>
          </a:xfrm>
        </p:grpSpPr>
        <p:sp>
          <p:nvSpPr>
            <p:cNvPr id="46" name="圆角矩形">
              <a:extLst>
                <a:ext uri="{FF2B5EF4-FFF2-40B4-BE49-F238E27FC236}">
                  <a16:creationId xmlns:a16="http://schemas.microsoft.com/office/drawing/2014/main" id="{6805765E-A8FE-4694-A0FC-82960E73F2D4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47" name="圆角矩形">
              <a:extLst>
                <a:ext uri="{FF2B5EF4-FFF2-40B4-BE49-F238E27FC236}">
                  <a16:creationId xmlns:a16="http://schemas.microsoft.com/office/drawing/2014/main" id="{C1D428C2-83A1-48EE-A204-DD5EFF3CC46C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48" name="圆角矩形">
              <a:extLst>
                <a:ext uri="{FF2B5EF4-FFF2-40B4-BE49-F238E27FC236}">
                  <a16:creationId xmlns:a16="http://schemas.microsoft.com/office/drawing/2014/main" id="{88E75A35-0235-488E-A725-67D014C731CD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49" name="圆角矩形">
              <a:extLst>
                <a:ext uri="{FF2B5EF4-FFF2-40B4-BE49-F238E27FC236}">
                  <a16:creationId xmlns:a16="http://schemas.microsoft.com/office/drawing/2014/main" id="{5D92A9CB-546D-4902-AA6F-F1BD4EDAA410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lang="en-US" dirty="0"/>
                <a:t>91</a:t>
              </a:r>
              <a:endParaRPr dirty="0"/>
            </a:p>
          </p:txBody>
        </p:sp>
      </p:grpSp>
      <p:sp>
        <p:nvSpPr>
          <p:cNvPr id="50" name="文本框 8">
            <a:extLst>
              <a:ext uri="{FF2B5EF4-FFF2-40B4-BE49-F238E27FC236}">
                <a16:creationId xmlns:a16="http://schemas.microsoft.com/office/drawing/2014/main" id="{CD272F7C-0AFB-493C-B7CA-AA065D18387F}"/>
              </a:ext>
            </a:extLst>
          </p:cNvPr>
          <p:cNvSpPr txBox="1"/>
          <p:nvPr/>
        </p:nvSpPr>
        <p:spPr>
          <a:xfrm>
            <a:off x="660708" y="1050608"/>
            <a:ext cx="1065062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文本框 8">
            <a:extLst>
              <a:ext uri="{FF2B5EF4-FFF2-40B4-BE49-F238E27FC236}">
                <a16:creationId xmlns:a16="http://schemas.microsoft.com/office/drawing/2014/main" id="{402DACFD-8F62-4EFF-A35C-2EEE82804C19}"/>
              </a:ext>
            </a:extLst>
          </p:cNvPr>
          <p:cNvSpPr txBox="1"/>
          <p:nvPr/>
        </p:nvSpPr>
        <p:spPr>
          <a:xfrm>
            <a:off x="5306646" y="1388696"/>
            <a:ext cx="33759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altLang="zh-CN" dirty="0"/>
              <a:t>R=</a:t>
            </a:r>
            <a:endParaRPr dirty="0"/>
          </a:p>
        </p:txBody>
      </p:sp>
      <p:sp>
        <p:nvSpPr>
          <p:cNvPr id="25" name="up-arrow_37977">
            <a:extLst>
              <a:ext uri="{FF2B5EF4-FFF2-40B4-BE49-F238E27FC236}">
                <a16:creationId xmlns:a16="http://schemas.microsoft.com/office/drawing/2014/main" id="{E367F209-3A73-4A52-9A7B-75448CF1A959}"/>
              </a:ext>
            </a:extLst>
          </p:cNvPr>
          <p:cNvSpPr/>
          <p:nvPr/>
        </p:nvSpPr>
        <p:spPr>
          <a:xfrm>
            <a:off x="1849835" y="2036764"/>
            <a:ext cx="433618" cy="49125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latin typeface="+mn-ea"/>
              </a:rPr>
              <a:t>i</a:t>
            </a:r>
            <a:endParaRPr lang="en-US" dirty="0">
              <a:latin typeface="+mn-ea"/>
            </a:endParaRPr>
          </a:p>
        </p:txBody>
      </p:sp>
      <p:sp>
        <p:nvSpPr>
          <p:cNvPr id="26" name="up-arrow_37977">
            <a:extLst>
              <a:ext uri="{FF2B5EF4-FFF2-40B4-BE49-F238E27FC236}">
                <a16:creationId xmlns:a16="http://schemas.microsoft.com/office/drawing/2014/main" id="{0BD9CB59-973E-4125-BD3F-A991C6112FF5}"/>
              </a:ext>
            </a:extLst>
          </p:cNvPr>
          <p:cNvSpPr/>
          <p:nvPr/>
        </p:nvSpPr>
        <p:spPr>
          <a:xfrm>
            <a:off x="8008882" y="2036764"/>
            <a:ext cx="433618" cy="49125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n-ea"/>
              </a:rPr>
              <a:t>j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B6BA212-603E-413D-BFF8-E5F04E719877}"/>
              </a:ext>
            </a:extLst>
          </p:cNvPr>
          <p:cNvSpPr/>
          <p:nvPr/>
        </p:nvSpPr>
        <p:spPr>
          <a:xfrm>
            <a:off x="5728101" y="121336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</a:rPr>
              <a:t>7</a:t>
            </a:r>
            <a:endParaRPr dirty="0">
              <a:solidFill>
                <a:srgbClr val="FFFFFF"/>
              </a:solidFill>
              <a:latin typeface="Alibaba Sans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E2008F7-CD92-40CA-A81A-AD1C25C8AA87}"/>
              </a:ext>
            </a:extLst>
          </p:cNvPr>
          <p:cNvSpPr/>
          <p:nvPr/>
        </p:nvSpPr>
        <p:spPr>
          <a:xfrm>
            <a:off x="1706644" y="1244605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</a:rPr>
              <a:t>12</a:t>
            </a:r>
            <a:endParaRPr dirty="0">
              <a:solidFill>
                <a:srgbClr val="FFFFFF"/>
              </a:solidFill>
              <a:latin typeface="Alibaba Sans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98EFA535-1F1F-47C8-8050-DEB8E103E01E}"/>
              </a:ext>
            </a:extLst>
          </p:cNvPr>
          <p:cNvSpPr/>
          <p:nvPr/>
        </p:nvSpPr>
        <p:spPr>
          <a:xfrm>
            <a:off x="6448100" y="121336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</a:rPr>
              <a:t>7</a:t>
            </a:r>
            <a:endParaRPr dirty="0">
              <a:solidFill>
                <a:srgbClr val="FFFFFF"/>
              </a:solidFill>
              <a:latin typeface="Alibaba Sans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D3C0AC0B-1D8A-4120-9E9F-799F3A740575}"/>
              </a:ext>
            </a:extLst>
          </p:cNvPr>
          <p:cNvSpPr/>
          <p:nvPr/>
        </p:nvSpPr>
        <p:spPr>
          <a:xfrm>
            <a:off x="7148883" y="1213360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</a:rPr>
              <a:t>7</a:t>
            </a:r>
            <a:endParaRPr dirty="0">
              <a:solidFill>
                <a:srgbClr val="FFFFFF"/>
              </a:solidFill>
              <a:latin typeface="Alibaba Sans"/>
            </a:endParaRPr>
          </a:p>
        </p:txBody>
      </p:sp>
      <p:sp>
        <p:nvSpPr>
          <p:cNvPr id="52" name="文本框 8">
            <a:extLst>
              <a:ext uri="{FF2B5EF4-FFF2-40B4-BE49-F238E27FC236}">
                <a16:creationId xmlns:a16="http://schemas.microsoft.com/office/drawing/2014/main" id="{135EC9C6-972C-4715-91BC-D440B01188BA}"/>
              </a:ext>
            </a:extLst>
          </p:cNvPr>
          <p:cNvSpPr txBox="1"/>
          <p:nvPr/>
        </p:nvSpPr>
        <p:spPr>
          <a:xfrm>
            <a:off x="614854" y="3031515"/>
            <a:ext cx="40972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altLang="zh-CN" dirty="0"/>
              <a:t>M=</a:t>
            </a:r>
            <a:endParaRPr lang="en-US" dirty="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9DBEA76D-671D-4BFB-8962-2FF52DEA444F}"/>
              </a:ext>
            </a:extLst>
          </p:cNvPr>
          <p:cNvSpPr/>
          <p:nvPr/>
        </p:nvSpPr>
        <p:spPr>
          <a:xfrm>
            <a:off x="1115675" y="2874436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en-US" dirty="0"/>
              <a:t>7</a:t>
            </a:r>
            <a:endParaRPr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F0BCE19D-00FC-4FB6-B4B3-5B532832B165}"/>
              </a:ext>
            </a:extLst>
          </p:cNvPr>
          <p:cNvSpPr/>
          <p:nvPr/>
        </p:nvSpPr>
        <p:spPr>
          <a:xfrm>
            <a:off x="1835675" y="2874436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</a:rPr>
              <a:t>7</a:t>
            </a:r>
            <a:endParaRPr dirty="0">
              <a:solidFill>
                <a:srgbClr val="FFFFFF"/>
              </a:solidFill>
              <a:latin typeface="Alibaba Sans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E507271-4098-4D3B-8420-597A1DF67D9B}"/>
              </a:ext>
            </a:extLst>
          </p:cNvPr>
          <p:cNvSpPr/>
          <p:nvPr/>
        </p:nvSpPr>
        <p:spPr>
          <a:xfrm>
            <a:off x="2555676" y="2874436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en-US" dirty="0"/>
              <a:t>7</a:t>
            </a:r>
            <a:endParaRPr dirty="0"/>
          </a:p>
        </p:txBody>
      </p:sp>
      <p:sp>
        <p:nvSpPr>
          <p:cNvPr id="40" name="矩形: 圆角 27">
            <a:extLst>
              <a:ext uri="{FF2B5EF4-FFF2-40B4-BE49-F238E27FC236}">
                <a16:creationId xmlns:a16="http://schemas.microsoft.com/office/drawing/2014/main" id="{802E4BC0-E1E9-4513-A5F3-99A9E53AAC03}"/>
              </a:ext>
            </a:extLst>
          </p:cNvPr>
          <p:cNvSpPr/>
          <p:nvPr/>
        </p:nvSpPr>
        <p:spPr>
          <a:xfrm>
            <a:off x="3276991" y="2888424"/>
            <a:ext cx="720001" cy="72000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en-US"/>
              <a:t>8</a:t>
            </a:r>
            <a:endParaRPr dirty="0"/>
          </a:p>
        </p:txBody>
      </p:sp>
      <p:sp>
        <p:nvSpPr>
          <p:cNvPr id="57" name="文本框 8">
            <a:extLst>
              <a:ext uri="{FF2B5EF4-FFF2-40B4-BE49-F238E27FC236}">
                <a16:creationId xmlns:a16="http://schemas.microsoft.com/office/drawing/2014/main" id="{59D7D49F-0670-4CAA-A16A-F08BAE954D87}"/>
              </a:ext>
            </a:extLst>
          </p:cNvPr>
          <p:cNvSpPr txBox="1"/>
          <p:nvPr/>
        </p:nvSpPr>
        <p:spPr>
          <a:xfrm>
            <a:off x="614854" y="4366091"/>
            <a:ext cx="10650622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>
                <a:solidFill>
                  <a:schemeClr val="tx1"/>
                </a:solidFill>
              </a:rPr>
              <a:t>我们发现用这种「算贡献」的思想在合并的过程中计算逆序对的数量的时候，只在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右移的时候计算，是基于这样的事实：当前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指向的数字比 </a:t>
            </a:r>
            <a:r>
              <a:rPr lang="en-US" altLang="zh-CN" dirty="0">
                <a:solidFill>
                  <a:schemeClr val="tx1"/>
                </a:solidFill>
              </a:rPr>
              <a:t>j </a:t>
            </a:r>
            <a:r>
              <a:rPr lang="zh-CN" altLang="en-US" dirty="0">
                <a:solidFill>
                  <a:schemeClr val="tx1"/>
                </a:solidFill>
              </a:rPr>
              <a:t>小，但是比 </a:t>
            </a:r>
            <a:r>
              <a:rPr lang="en-US" altLang="zh-CN" dirty="0">
                <a:solidFill>
                  <a:schemeClr val="tx1"/>
                </a:solidFill>
              </a:rPr>
              <a:t>R </a:t>
            </a:r>
            <a:r>
              <a:rPr lang="zh-CN" altLang="en-US" dirty="0">
                <a:solidFill>
                  <a:schemeClr val="tx1"/>
                </a:solidFill>
              </a:rPr>
              <a:t>中 </a:t>
            </a:r>
            <a:r>
              <a:rPr lang="en-US" altLang="zh-CN" dirty="0">
                <a:solidFill>
                  <a:schemeClr val="tx1"/>
                </a:solidFill>
              </a:rPr>
              <a:t>[0 ... j - 1] </a:t>
            </a:r>
            <a:r>
              <a:rPr lang="zh-CN" altLang="en-US" dirty="0">
                <a:solidFill>
                  <a:schemeClr val="tx1"/>
                </a:solidFill>
              </a:rPr>
              <a:t>的其他数字大，</a:t>
            </a:r>
            <a:r>
              <a:rPr lang="en-US" altLang="zh-CN" dirty="0">
                <a:solidFill>
                  <a:schemeClr val="tx1"/>
                </a:solidFill>
              </a:rPr>
              <a:t>[0 ... j - 1] </a:t>
            </a:r>
            <a:r>
              <a:rPr lang="zh-CN" altLang="en-US" dirty="0">
                <a:solidFill>
                  <a:schemeClr val="tx1"/>
                </a:solidFill>
              </a:rPr>
              <a:t>的数字是在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右边但是比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对应数小的数字，贡献为这些数字的个数。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19620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/>
          </a:p>
        </p:txBody>
      </p:sp>
      <p:sp>
        <p:nvSpPr>
          <p:cNvPr id="289" name="矩形 71"/>
          <p:cNvSpPr txBox="1"/>
          <p:nvPr/>
        </p:nvSpPr>
        <p:spPr>
          <a:xfrm>
            <a:off x="753138" y="420891"/>
            <a:ext cx="566407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L</a:t>
            </a:r>
            <a:r>
              <a:rPr lang="en-US" altLang="zh-CN" dirty="0"/>
              <a:t>eetcode</a:t>
            </a:r>
            <a:r>
              <a:rPr dirty="0"/>
              <a:t>-</a:t>
            </a:r>
            <a:r>
              <a:rPr lang="en-US" dirty="0"/>
              <a:t>315 </a:t>
            </a:r>
            <a:r>
              <a:rPr lang="zh-CN" altLang="en-US" dirty="0"/>
              <a:t>计算右侧小于当前元素的个数</a:t>
            </a:r>
            <a:endParaRPr lang="zh-CN" altLang="en-US"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sp>
        <p:nvSpPr>
          <p:cNvPr id="30" name="文本框 8">
            <a:extLst>
              <a:ext uri="{FF2B5EF4-FFF2-40B4-BE49-F238E27FC236}">
                <a16:creationId xmlns:a16="http://schemas.microsoft.com/office/drawing/2014/main" id="{D759045F-A0B1-41FE-8CCE-2655A4B5DE34}"/>
              </a:ext>
            </a:extLst>
          </p:cNvPr>
          <p:cNvSpPr txBox="1"/>
          <p:nvPr/>
        </p:nvSpPr>
        <p:spPr>
          <a:xfrm>
            <a:off x="3171549" y="1747689"/>
            <a:ext cx="37445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altLang="zh-CN" dirty="0"/>
              <a:t>a =</a:t>
            </a:r>
            <a:endParaRPr lang="en-US" dirty="0"/>
          </a:p>
        </p:txBody>
      </p:sp>
      <p:sp>
        <p:nvSpPr>
          <p:cNvPr id="33" name="矩形: 圆角 31">
            <a:extLst>
              <a:ext uri="{FF2B5EF4-FFF2-40B4-BE49-F238E27FC236}">
                <a16:creationId xmlns:a16="http://schemas.microsoft.com/office/drawing/2014/main" id="{F78C37C2-65A1-4947-8948-A504B279EEDE}"/>
              </a:ext>
            </a:extLst>
          </p:cNvPr>
          <p:cNvSpPr/>
          <p:nvPr/>
        </p:nvSpPr>
        <p:spPr>
          <a:xfrm>
            <a:off x="5050576" y="155965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1</a:t>
            </a:r>
            <a:endParaRPr dirty="0"/>
          </a:p>
        </p:txBody>
      </p:sp>
      <p:sp>
        <p:nvSpPr>
          <p:cNvPr id="34" name="矩形: 圆角 32">
            <a:extLst>
              <a:ext uri="{FF2B5EF4-FFF2-40B4-BE49-F238E27FC236}">
                <a16:creationId xmlns:a16="http://schemas.microsoft.com/office/drawing/2014/main" id="{702D9067-E448-4E79-99E3-408E1FF30E51}"/>
              </a:ext>
            </a:extLst>
          </p:cNvPr>
          <p:cNvSpPr/>
          <p:nvPr/>
        </p:nvSpPr>
        <p:spPr>
          <a:xfrm>
            <a:off x="5770576" y="155965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5</a:t>
            </a:r>
            <a:endParaRPr dirty="0"/>
          </a:p>
        </p:txBody>
      </p:sp>
      <p:grpSp>
        <p:nvGrpSpPr>
          <p:cNvPr id="35" name="矩形: 圆角 54">
            <a:extLst>
              <a:ext uri="{FF2B5EF4-FFF2-40B4-BE49-F238E27FC236}">
                <a16:creationId xmlns:a16="http://schemas.microsoft.com/office/drawing/2014/main" id="{DC102170-8A7D-4093-95E8-1594C32B202C}"/>
              </a:ext>
            </a:extLst>
          </p:cNvPr>
          <p:cNvGrpSpPr/>
          <p:nvPr/>
        </p:nvGrpSpPr>
        <p:grpSpPr>
          <a:xfrm>
            <a:off x="6490576" y="1559657"/>
            <a:ext cx="720001" cy="720001"/>
            <a:chOff x="0" y="0"/>
            <a:chExt cx="720000" cy="720000"/>
          </a:xfrm>
        </p:grpSpPr>
        <p:sp>
          <p:nvSpPr>
            <p:cNvPr id="36" name="圆角矩形">
              <a:extLst>
                <a:ext uri="{FF2B5EF4-FFF2-40B4-BE49-F238E27FC236}">
                  <a16:creationId xmlns:a16="http://schemas.microsoft.com/office/drawing/2014/main" id="{D7A09F12-E06A-47EB-AE9D-75DD9BC0D3B0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7" name="圆角矩形">
              <a:extLst>
                <a:ext uri="{FF2B5EF4-FFF2-40B4-BE49-F238E27FC236}">
                  <a16:creationId xmlns:a16="http://schemas.microsoft.com/office/drawing/2014/main" id="{CFF106D3-2596-4D0A-89AB-940A766D625C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8" name="圆角矩形">
              <a:extLst>
                <a:ext uri="{FF2B5EF4-FFF2-40B4-BE49-F238E27FC236}">
                  <a16:creationId xmlns:a16="http://schemas.microsoft.com/office/drawing/2014/main" id="{1A15B968-0B3B-4E7E-A94B-7A76182B185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9" name="圆角矩形">
              <a:extLst>
                <a:ext uri="{FF2B5EF4-FFF2-40B4-BE49-F238E27FC236}">
                  <a16:creationId xmlns:a16="http://schemas.microsoft.com/office/drawing/2014/main" id="{A95887EB-EF16-479E-8B6E-3F228DC5AEDF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lang="en-US" dirty="0"/>
                <a:t>2</a:t>
              </a:r>
              <a:endParaRPr dirty="0"/>
            </a:p>
          </p:txBody>
        </p:sp>
      </p:grpSp>
      <p:sp>
        <p:nvSpPr>
          <p:cNvPr id="50" name="文本框 8">
            <a:extLst>
              <a:ext uri="{FF2B5EF4-FFF2-40B4-BE49-F238E27FC236}">
                <a16:creationId xmlns:a16="http://schemas.microsoft.com/office/drawing/2014/main" id="{CD272F7C-0AFB-493C-B7CA-AA065D18387F}"/>
              </a:ext>
            </a:extLst>
          </p:cNvPr>
          <p:cNvSpPr txBox="1"/>
          <p:nvPr/>
        </p:nvSpPr>
        <p:spPr>
          <a:xfrm>
            <a:off x="660708" y="1050608"/>
            <a:ext cx="1065062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E2008F7-CD92-40CA-A81A-AD1C25C8AA87}"/>
              </a:ext>
            </a:extLst>
          </p:cNvPr>
          <p:cNvSpPr/>
          <p:nvPr/>
        </p:nvSpPr>
        <p:spPr>
          <a:xfrm>
            <a:off x="4330575" y="1572354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</a:rPr>
              <a:t>9</a:t>
            </a:r>
            <a:endParaRPr dirty="0">
              <a:solidFill>
                <a:srgbClr val="FFFFFF"/>
              </a:solidFill>
              <a:latin typeface="Alibaba Sans"/>
            </a:endParaRPr>
          </a:p>
        </p:txBody>
      </p:sp>
      <p:sp>
        <p:nvSpPr>
          <p:cNvPr id="52" name="文本框 8">
            <a:extLst>
              <a:ext uri="{FF2B5EF4-FFF2-40B4-BE49-F238E27FC236}">
                <a16:creationId xmlns:a16="http://schemas.microsoft.com/office/drawing/2014/main" id="{135EC9C6-972C-4715-91BC-D440B01188BA}"/>
              </a:ext>
            </a:extLst>
          </p:cNvPr>
          <p:cNvSpPr txBox="1"/>
          <p:nvPr/>
        </p:nvSpPr>
        <p:spPr>
          <a:xfrm>
            <a:off x="2921707" y="2749636"/>
            <a:ext cx="78482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altLang="zh-CN" dirty="0"/>
              <a:t>Index =</a:t>
            </a:r>
            <a:endParaRPr lang="en-US" dirty="0"/>
          </a:p>
        </p:txBody>
      </p:sp>
      <p:sp>
        <p:nvSpPr>
          <p:cNvPr id="57" name="文本框 8">
            <a:extLst>
              <a:ext uri="{FF2B5EF4-FFF2-40B4-BE49-F238E27FC236}">
                <a16:creationId xmlns:a16="http://schemas.microsoft.com/office/drawing/2014/main" id="{59D7D49F-0670-4CAA-A16A-F08BAE954D87}"/>
              </a:ext>
            </a:extLst>
          </p:cNvPr>
          <p:cNvSpPr txBox="1"/>
          <p:nvPr/>
        </p:nvSpPr>
        <p:spPr>
          <a:xfrm>
            <a:off x="614854" y="4366091"/>
            <a:ext cx="1065062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>
                <a:solidFill>
                  <a:schemeClr val="tx1"/>
                </a:solidFill>
              </a:rPr>
              <a:t>但是我们又遇到了新的问题，在「并」的过程中 </a:t>
            </a:r>
            <a:r>
              <a:rPr lang="en-US" altLang="zh-CN" dirty="0">
                <a:solidFill>
                  <a:schemeClr val="tx1"/>
                </a:solidFill>
              </a:rPr>
              <a:t>8 </a:t>
            </a:r>
            <a:r>
              <a:rPr lang="zh-CN" altLang="en-US" dirty="0">
                <a:solidFill>
                  <a:schemeClr val="tx1"/>
                </a:solidFill>
              </a:rPr>
              <a:t>的位置一直在发生改变，我们应该把计算的贡献保存到哪里呢？这个时候我们引入一个新的数组，来记录每个数字对应的原数组中的下标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6F69BCDA-C7BE-4E87-9357-083137B5D0D1}"/>
              </a:ext>
            </a:extLst>
          </p:cNvPr>
          <p:cNvSpPr/>
          <p:nvPr/>
        </p:nvSpPr>
        <p:spPr>
          <a:xfrm>
            <a:off x="3610573" y="1572353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</a:rPr>
              <a:t>8</a:t>
            </a:r>
            <a:endParaRPr dirty="0">
              <a:solidFill>
                <a:srgbClr val="FFFFFF"/>
              </a:solidFill>
              <a:latin typeface="Alibaba Sans"/>
            </a:endParaRPr>
          </a:p>
        </p:txBody>
      </p:sp>
      <p:sp>
        <p:nvSpPr>
          <p:cNvPr id="59" name="矩形: 圆角 31">
            <a:extLst>
              <a:ext uri="{FF2B5EF4-FFF2-40B4-BE49-F238E27FC236}">
                <a16:creationId xmlns:a16="http://schemas.microsoft.com/office/drawing/2014/main" id="{DC34CAF8-7265-4961-8078-87421AA19CEA}"/>
              </a:ext>
            </a:extLst>
          </p:cNvPr>
          <p:cNvSpPr/>
          <p:nvPr/>
        </p:nvSpPr>
        <p:spPr>
          <a:xfrm>
            <a:off x="5146538" y="249450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2</a:t>
            </a:r>
            <a:endParaRPr dirty="0"/>
          </a:p>
        </p:txBody>
      </p:sp>
      <p:sp>
        <p:nvSpPr>
          <p:cNvPr id="60" name="矩形: 圆角 32">
            <a:extLst>
              <a:ext uri="{FF2B5EF4-FFF2-40B4-BE49-F238E27FC236}">
                <a16:creationId xmlns:a16="http://schemas.microsoft.com/office/drawing/2014/main" id="{E2998C57-4881-4864-860E-4DCB538381DB}"/>
              </a:ext>
            </a:extLst>
          </p:cNvPr>
          <p:cNvSpPr/>
          <p:nvPr/>
        </p:nvSpPr>
        <p:spPr>
          <a:xfrm>
            <a:off x="5866538" y="249450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3</a:t>
            </a:r>
            <a:endParaRPr dirty="0"/>
          </a:p>
        </p:txBody>
      </p:sp>
      <p:grpSp>
        <p:nvGrpSpPr>
          <p:cNvPr id="61" name="矩形: 圆角 54">
            <a:extLst>
              <a:ext uri="{FF2B5EF4-FFF2-40B4-BE49-F238E27FC236}">
                <a16:creationId xmlns:a16="http://schemas.microsoft.com/office/drawing/2014/main" id="{ADACA08E-230C-4D43-8B0F-B2F94131A9CD}"/>
              </a:ext>
            </a:extLst>
          </p:cNvPr>
          <p:cNvGrpSpPr/>
          <p:nvPr/>
        </p:nvGrpSpPr>
        <p:grpSpPr>
          <a:xfrm>
            <a:off x="6586538" y="2494507"/>
            <a:ext cx="720001" cy="720001"/>
            <a:chOff x="0" y="0"/>
            <a:chExt cx="720000" cy="720000"/>
          </a:xfrm>
        </p:grpSpPr>
        <p:sp>
          <p:nvSpPr>
            <p:cNvPr id="62" name="圆角矩形">
              <a:extLst>
                <a:ext uri="{FF2B5EF4-FFF2-40B4-BE49-F238E27FC236}">
                  <a16:creationId xmlns:a16="http://schemas.microsoft.com/office/drawing/2014/main" id="{94D307DA-9AC8-459C-A682-E4DE9AD39FBD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63" name="圆角矩形">
              <a:extLst>
                <a:ext uri="{FF2B5EF4-FFF2-40B4-BE49-F238E27FC236}">
                  <a16:creationId xmlns:a16="http://schemas.microsoft.com/office/drawing/2014/main" id="{8248C95E-D177-48E0-BE14-4431ACA0AF3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64" name="圆角矩形">
              <a:extLst>
                <a:ext uri="{FF2B5EF4-FFF2-40B4-BE49-F238E27FC236}">
                  <a16:creationId xmlns:a16="http://schemas.microsoft.com/office/drawing/2014/main" id="{209E3842-FE1C-480C-84B9-A71658601033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65" name="圆角矩形">
              <a:extLst>
                <a:ext uri="{FF2B5EF4-FFF2-40B4-BE49-F238E27FC236}">
                  <a16:creationId xmlns:a16="http://schemas.microsoft.com/office/drawing/2014/main" id="{EC5AE85F-51DC-48ED-BF16-A16D65F7EEA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lang="en-US" dirty="0"/>
                <a:t>4</a:t>
              </a:r>
              <a:endParaRPr dirty="0"/>
            </a:p>
          </p:txBody>
        </p:sp>
      </p:grp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EFFE917-29C4-4E31-BEF1-67779E310673}"/>
              </a:ext>
            </a:extLst>
          </p:cNvPr>
          <p:cNvSpPr/>
          <p:nvPr/>
        </p:nvSpPr>
        <p:spPr>
          <a:xfrm>
            <a:off x="4426537" y="2507204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</a:rPr>
              <a:t>1</a:t>
            </a:r>
            <a:endParaRPr dirty="0">
              <a:solidFill>
                <a:srgbClr val="FFFFFF"/>
              </a:solidFill>
              <a:latin typeface="Alibaba Sans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3A53091-C879-4463-BA48-34BF33B6F93F}"/>
              </a:ext>
            </a:extLst>
          </p:cNvPr>
          <p:cNvSpPr/>
          <p:nvPr/>
        </p:nvSpPr>
        <p:spPr>
          <a:xfrm>
            <a:off x="3706535" y="2507203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</a:rPr>
              <a:t>0</a:t>
            </a:r>
            <a:endParaRPr dirty="0">
              <a:solidFill>
                <a:srgbClr val="FFFFFF"/>
              </a:solidFill>
              <a:latin typeface="Alibaba Sans"/>
            </a:endParaRPr>
          </a:p>
        </p:txBody>
      </p:sp>
    </p:spTree>
    <p:extLst>
      <p:ext uri="{BB962C8B-B14F-4D97-AF65-F5344CB8AC3E}">
        <p14:creationId xmlns:p14="http://schemas.microsoft.com/office/powerpoint/2010/main" val="15865770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/>
          </a:p>
        </p:txBody>
      </p:sp>
      <p:sp>
        <p:nvSpPr>
          <p:cNvPr id="289" name="矩形 71"/>
          <p:cNvSpPr txBox="1"/>
          <p:nvPr/>
        </p:nvSpPr>
        <p:spPr>
          <a:xfrm>
            <a:off x="753138" y="420891"/>
            <a:ext cx="566407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L</a:t>
            </a:r>
            <a:r>
              <a:rPr lang="en-US" altLang="zh-CN" dirty="0"/>
              <a:t>eetcode</a:t>
            </a:r>
            <a:r>
              <a:rPr dirty="0"/>
              <a:t>-</a:t>
            </a:r>
            <a:r>
              <a:rPr lang="en-US" dirty="0"/>
              <a:t>315 </a:t>
            </a:r>
            <a:r>
              <a:rPr lang="zh-CN" altLang="en-US" dirty="0"/>
              <a:t>计算右侧小于当前元素的个数</a:t>
            </a:r>
            <a:endParaRPr lang="zh-CN" altLang="en-US"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sp>
        <p:nvSpPr>
          <p:cNvPr id="30" name="文本框 8">
            <a:extLst>
              <a:ext uri="{FF2B5EF4-FFF2-40B4-BE49-F238E27FC236}">
                <a16:creationId xmlns:a16="http://schemas.microsoft.com/office/drawing/2014/main" id="{D759045F-A0B1-41FE-8CCE-2655A4B5DE34}"/>
              </a:ext>
            </a:extLst>
          </p:cNvPr>
          <p:cNvSpPr txBox="1"/>
          <p:nvPr/>
        </p:nvSpPr>
        <p:spPr>
          <a:xfrm>
            <a:off x="3171549" y="1747689"/>
            <a:ext cx="37445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altLang="zh-CN" dirty="0"/>
              <a:t>a =</a:t>
            </a:r>
            <a:endParaRPr lang="en-US" dirty="0"/>
          </a:p>
        </p:txBody>
      </p:sp>
      <p:sp>
        <p:nvSpPr>
          <p:cNvPr id="33" name="矩形: 圆角 31">
            <a:extLst>
              <a:ext uri="{FF2B5EF4-FFF2-40B4-BE49-F238E27FC236}">
                <a16:creationId xmlns:a16="http://schemas.microsoft.com/office/drawing/2014/main" id="{F78C37C2-65A1-4947-8948-A504B279EEDE}"/>
              </a:ext>
            </a:extLst>
          </p:cNvPr>
          <p:cNvSpPr/>
          <p:nvPr/>
        </p:nvSpPr>
        <p:spPr>
          <a:xfrm>
            <a:off x="5050576" y="155965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5</a:t>
            </a:r>
            <a:endParaRPr dirty="0"/>
          </a:p>
        </p:txBody>
      </p:sp>
      <p:sp>
        <p:nvSpPr>
          <p:cNvPr id="34" name="矩形: 圆角 32">
            <a:extLst>
              <a:ext uri="{FF2B5EF4-FFF2-40B4-BE49-F238E27FC236}">
                <a16:creationId xmlns:a16="http://schemas.microsoft.com/office/drawing/2014/main" id="{702D9067-E448-4E79-99E3-408E1FF30E51}"/>
              </a:ext>
            </a:extLst>
          </p:cNvPr>
          <p:cNvSpPr/>
          <p:nvPr/>
        </p:nvSpPr>
        <p:spPr>
          <a:xfrm>
            <a:off x="5770576" y="155965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8</a:t>
            </a:r>
            <a:endParaRPr dirty="0"/>
          </a:p>
        </p:txBody>
      </p:sp>
      <p:grpSp>
        <p:nvGrpSpPr>
          <p:cNvPr id="35" name="矩形: 圆角 54">
            <a:extLst>
              <a:ext uri="{FF2B5EF4-FFF2-40B4-BE49-F238E27FC236}">
                <a16:creationId xmlns:a16="http://schemas.microsoft.com/office/drawing/2014/main" id="{DC102170-8A7D-4093-95E8-1594C32B202C}"/>
              </a:ext>
            </a:extLst>
          </p:cNvPr>
          <p:cNvGrpSpPr/>
          <p:nvPr/>
        </p:nvGrpSpPr>
        <p:grpSpPr>
          <a:xfrm>
            <a:off x="6490576" y="1559657"/>
            <a:ext cx="720001" cy="720001"/>
            <a:chOff x="0" y="0"/>
            <a:chExt cx="720000" cy="720000"/>
          </a:xfrm>
        </p:grpSpPr>
        <p:sp>
          <p:nvSpPr>
            <p:cNvPr id="36" name="圆角矩形">
              <a:extLst>
                <a:ext uri="{FF2B5EF4-FFF2-40B4-BE49-F238E27FC236}">
                  <a16:creationId xmlns:a16="http://schemas.microsoft.com/office/drawing/2014/main" id="{D7A09F12-E06A-47EB-AE9D-75DD9BC0D3B0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7" name="圆角矩形">
              <a:extLst>
                <a:ext uri="{FF2B5EF4-FFF2-40B4-BE49-F238E27FC236}">
                  <a16:creationId xmlns:a16="http://schemas.microsoft.com/office/drawing/2014/main" id="{CFF106D3-2596-4D0A-89AB-940A766D625C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8" name="圆角矩形">
              <a:extLst>
                <a:ext uri="{FF2B5EF4-FFF2-40B4-BE49-F238E27FC236}">
                  <a16:creationId xmlns:a16="http://schemas.microsoft.com/office/drawing/2014/main" id="{1A15B968-0B3B-4E7E-A94B-7A76182B185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9" name="圆角矩形">
              <a:extLst>
                <a:ext uri="{FF2B5EF4-FFF2-40B4-BE49-F238E27FC236}">
                  <a16:creationId xmlns:a16="http://schemas.microsoft.com/office/drawing/2014/main" id="{A95887EB-EF16-479E-8B6E-3F228DC5AEDF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lang="en-US" dirty="0"/>
                <a:t>9</a:t>
              </a:r>
              <a:endParaRPr dirty="0"/>
            </a:p>
          </p:txBody>
        </p:sp>
      </p:grpSp>
      <p:sp>
        <p:nvSpPr>
          <p:cNvPr id="50" name="文本框 8">
            <a:extLst>
              <a:ext uri="{FF2B5EF4-FFF2-40B4-BE49-F238E27FC236}">
                <a16:creationId xmlns:a16="http://schemas.microsoft.com/office/drawing/2014/main" id="{CD272F7C-0AFB-493C-B7CA-AA065D18387F}"/>
              </a:ext>
            </a:extLst>
          </p:cNvPr>
          <p:cNvSpPr txBox="1"/>
          <p:nvPr/>
        </p:nvSpPr>
        <p:spPr>
          <a:xfrm>
            <a:off x="660708" y="1050608"/>
            <a:ext cx="1065062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E2008F7-CD92-40CA-A81A-AD1C25C8AA87}"/>
              </a:ext>
            </a:extLst>
          </p:cNvPr>
          <p:cNvSpPr/>
          <p:nvPr/>
        </p:nvSpPr>
        <p:spPr>
          <a:xfrm>
            <a:off x="4330575" y="1572354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</a:rPr>
              <a:t>2</a:t>
            </a:r>
            <a:endParaRPr dirty="0">
              <a:solidFill>
                <a:srgbClr val="FFFFFF"/>
              </a:solidFill>
              <a:latin typeface="Alibaba Sans"/>
            </a:endParaRPr>
          </a:p>
        </p:txBody>
      </p:sp>
      <p:sp>
        <p:nvSpPr>
          <p:cNvPr id="52" name="文本框 8">
            <a:extLst>
              <a:ext uri="{FF2B5EF4-FFF2-40B4-BE49-F238E27FC236}">
                <a16:creationId xmlns:a16="http://schemas.microsoft.com/office/drawing/2014/main" id="{135EC9C6-972C-4715-91BC-D440B01188BA}"/>
              </a:ext>
            </a:extLst>
          </p:cNvPr>
          <p:cNvSpPr txBox="1"/>
          <p:nvPr/>
        </p:nvSpPr>
        <p:spPr>
          <a:xfrm>
            <a:off x="2921707" y="2749636"/>
            <a:ext cx="78482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altLang="zh-CN" dirty="0"/>
              <a:t>Index =</a:t>
            </a:r>
            <a:endParaRPr lang="en-US" dirty="0"/>
          </a:p>
        </p:txBody>
      </p:sp>
      <p:sp>
        <p:nvSpPr>
          <p:cNvPr id="57" name="文本框 8">
            <a:extLst>
              <a:ext uri="{FF2B5EF4-FFF2-40B4-BE49-F238E27FC236}">
                <a16:creationId xmlns:a16="http://schemas.microsoft.com/office/drawing/2014/main" id="{59D7D49F-0670-4CAA-A16A-F08BAE954D87}"/>
              </a:ext>
            </a:extLst>
          </p:cNvPr>
          <p:cNvSpPr txBox="1"/>
          <p:nvPr/>
        </p:nvSpPr>
        <p:spPr>
          <a:xfrm>
            <a:off x="614854" y="4366091"/>
            <a:ext cx="1065062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排序的时候原数组和这个下标数组同时变化，则排序后我们得到这样的两个数组：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6F69BCDA-C7BE-4E87-9357-083137B5D0D1}"/>
              </a:ext>
            </a:extLst>
          </p:cNvPr>
          <p:cNvSpPr/>
          <p:nvPr/>
        </p:nvSpPr>
        <p:spPr>
          <a:xfrm>
            <a:off x="3610573" y="1572353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</a:rPr>
              <a:t>1</a:t>
            </a:r>
            <a:endParaRPr dirty="0">
              <a:solidFill>
                <a:srgbClr val="FFFFFF"/>
              </a:solidFill>
              <a:latin typeface="Alibaba Sans"/>
            </a:endParaRPr>
          </a:p>
        </p:txBody>
      </p:sp>
      <p:sp>
        <p:nvSpPr>
          <p:cNvPr id="59" name="矩形: 圆角 31">
            <a:extLst>
              <a:ext uri="{FF2B5EF4-FFF2-40B4-BE49-F238E27FC236}">
                <a16:creationId xmlns:a16="http://schemas.microsoft.com/office/drawing/2014/main" id="{DC34CAF8-7265-4961-8078-87421AA19CEA}"/>
              </a:ext>
            </a:extLst>
          </p:cNvPr>
          <p:cNvSpPr/>
          <p:nvPr/>
        </p:nvSpPr>
        <p:spPr>
          <a:xfrm>
            <a:off x="5146538" y="249450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3</a:t>
            </a:r>
            <a:endParaRPr dirty="0"/>
          </a:p>
        </p:txBody>
      </p:sp>
      <p:sp>
        <p:nvSpPr>
          <p:cNvPr id="60" name="矩形: 圆角 32">
            <a:extLst>
              <a:ext uri="{FF2B5EF4-FFF2-40B4-BE49-F238E27FC236}">
                <a16:creationId xmlns:a16="http://schemas.microsoft.com/office/drawing/2014/main" id="{E2998C57-4881-4864-860E-4DCB538381DB}"/>
              </a:ext>
            </a:extLst>
          </p:cNvPr>
          <p:cNvSpPr/>
          <p:nvPr/>
        </p:nvSpPr>
        <p:spPr>
          <a:xfrm>
            <a:off x="5866538" y="249450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0</a:t>
            </a:r>
            <a:endParaRPr dirty="0"/>
          </a:p>
        </p:txBody>
      </p:sp>
      <p:grpSp>
        <p:nvGrpSpPr>
          <p:cNvPr id="61" name="矩形: 圆角 54">
            <a:extLst>
              <a:ext uri="{FF2B5EF4-FFF2-40B4-BE49-F238E27FC236}">
                <a16:creationId xmlns:a16="http://schemas.microsoft.com/office/drawing/2014/main" id="{ADACA08E-230C-4D43-8B0F-B2F94131A9CD}"/>
              </a:ext>
            </a:extLst>
          </p:cNvPr>
          <p:cNvGrpSpPr/>
          <p:nvPr/>
        </p:nvGrpSpPr>
        <p:grpSpPr>
          <a:xfrm>
            <a:off x="6586538" y="2494507"/>
            <a:ext cx="720001" cy="720001"/>
            <a:chOff x="0" y="0"/>
            <a:chExt cx="720000" cy="720000"/>
          </a:xfrm>
        </p:grpSpPr>
        <p:sp>
          <p:nvSpPr>
            <p:cNvPr id="62" name="圆角矩形">
              <a:extLst>
                <a:ext uri="{FF2B5EF4-FFF2-40B4-BE49-F238E27FC236}">
                  <a16:creationId xmlns:a16="http://schemas.microsoft.com/office/drawing/2014/main" id="{94D307DA-9AC8-459C-A682-E4DE9AD39FBD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63" name="圆角矩形">
              <a:extLst>
                <a:ext uri="{FF2B5EF4-FFF2-40B4-BE49-F238E27FC236}">
                  <a16:creationId xmlns:a16="http://schemas.microsoft.com/office/drawing/2014/main" id="{8248C95E-D177-48E0-BE14-4431ACA0AF3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64" name="圆角矩形">
              <a:extLst>
                <a:ext uri="{FF2B5EF4-FFF2-40B4-BE49-F238E27FC236}">
                  <a16:creationId xmlns:a16="http://schemas.microsoft.com/office/drawing/2014/main" id="{209E3842-FE1C-480C-84B9-A71658601033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65" name="圆角矩形">
              <a:extLst>
                <a:ext uri="{FF2B5EF4-FFF2-40B4-BE49-F238E27FC236}">
                  <a16:creationId xmlns:a16="http://schemas.microsoft.com/office/drawing/2014/main" id="{EC5AE85F-51DC-48ED-BF16-A16D65F7EEA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lang="en-US" dirty="0"/>
                <a:t>1</a:t>
              </a:r>
              <a:endParaRPr dirty="0"/>
            </a:p>
          </p:txBody>
        </p:sp>
      </p:grp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EFFE917-29C4-4E31-BEF1-67779E310673}"/>
              </a:ext>
            </a:extLst>
          </p:cNvPr>
          <p:cNvSpPr/>
          <p:nvPr/>
        </p:nvSpPr>
        <p:spPr>
          <a:xfrm>
            <a:off x="4426537" y="2507204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</a:rPr>
              <a:t>4</a:t>
            </a:r>
            <a:endParaRPr dirty="0">
              <a:solidFill>
                <a:srgbClr val="FFFFFF"/>
              </a:solidFill>
              <a:latin typeface="Alibaba Sans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3A53091-C879-4463-BA48-34BF33B6F93F}"/>
              </a:ext>
            </a:extLst>
          </p:cNvPr>
          <p:cNvSpPr/>
          <p:nvPr/>
        </p:nvSpPr>
        <p:spPr>
          <a:xfrm>
            <a:off x="3706535" y="2507203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</a:rPr>
              <a:t>2</a:t>
            </a:r>
            <a:endParaRPr dirty="0">
              <a:solidFill>
                <a:srgbClr val="FFFFFF"/>
              </a:solidFill>
              <a:latin typeface="Alibaba Sans"/>
            </a:endParaRPr>
          </a:p>
        </p:txBody>
      </p:sp>
    </p:spTree>
    <p:extLst>
      <p:ext uri="{BB962C8B-B14F-4D97-AF65-F5344CB8AC3E}">
        <p14:creationId xmlns:p14="http://schemas.microsoft.com/office/powerpoint/2010/main" val="111576877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/>
          </a:p>
        </p:txBody>
      </p:sp>
      <p:sp>
        <p:nvSpPr>
          <p:cNvPr id="289" name="矩形 71"/>
          <p:cNvSpPr txBox="1"/>
          <p:nvPr/>
        </p:nvSpPr>
        <p:spPr>
          <a:xfrm>
            <a:off x="753138" y="420891"/>
            <a:ext cx="566407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L</a:t>
            </a:r>
            <a:r>
              <a:rPr lang="en-US" altLang="zh-CN" dirty="0"/>
              <a:t>eetcode</a:t>
            </a:r>
            <a:r>
              <a:rPr dirty="0"/>
              <a:t>-</a:t>
            </a:r>
            <a:r>
              <a:rPr lang="en-US" dirty="0"/>
              <a:t>315 </a:t>
            </a:r>
            <a:r>
              <a:rPr lang="zh-CN" altLang="en-US" dirty="0"/>
              <a:t>计算右侧小于当前元素的个数</a:t>
            </a:r>
            <a:endParaRPr lang="zh-CN" altLang="en-US"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sp>
        <p:nvSpPr>
          <p:cNvPr id="30" name="文本框 8">
            <a:extLst>
              <a:ext uri="{FF2B5EF4-FFF2-40B4-BE49-F238E27FC236}">
                <a16:creationId xmlns:a16="http://schemas.microsoft.com/office/drawing/2014/main" id="{D759045F-A0B1-41FE-8CCE-2655A4B5DE34}"/>
              </a:ext>
            </a:extLst>
          </p:cNvPr>
          <p:cNvSpPr txBox="1"/>
          <p:nvPr/>
        </p:nvSpPr>
        <p:spPr>
          <a:xfrm>
            <a:off x="3171549" y="1747689"/>
            <a:ext cx="37445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altLang="zh-CN" dirty="0"/>
              <a:t>a =</a:t>
            </a:r>
            <a:endParaRPr lang="en-US" dirty="0"/>
          </a:p>
        </p:txBody>
      </p:sp>
      <p:sp>
        <p:nvSpPr>
          <p:cNvPr id="33" name="矩形: 圆角 31">
            <a:extLst>
              <a:ext uri="{FF2B5EF4-FFF2-40B4-BE49-F238E27FC236}">
                <a16:creationId xmlns:a16="http://schemas.microsoft.com/office/drawing/2014/main" id="{F78C37C2-65A1-4947-8948-A504B279EEDE}"/>
              </a:ext>
            </a:extLst>
          </p:cNvPr>
          <p:cNvSpPr/>
          <p:nvPr/>
        </p:nvSpPr>
        <p:spPr>
          <a:xfrm>
            <a:off x="5050576" y="155965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5</a:t>
            </a:r>
            <a:endParaRPr dirty="0"/>
          </a:p>
        </p:txBody>
      </p:sp>
      <p:sp>
        <p:nvSpPr>
          <p:cNvPr id="34" name="矩形: 圆角 32">
            <a:extLst>
              <a:ext uri="{FF2B5EF4-FFF2-40B4-BE49-F238E27FC236}">
                <a16:creationId xmlns:a16="http://schemas.microsoft.com/office/drawing/2014/main" id="{702D9067-E448-4E79-99E3-408E1FF30E51}"/>
              </a:ext>
            </a:extLst>
          </p:cNvPr>
          <p:cNvSpPr/>
          <p:nvPr/>
        </p:nvSpPr>
        <p:spPr>
          <a:xfrm>
            <a:off x="5770576" y="155965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8</a:t>
            </a:r>
            <a:endParaRPr dirty="0"/>
          </a:p>
        </p:txBody>
      </p:sp>
      <p:grpSp>
        <p:nvGrpSpPr>
          <p:cNvPr id="35" name="矩形: 圆角 54">
            <a:extLst>
              <a:ext uri="{FF2B5EF4-FFF2-40B4-BE49-F238E27FC236}">
                <a16:creationId xmlns:a16="http://schemas.microsoft.com/office/drawing/2014/main" id="{DC102170-8A7D-4093-95E8-1594C32B202C}"/>
              </a:ext>
            </a:extLst>
          </p:cNvPr>
          <p:cNvGrpSpPr/>
          <p:nvPr/>
        </p:nvGrpSpPr>
        <p:grpSpPr>
          <a:xfrm>
            <a:off x="6490576" y="1559657"/>
            <a:ext cx="720001" cy="720001"/>
            <a:chOff x="0" y="0"/>
            <a:chExt cx="720000" cy="720000"/>
          </a:xfrm>
        </p:grpSpPr>
        <p:sp>
          <p:nvSpPr>
            <p:cNvPr id="36" name="圆角矩形">
              <a:extLst>
                <a:ext uri="{FF2B5EF4-FFF2-40B4-BE49-F238E27FC236}">
                  <a16:creationId xmlns:a16="http://schemas.microsoft.com/office/drawing/2014/main" id="{D7A09F12-E06A-47EB-AE9D-75DD9BC0D3B0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7" name="圆角矩形">
              <a:extLst>
                <a:ext uri="{FF2B5EF4-FFF2-40B4-BE49-F238E27FC236}">
                  <a16:creationId xmlns:a16="http://schemas.microsoft.com/office/drawing/2014/main" id="{CFF106D3-2596-4D0A-89AB-940A766D625C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8" name="圆角矩形">
              <a:extLst>
                <a:ext uri="{FF2B5EF4-FFF2-40B4-BE49-F238E27FC236}">
                  <a16:creationId xmlns:a16="http://schemas.microsoft.com/office/drawing/2014/main" id="{1A15B968-0B3B-4E7E-A94B-7A76182B185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9" name="圆角矩形">
              <a:extLst>
                <a:ext uri="{FF2B5EF4-FFF2-40B4-BE49-F238E27FC236}">
                  <a16:creationId xmlns:a16="http://schemas.microsoft.com/office/drawing/2014/main" id="{A95887EB-EF16-479E-8B6E-3F228DC5AEDF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lang="en-US" dirty="0"/>
                <a:t>9</a:t>
              </a:r>
              <a:endParaRPr dirty="0"/>
            </a:p>
          </p:txBody>
        </p:sp>
      </p:grpSp>
      <p:sp>
        <p:nvSpPr>
          <p:cNvPr id="50" name="文本框 8">
            <a:extLst>
              <a:ext uri="{FF2B5EF4-FFF2-40B4-BE49-F238E27FC236}">
                <a16:creationId xmlns:a16="http://schemas.microsoft.com/office/drawing/2014/main" id="{CD272F7C-0AFB-493C-B7CA-AA065D18387F}"/>
              </a:ext>
            </a:extLst>
          </p:cNvPr>
          <p:cNvSpPr txBox="1"/>
          <p:nvPr/>
        </p:nvSpPr>
        <p:spPr>
          <a:xfrm>
            <a:off x="660708" y="1050608"/>
            <a:ext cx="1065062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E2008F7-CD92-40CA-A81A-AD1C25C8AA87}"/>
              </a:ext>
            </a:extLst>
          </p:cNvPr>
          <p:cNvSpPr/>
          <p:nvPr/>
        </p:nvSpPr>
        <p:spPr>
          <a:xfrm>
            <a:off x="4330575" y="1572354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</a:rPr>
              <a:t>2</a:t>
            </a:r>
            <a:endParaRPr dirty="0">
              <a:solidFill>
                <a:srgbClr val="FFFFFF"/>
              </a:solidFill>
              <a:latin typeface="Alibaba Sans"/>
            </a:endParaRPr>
          </a:p>
        </p:txBody>
      </p:sp>
      <p:sp>
        <p:nvSpPr>
          <p:cNvPr id="52" name="文本框 8">
            <a:extLst>
              <a:ext uri="{FF2B5EF4-FFF2-40B4-BE49-F238E27FC236}">
                <a16:creationId xmlns:a16="http://schemas.microsoft.com/office/drawing/2014/main" id="{135EC9C6-972C-4715-91BC-D440B01188BA}"/>
              </a:ext>
            </a:extLst>
          </p:cNvPr>
          <p:cNvSpPr txBox="1"/>
          <p:nvPr/>
        </p:nvSpPr>
        <p:spPr>
          <a:xfrm>
            <a:off x="2921707" y="2749636"/>
            <a:ext cx="78482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altLang="zh-CN" dirty="0"/>
              <a:t>Index =</a:t>
            </a:r>
            <a:endParaRPr 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6F69BCDA-C7BE-4E87-9357-083137B5D0D1}"/>
              </a:ext>
            </a:extLst>
          </p:cNvPr>
          <p:cNvSpPr/>
          <p:nvPr/>
        </p:nvSpPr>
        <p:spPr>
          <a:xfrm>
            <a:off x="3610573" y="1572353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</a:rPr>
              <a:t>1</a:t>
            </a:r>
            <a:endParaRPr dirty="0">
              <a:solidFill>
                <a:srgbClr val="FFFFFF"/>
              </a:solidFill>
              <a:latin typeface="Alibaba Sans"/>
            </a:endParaRPr>
          </a:p>
        </p:txBody>
      </p:sp>
      <p:sp>
        <p:nvSpPr>
          <p:cNvPr id="59" name="矩形: 圆角 31">
            <a:extLst>
              <a:ext uri="{FF2B5EF4-FFF2-40B4-BE49-F238E27FC236}">
                <a16:creationId xmlns:a16="http://schemas.microsoft.com/office/drawing/2014/main" id="{DC34CAF8-7265-4961-8078-87421AA19CEA}"/>
              </a:ext>
            </a:extLst>
          </p:cNvPr>
          <p:cNvSpPr/>
          <p:nvPr/>
        </p:nvSpPr>
        <p:spPr>
          <a:xfrm>
            <a:off x="5146538" y="249450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3</a:t>
            </a:r>
            <a:endParaRPr dirty="0"/>
          </a:p>
        </p:txBody>
      </p:sp>
      <p:sp>
        <p:nvSpPr>
          <p:cNvPr id="60" name="矩形: 圆角 32">
            <a:extLst>
              <a:ext uri="{FF2B5EF4-FFF2-40B4-BE49-F238E27FC236}">
                <a16:creationId xmlns:a16="http://schemas.microsoft.com/office/drawing/2014/main" id="{E2998C57-4881-4864-860E-4DCB538381DB}"/>
              </a:ext>
            </a:extLst>
          </p:cNvPr>
          <p:cNvSpPr/>
          <p:nvPr/>
        </p:nvSpPr>
        <p:spPr>
          <a:xfrm>
            <a:off x="5866538" y="249450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0</a:t>
            </a:r>
            <a:endParaRPr dirty="0"/>
          </a:p>
        </p:txBody>
      </p:sp>
      <p:grpSp>
        <p:nvGrpSpPr>
          <p:cNvPr id="61" name="矩形: 圆角 54">
            <a:extLst>
              <a:ext uri="{FF2B5EF4-FFF2-40B4-BE49-F238E27FC236}">
                <a16:creationId xmlns:a16="http://schemas.microsoft.com/office/drawing/2014/main" id="{ADACA08E-230C-4D43-8B0F-B2F94131A9CD}"/>
              </a:ext>
            </a:extLst>
          </p:cNvPr>
          <p:cNvGrpSpPr/>
          <p:nvPr/>
        </p:nvGrpSpPr>
        <p:grpSpPr>
          <a:xfrm>
            <a:off x="6586538" y="2494507"/>
            <a:ext cx="720001" cy="720001"/>
            <a:chOff x="0" y="0"/>
            <a:chExt cx="720000" cy="720000"/>
          </a:xfrm>
        </p:grpSpPr>
        <p:sp>
          <p:nvSpPr>
            <p:cNvPr id="62" name="圆角矩形">
              <a:extLst>
                <a:ext uri="{FF2B5EF4-FFF2-40B4-BE49-F238E27FC236}">
                  <a16:creationId xmlns:a16="http://schemas.microsoft.com/office/drawing/2014/main" id="{94D307DA-9AC8-459C-A682-E4DE9AD39FBD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63" name="圆角矩形">
              <a:extLst>
                <a:ext uri="{FF2B5EF4-FFF2-40B4-BE49-F238E27FC236}">
                  <a16:creationId xmlns:a16="http://schemas.microsoft.com/office/drawing/2014/main" id="{8248C95E-D177-48E0-BE14-4431ACA0AF3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64" name="圆角矩形">
              <a:extLst>
                <a:ext uri="{FF2B5EF4-FFF2-40B4-BE49-F238E27FC236}">
                  <a16:creationId xmlns:a16="http://schemas.microsoft.com/office/drawing/2014/main" id="{209E3842-FE1C-480C-84B9-A71658601033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65" name="圆角矩形">
              <a:extLst>
                <a:ext uri="{FF2B5EF4-FFF2-40B4-BE49-F238E27FC236}">
                  <a16:creationId xmlns:a16="http://schemas.microsoft.com/office/drawing/2014/main" id="{EC5AE85F-51DC-48ED-BF16-A16D65F7EEA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lang="en-US" dirty="0"/>
                <a:t>1</a:t>
              </a:r>
              <a:endParaRPr dirty="0"/>
            </a:p>
          </p:txBody>
        </p:sp>
      </p:grp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EFFE917-29C4-4E31-BEF1-67779E310673}"/>
              </a:ext>
            </a:extLst>
          </p:cNvPr>
          <p:cNvSpPr/>
          <p:nvPr/>
        </p:nvSpPr>
        <p:spPr>
          <a:xfrm>
            <a:off x="4426537" y="2507204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</a:rPr>
              <a:t>4</a:t>
            </a:r>
            <a:endParaRPr dirty="0">
              <a:solidFill>
                <a:srgbClr val="FFFFFF"/>
              </a:solidFill>
              <a:latin typeface="Alibaba Sans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3A53091-C879-4463-BA48-34BF33B6F93F}"/>
              </a:ext>
            </a:extLst>
          </p:cNvPr>
          <p:cNvSpPr/>
          <p:nvPr/>
        </p:nvSpPr>
        <p:spPr>
          <a:xfrm>
            <a:off x="3706535" y="2507203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</a:rPr>
              <a:t>2</a:t>
            </a:r>
            <a:endParaRPr dirty="0">
              <a:solidFill>
                <a:srgbClr val="FFFFFF"/>
              </a:solidFill>
              <a:latin typeface="Alibaba San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52926EC-6896-43BE-B3EA-35E9368F8D0F}"/>
              </a:ext>
            </a:extLst>
          </p:cNvPr>
          <p:cNvSpPr txBox="1"/>
          <p:nvPr/>
        </p:nvSpPr>
        <p:spPr>
          <a:xfrm>
            <a:off x="576899" y="4500878"/>
            <a:ext cx="10365101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b="1" dirty="0"/>
              <a:t>我们用一个数组 </a:t>
            </a:r>
            <a:r>
              <a:rPr lang="en-US" altLang="zh-CN" b="1" dirty="0" err="1"/>
              <a:t>ans</a:t>
            </a:r>
            <a:r>
              <a:rPr lang="en-US" altLang="zh-CN" b="1" dirty="0"/>
              <a:t> </a:t>
            </a:r>
            <a:r>
              <a:rPr lang="zh-CN" altLang="en-US" b="1" dirty="0"/>
              <a:t>来记录贡献。我们对某个元素计算贡献的时候，如果它对应的下标为 </a:t>
            </a:r>
            <a:r>
              <a:rPr lang="en-US" altLang="zh-CN" b="1" dirty="0"/>
              <a:t>p</a:t>
            </a:r>
            <a:r>
              <a:rPr lang="zh-CN" altLang="en-US" b="1" dirty="0"/>
              <a:t>，我们只需要在 </a:t>
            </a:r>
            <a:r>
              <a:rPr lang="en-US" altLang="zh-CN" b="1" dirty="0" err="1"/>
              <a:t>ans</a:t>
            </a:r>
            <a:r>
              <a:rPr lang="en-US" altLang="zh-CN" b="1" dirty="0"/>
              <a:t>[p] </a:t>
            </a:r>
            <a:r>
              <a:rPr lang="zh-CN" altLang="en-US" b="1" dirty="0"/>
              <a:t>上加上贡献即可。</a:t>
            </a:r>
          </a:p>
        </p:txBody>
      </p:sp>
    </p:spTree>
    <p:extLst>
      <p:ext uri="{BB962C8B-B14F-4D97-AF65-F5344CB8AC3E}">
        <p14:creationId xmlns:p14="http://schemas.microsoft.com/office/powerpoint/2010/main" val="273497595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文本框 3"/>
          <p:cNvSpPr txBox="1"/>
          <p:nvPr/>
        </p:nvSpPr>
        <p:spPr>
          <a:xfrm>
            <a:off x="1943735" y="2322195"/>
            <a:ext cx="7631429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lvl1pPr>
          </a:lstStyle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感谢您的观看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/>
          </a:p>
        </p:txBody>
      </p:sp>
      <p:sp>
        <p:nvSpPr>
          <p:cNvPr id="289" name="矩形 71"/>
          <p:cNvSpPr txBox="1"/>
          <p:nvPr/>
        </p:nvSpPr>
        <p:spPr>
          <a:xfrm>
            <a:off x="753138" y="420891"/>
            <a:ext cx="566407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L</a:t>
            </a:r>
            <a:r>
              <a:rPr lang="en-US" altLang="zh-CN" dirty="0"/>
              <a:t>eetcode</a:t>
            </a:r>
            <a:r>
              <a:rPr dirty="0"/>
              <a:t>-</a:t>
            </a:r>
            <a:r>
              <a:rPr lang="en-US" dirty="0"/>
              <a:t>315 </a:t>
            </a:r>
            <a:r>
              <a:rPr lang="zh-CN" altLang="en-US" dirty="0"/>
              <a:t>计算右侧小于当前元素的个数</a:t>
            </a:r>
            <a:endParaRPr lang="zh-CN" altLang="en-US"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sp>
        <p:nvSpPr>
          <p:cNvPr id="30" name="文本框 8">
            <a:extLst>
              <a:ext uri="{FF2B5EF4-FFF2-40B4-BE49-F238E27FC236}">
                <a16:creationId xmlns:a16="http://schemas.microsoft.com/office/drawing/2014/main" id="{D759045F-A0B1-41FE-8CCE-2655A4B5DE34}"/>
              </a:ext>
            </a:extLst>
          </p:cNvPr>
          <p:cNvSpPr txBox="1"/>
          <p:nvPr/>
        </p:nvSpPr>
        <p:spPr>
          <a:xfrm>
            <a:off x="1360486" y="2706531"/>
            <a:ext cx="30553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altLang="zh-CN" dirty="0"/>
              <a:t>L=</a:t>
            </a:r>
            <a:endParaRPr lang="en-US" dirty="0"/>
          </a:p>
        </p:txBody>
      </p:sp>
      <p:sp>
        <p:nvSpPr>
          <p:cNvPr id="31" name="矩形: 圆角 27">
            <a:extLst>
              <a:ext uri="{FF2B5EF4-FFF2-40B4-BE49-F238E27FC236}">
                <a16:creationId xmlns:a16="http://schemas.microsoft.com/office/drawing/2014/main" id="{27F63324-C273-424E-87C2-656E829A8202}"/>
              </a:ext>
            </a:extLst>
          </p:cNvPr>
          <p:cNvSpPr/>
          <p:nvPr/>
        </p:nvSpPr>
        <p:spPr>
          <a:xfrm>
            <a:off x="1666018" y="2518499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en-US" dirty="0"/>
              <a:t>8</a:t>
            </a:r>
            <a:endParaRPr dirty="0"/>
          </a:p>
        </p:txBody>
      </p:sp>
      <p:sp>
        <p:nvSpPr>
          <p:cNvPr id="32" name="矩形: 圆角 28">
            <a:extLst>
              <a:ext uri="{FF2B5EF4-FFF2-40B4-BE49-F238E27FC236}">
                <a16:creationId xmlns:a16="http://schemas.microsoft.com/office/drawing/2014/main" id="{35EB694A-C235-43D0-A74E-F43A6286F304}"/>
              </a:ext>
            </a:extLst>
          </p:cNvPr>
          <p:cNvSpPr/>
          <p:nvPr/>
        </p:nvSpPr>
        <p:spPr>
          <a:xfrm>
            <a:off x="2386018" y="2518499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12</a:t>
            </a:r>
            <a:endParaRPr dirty="0"/>
          </a:p>
        </p:txBody>
      </p:sp>
      <p:sp>
        <p:nvSpPr>
          <p:cNvPr id="33" name="矩形: 圆角 31">
            <a:extLst>
              <a:ext uri="{FF2B5EF4-FFF2-40B4-BE49-F238E27FC236}">
                <a16:creationId xmlns:a16="http://schemas.microsoft.com/office/drawing/2014/main" id="{F78C37C2-65A1-4947-8948-A504B279EEDE}"/>
              </a:ext>
            </a:extLst>
          </p:cNvPr>
          <p:cNvSpPr/>
          <p:nvPr/>
        </p:nvSpPr>
        <p:spPr>
          <a:xfrm>
            <a:off x="3106018" y="2518499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16</a:t>
            </a:r>
            <a:endParaRPr dirty="0"/>
          </a:p>
        </p:txBody>
      </p:sp>
      <p:sp>
        <p:nvSpPr>
          <p:cNvPr id="34" name="矩形: 圆角 32">
            <a:extLst>
              <a:ext uri="{FF2B5EF4-FFF2-40B4-BE49-F238E27FC236}">
                <a16:creationId xmlns:a16="http://schemas.microsoft.com/office/drawing/2014/main" id="{702D9067-E448-4E79-99E3-408E1FF30E51}"/>
              </a:ext>
            </a:extLst>
          </p:cNvPr>
          <p:cNvSpPr/>
          <p:nvPr/>
        </p:nvSpPr>
        <p:spPr>
          <a:xfrm>
            <a:off x="3826018" y="2518499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22</a:t>
            </a:r>
            <a:endParaRPr dirty="0"/>
          </a:p>
        </p:txBody>
      </p:sp>
      <p:grpSp>
        <p:nvGrpSpPr>
          <p:cNvPr id="35" name="矩形: 圆角 54">
            <a:extLst>
              <a:ext uri="{FF2B5EF4-FFF2-40B4-BE49-F238E27FC236}">
                <a16:creationId xmlns:a16="http://schemas.microsoft.com/office/drawing/2014/main" id="{DC102170-8A7D-4093-95E8-1594C32B202C}"/>
              </a:ext>
            </a:extLst>
          </p:cNvPr>
          <p:cNvGrpSpPr/>
          <p:nvPr/>
        </p:nvGrpSpPr>
        <p:grpSpPr>
          <a:xfrm>
            <a:off x="4546018" y="2518499"/>
            <a:ext cx="720001" cy="720001"/>
            <a:chOff x="0" y="0"/>
            <a:chExt cx="720000" cy="720000"/>
          </a:xfrm>
        </p:grpSpPr>
        <p:sp>
          <p:nvSpPr>
            <p:cNvPr id="36" name="圆角矩形">
              <a:extLst>
                <a:ext uri="{FF2B5EF4-FFF2-40B4-BE49-F238E27FC236}">
                  <a16:creationId xmlns:a16="http://schemas.microsoft.com/office/drawing/2014/main" id="{D7A09F12-E06A-47EB-AE9D-75DD9BC0D3B0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7" name="圆角矩形">
              <a:extLst>
                <a:ext uri="{FF2B5EF4-FFF2-40B4-BE49-F238E27FC236}">
                  <a16:creationId xmlns:a16="http://schemas.microsoft.com/office/drawing/2014/main" id="{CFF106D3-2596-4D0A-89AB-940A766D625C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8" name="圆角矩形">
              <a:extLst>
                <a:ext uri="{FF2B5EF4-FFF2-40B4-BE49-F238E27FC236}">
                  <a16:creationId xmlns:a16="http://schemas.microsoft.com/office/drawing/2014/main" id="{1A15B968-0B3B-4E7E-A94B-7A76182B185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9" name="圆角矩形">
              <a:extLst>
                <a:ext uri="{FF2B5EF4-FFF2-40B4-BE49-F238E27FC236}">
                  <a16:creationId xmlns:a16="http://schemas.microsoft.com/office/drawing/2014/main" id="{A95887EB-EF16-479E-8B6E-3F228DC5AEDF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lang="en-US" dirty="0"/>
                <a:t>100</a:t>
              </a:r>
              <a:endParaRPr dirty="0"/>
            </a:p>
          </p:txBody>
        </p:sp>
      </p:grpSp>
      <p:sp>
        <p:nvSpPr>
          <p:cNvPr id="41" name="矩形: 圆角 27">
            <a:extLst>
              <a:ext uri="{FF2B5EF4-FFF2-40B4-BE49-F238E27FC236}">
                <a16:creationId xmlns:a16="http://schemas.microsoft.com/office/drawing/2014/main" id="{78E31021-242D-4014-B2F0-0C6B3DDB4D30}"/>
              </a:ext>
            </a:extLst>
          </p:cNvPr>
          <p:cNvSpPr/>
          <p:nvPr/>
        </p:nvSpPr>
        <p:spPr>
          <a:xfrm>
            <a:off x="6399502" y="248198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en-US" dirty="0"/>
              <a:t>7</a:t>
            </a:r>
            <a:endParaRPr dirty="0"/>
          </a:p>
        </p:txBody>
      </p:sp>
      <p:sp>
        <p:nvSpPr>
          <p:cNvPr id="42" name="矩形: 圆角 28">
            <a:extLst>
              <a:ext uri="{FF2B5EF4-FFF2-40B4-BE49-F238E27FC236}">
                <a16:creationId xmlns:a16="http://schemas.microsoft.com/office/drawing/2014/main" id="{FBFC37D6-E018-4AA1-AB7C-7EC28246F0ED}"/>
              </a:ext>
            </a:extLst>
          </p:cNvPr>
          <p:cNvSpPr/>
          <p:nvPr/>
        </p:nvSpPr>
        <p:spPr>
          <a:xfrm>
            <a:off x="7119502" y="248198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26</a:t>
            </a:r>
            <a:endParaRPr dirty="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C5DF11D-4DD2-4F13-822A-763DED5822AF}"/>
              </a:ext>
            </a:extLst>
          </p:cNvPr>
          <p:cNvSpPr/>
          <p:nvPr/>
        </p:nvSpPr>
        <p:spPr>
          <a:xfrm>
            <a:off x="7839502" y="248198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55</a:t>
            </a:r>
            <a:endParaRPr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BA1585B-BEDC-4F1A-9213-7521A5031399}"/>
              </a:ext>
            </a:extLst>
          </p:cNvPr>
          <p:cNvSpPr/>
          <p:nvPr/>
        </p:nvSpPr>
        <p:spPr>
          <a:xfrm>
            <a:off x="8559502" y="248198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64</a:t>
            </a:r>
            <a:endParaRPr dirty="0"/>
          </a:p>
        </p:txBody>
      </p:sp>
      <p:grpSp>
        <p:nvGrpSpPr>
          <p:cNvPr id="45" name="矩形: 圆角 54">
            <a:extLst>
              <a:ext uri="{FF2B5EF4-FFF2-40B4-BE49-F238E27FC236}">
                <a16:creationId xmlns:a16="http://schemas.microsoft.com/office/drawing/2014/main" id="{35EF22C0-F291-440C-8CF4-BA724E79F486}"/>
              </a:ext>
            </a:extLst>
          </p:cNvPr>
          <p:cNvGrpSpPr/>
          <p:nvPr/>
        </p:nvGrpSpPr>
        <p:grpSpPr>
          <a:xfrm>
            <a:off x="9279502" y="2481987"/>
            <a:ext cx="720001" cy="720001"/>
            <a:chOff x="0" y="0"/>
            <a:chExt cx="720000" cy="720000"/>
          </a:xfrm>
        </p:grpSpPr>
        <p:sp>
          <p:nvSpPr>
            <p:cNvPr id="46" name="圆角矩形">
              <a:extLst>
                <a:ext uri="{FF2B5EF4-FFF2-40B4-BE49-F238E27FC236}">
                  <a16:creationId xmlns:a16="http://schemas.microsoft.com/office/drawing/2014/main" id="{6805765E-A8FE-4694-A0FC-82960E73F2D4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47" name="圆角矩形">
              <a:extLst>
                <a:ext uri="{FF2B5EF4-FFF2-40B4-BE49-F238E27FC236}">
                  <a16:creationId xmlns:a16="http://schemas.microsoft.com/office/drawing/2014/main" id="{C1D428C2-83A1-48EE-A204-DD5EFF3CC46C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48" name="圆角矩形">
              <a:extLst>
                <a:ext uri="{FF2B5EF4-FFF2-40B4-BE49-F238E27FC236}">
                  <a16:creationId xmlns:a16="http://schemas.microsoft.com/office/drawing/2014/main" id="{88E75A35-0235-488E-A725-67D014C731CD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49" name="圆角矩形">
              <a:extLst>
                <a:ext uri="{FF2B5EF4-FFF2-40B4-BE49-F238E27FC236}">
                  <a16:creationId xmlns:a16="http://schemas.microsoft.com/office/drawing/2014/main" id="{5D92A9CB-546D-4902-AA6F-F1BD4EDAA410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lang="en-US" dirty="0"/>
                <a:t>91</a:t>
              </a:r>
              <a:endParaRPr dirty="0"/>
            </a:p>
          </p:txBody>
        </p:sp>
      </p:grpSp>
      <p:sp>
        <p:nvSpPr>
          <p:cNvPr id="50" name="文本框 8">
            <a:extLst>
              <a:ext uri="{FF2B5EF4-FFF2-40B4-BE49-F238E27FC236}">
                <a16:creationId xmlns:a16="http://schemas.microsoft.com/office/drawing/2014/main" id="{CD272F7C-0AFB-493C-B7CA-AA065D18387F}"/>
              </a:ext>
            </a:extLst>
          </p:cNvPr>
          <p:cNvSpPr txBox="1"/>
          <p:nvPr/>
        </p:nvSpPr>
        <p:spPr>
          <a:xfrm>
            <a:off x="681113" y="4985832"/>
            <a:ext cx="678647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>
                <a:solidFill>
                  <a:schemeClr val="tx1"/>
                </a:solidFill>
              </a:rPr>
              <a:t>我们通过一个示例来看，假设我们有两个已排序的序列等待合并，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>
                <a:solidFill>
                  <a:schemeClr val="tx1"/>
                </a:solidFill>
              </a:rPr>
              <a:t>分别是</a:t>
            </a:r>
            <a:r>
              <a:rPr lang="en-US" altLang="zh-CN" dirty="0">
                <a:solidFill>
                  <a:schemeClr val="tx1"/>
                </a:solidFill>
              </a:rPr>
              <a:t>L = [8,12,16,22,100]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R=[7,26,55,64,91] </a:t>
            </a:r>
            <a:r>
              <a:rPr lang="zh-CN" altLang="en-US" dirty="0">
                <a:solidFill>
                  <a:schemeClr val="tx1"/>
                </a:solidFill>
              </a:rPr>
              <a:t>合并好的数组是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3" name="文本框 8">
            <a:extLst>
              <a:ext uri="{FF2B5EF4-FFF2-40B4-BE49-F238E27FC236}">
                <a16:creationId xmlns:a16="http://schemas.microsoft.com/office/drawing/2014/main" id="{402DACFD-8F62-4EFF-A35C-2EEE82804C19}"/>
              </a:ext>
            </a:extLst>
          </p:cNvPr>
          <p:cNvSpPr txBox="1"/>
          <p:nvPr/>
        </p:nvSpPr>
        <p:spPr>
          <a:xfrm>
            <a:off x="5986019" y="2675287"/>
            <a:ext cx="33759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altLang="zh-CN" dirty="0"/>
              <a:t>R=</a:t>
            </a:r>
            <a:endParaRPr dirty="0"/>
          </a:p>
        </p:txBody>
      </p:sp>
      <p:sp>
        <p:nvSpPr>
          <p:cNvPr id="54" name="文本框 8">
            <a:extLst>
              <a:ext uri="{FF2B5EF4-FFF2-40B4-BE49-F238E27FC236}">
                <a16:creationId xmlns:a16="http://schemas.microsoft.com/office/drawing/2014/main" id="{DE970C10-B602-44D2-8E1C-13BE8058E3FE}"/>
              </a:ext>
            </a:extLst>
          </p:cNvPr>
          <p:cNvSpPr txBox="1"/>
          <p:nvPr/>
        </p:nvSpPr>
        <p:spPr>
          <a:xfrm>
            <a:off x="1356729" y="3824152"/>
            <a:ext cx="40972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altLang="zh-CN" dirty="0"/>
              <a:t>M=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/>
          </a:p>
        </p:txBody>
      </p:sp>
      <p:sp>
        <p:nvSpPr>
          <p:cNvPr id="289" name="矩形 71"/>
          <p:cNvSpPr txBox="1"/>
          <p:nvPr/>
        </p:nvSpPr>
        <p:spPr>
          <a:xfrm>
            <a:off x="753138" y="420891"/>
            <a:ext cx="566407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L</a:t>
            </a:r>
            <a:r>
              <a:rPr lang="en-US" altLang="zh-CN" dirty="0"/>
              <a:t>eetcode</a:t>
            </a:r>
            <a:r>
              <a:rPr dirty="0"/>
              <a:t>-</a:t>
            </a:r>
            <a:r>
              <a:rPr lang="en-US" dirty="0"/>
              <a:t>315 </a:t>
            </a:r>
            <a:r>
              <a:rPr lang="zh-CN" altLang="en-US" dirty="0"/>
              <a:t>计算右侧小于当前元素的个数</a:t>
            </a:r>
            <a:endParaRPr lang="zh-CN" altLang="en-US"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sp>
        <p:nvSpPr>
          <p:cNvPr id="30" name="文本框 8">
            <a:extLst>
              <a:ext uri="{FF2B5EF4-FFF2-40B4-BE49-F238E27FC236}">
                <a16:creationId xmlns:a16="http://schemas.microsoft.com/office/drawing/2014/main" id="{D759045F-A0B1-41FE-8CCE-2655A4B5DE34}"/>
              </a:ext>
            </a:extLst>
          </p:cNvPr>
          <p:cNvSpPr txBox="1"/>
          <p:nvPr/>
        </p:nvSpPr>
        <p:spPr>
          <a:xfrm>
            <a:off x="1360486" y="2706531"/>
            <a:ext cx="30553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altLang="zh-CN" dirty="0"/>
              <a:t>L=</a:t>
            </a:r>
            <a:endParaRPr lang="en-US" dirty="0"/>
          </a:p>
        </p:txBody>
      </p:sp>
      <p:sp>
        <p:nvSpPr>
          <p:cNvPr id="31" name="矩形: 圆角 27">
            <a:extLst>
              <a:ext uri="{FF2B5EF4-FFF2-40B4-BE49-F238E27FC236}">
                <a16:creationId xmlns:a16="http://schemas.microsoft.com/office/drawing/2014/main" id="{27F63324-C273-424E-87C2-656E829A8202}"/>
              </a:ext>
            </a:extLst>
          </p:cNvPr>
          <p:cNvSpPr/>
          <p:nvPr/>
        </p:nvSpPr>
        <p:spPr>
          <a:xfrm>
            <a:off x="1666018" y="2518499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en-US" dirty="0"/>
              <a:t>8</a:t>
            </a:r>
            <a:endParaRPr dirty="0"/>
          </a:p>
        </p:txBody>
      </p:sp>
      <p:sp>
        <p:nvSpPr>
          <p:cNvPr id="32" name="矩形: 圆角 28">
            <a:extLst>
              <a:ext uri="{FF2B5EF4-FFF2-40B4-BE49-F238E27FC236}">
                <a16:creationId xmlns:a16="http://schemas.microsoft.com/office/drawing/2014/main" id="{35EB694A-C235-43D0-A74E-F43A6286F304}"/>
              </a:ext>
            </a:extLst>
          </p:cNvPr>
          <p:cNvSpPr/>
          <p:nvPr/>
        </p:nvSpPr>
        <p:spPr>
          <a:xfrm>
            <a:off x="2386018" y="2518499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12</a:t>
            </a:r>
            <a:endParaRPr dirty="0"/>
          </a:p>
        </p:txBody>
      </p:sp>
      <p:sp>
        <p:nvSpPr>
          <p:cNvPr id="33" name="矩形: 圆角 31">
            <a:extLst>
              <a:ext uri="{FF2B5EF4-FFF2-40B4-BE49-F238E27FC236}">
                <a16:creationId xmlns:a16="http://schemas.microsoft.com/office/drawing/2014/main" id="{F78C37C2-65A1-4947-8948-A504B279EEDE}"/>
              </a:ext>
            </a:extLst>
          </p:cNvPr>
          <p:cNvSpPr/>
          <p:nvPr/>
        </p:nvSpPr>
        <p:spPr>
          <a:xfrm>
            <a:off x="3106018" y="2518499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16</a:t>
            </a:r>
            <a:endParaRPr dirty="0"/>
          </a:p>
        </p:txBody>
      </p:sp>
      <p:sp>
        <p:nvSpPr>
          <p:cNvPr id="34" name="矩形: 圆角 32">
            <a:extLst>
              <a:ext uri="{FF2B5EF4-FFF2-40B4-BE49-F238E27FC236}">
                <a16:creationId xmlns:a16="http://schemas.microsoft.com/office/drawing/2014/main" id="{702D9067-E448-4E79-99E3-408E1FF30E51}"/>
              </a:ext>
            </a:extLst>
          </p:cNvPr>
          <p:cNvSpPr/>
          <p:nvPr/>
        </p:nvSpPr>
        <p:spPr>
          <a:xfrm>
            <a:off x="3826018" y="2518499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22</a:t>
            </a:r>
            <a:endParaRPr dirty="0"/>
          </a:p>
        </p:txBody>
      </p:sp>
      <p:grpSp>
        <p:nvGrpSpPr>
          <p:cNvPr id="35" name="矩形: 圆角 54">
            <a:extLst>
              <a:ext uri="{FF2B5EF4-FFF2-40B4-BE49-F238E27FC236}">
                <a16:creationId xmlns:a16="http://schemas.microsoft.com/office/drawing/2014/main" id="{DC102170-8A7D-4093-95E8-1594C32B202C}"/>
              </a:ext>
            </a:extLst>
          </p:cNvPr>
          <p:cNvGrpSpPr/>
          <p:nvPr/>
        </p:nvGrpSpPr>
        <p:grpSpPr>
          <a:xfrm>
            <a:off x="4546018" y="2518499"/>
            <a:ext cx="720001" cy="720001"/>
            <a:chOff x="0" y="0"/>
            <a:chExt cx="720000" cy="720000"/>
          </a:xfrm>
        </p:grpSpPr>
        <p:sp>
          <p:nvSpPr>
            <p:cNvPr id="36" name="圆角矩形">
              <a:extLst>
                <a:ext uri="{FF2B5EF4-FFF2-40B4-BE49-F238E27FC236}">
                  <a16:creationId xmlns:a16="http://schemas.microsoft.com/office/drawing/2014/main" id="{D7A09F12-E06A-47EB-AE9D-75DD9BC0D3B0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7" name="圆角矩形">
              <a:extLst>
                <a:ext uri="{FF2B5EF4-FFF2-40B4-BE49-F238E27FC236}">
                  <a16:creationId xmlns:a16="http://schemas.microsoft.com/office/drawing/2014/main" id="{CFF106D3-2596-4D0A-89AB-940A766D625C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8" name="圆角矩形">
              <a:extLst>
                <a:ext uri="{FF2B5EF4-FFF2-40B4-BE49-F238E27FC236}">
                  <a16:creationId xmlns:a16="http://schemas.microsoft.com/office/drawing/2014/main" id="{1A15B968-0B3B-4E7E-A94B-7A76182B185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9" name="圆角矩形">
              <a:extLst>
                <a:ext uri="{FF2B5EF4-FFF2-40B4-BE49-F238E27FC236}">
                  <a16:creationId xmlns:a16="http://schemas.microsoft.com/office/drawing/2014/main" id="{A95887EB-EF16-479E-8B6E-3F228DC5AEDF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lang="en-US" dirty="0"/>
                <a:t>100</a:t>
              </a:r>
              <a:endParaRPr dirty="0"/>
            </a:p>
          </p:txBody>
        </p:sp>
      </p:grpSp>
      <p:sp>
        <p:nvSpPr>
          <p:cNvPr id="41" name="矩形: 圆角 27">
            <a:extLst>
              <a:ext uri="{FF2B5EF4-FFF2-40B4-BE49-F238E27FC236}">
                <a16:creationId xmlns:a16="http://schemas.microsoft.com/office/drawing/2014/main" id="{78E31021-242D-4014-B2F0-0C6B3DDB4D30}"/>
              </a:ext>
            </a:extLst>
          </p:cNvPr>
          <p:cNvSpPr/>
          <p:nvPr/>
        </p:nvSpPr>
        <p:spPr>
          <a:xfrm>
            <a:off x="6399502" y="248198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en-US" dirty="0"/>
              <a:t>7</a:t>
            </a:r>
            <a:endParaRPr dirty="0"/>
          </a:p>
        </p:txBody>
      </p:sp>
      <p:sp>
        <p:nvSpPr>
          <p:cNvPr id="42" name="矩形: 圆角 28">
            <a:extLst>
              <a:ext uri="{FF2B5EF4-FFF2-40B4-BE49-F238E27FC236}">
                <a16:creationId xmlns:a16="http://schemas.microsoft.com/office/drawing/2014/main" id="{FBFC37D6-E018-4AA1-AB7C-7EC28246F0ED}"/>
              </a:ext>
            </a:extLst>
          </p:cNvPr>
          <p:cNvSpPr/>
          <p:nvPr/>
        </p:nvSpPr>
        <p:spPr>
          <a:xfrm>
            <a:off x="7119502" y="248198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26</a:t>
            </a:r>
            <a:endParaRPr dirty="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C5DF11D-4DD2-4F13-822A-763DED5822AF}"/>
              </a:ext>
            </a:extLst>
          </p:cNvPr>
          <p:cNvSpPr/>
          <p:nvPr/>
        </p:nvSpPr>
        <p:spPr>
          <a:xfrm>
            <a:off x="7839502" y="248198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55</a:t>
            </a:r>
            <a:endParaRPr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BA1585B-BEDC-4F1A-9213-7521A5031399}"/>
              </a:ext>
            </a:extLst>
          </p:cNvPr>
          <p:cNvSpPr/>
          <p:nvPr/>
        </p:nvSpPr>
        <p:spPr>
          <a:xfrm>
            <a:off x="8559502" y="248198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64</a:t>
            </a:r>
            <a:endParaRPr dirty="0"/>
          </a:p>
        </p:txBody>
      </p:sp>
      <p:grpSp>
        <p:nvGrpSpPr>
          <p:cNvPr id="45" name="矩形: 圆角 54">
            <a:extLst>
              <a:ext uri="{FF2B5EF4-FFF2-40B4-BE49-F238E27FC236}">
                <a16:creationId xmlns:a16="http://schemas.microsoft.com/office/drawing/2014/main" id="{35EF22C0-F291-440C-8CF4-BA724E79F486}"/>
              </a:ext>
            </a:extLst>
          </p:cNvPr>
          <p:cNvGrpSpPr/>
          <p:nvPr/>
        </p:nvGrpSpPr>
        <p:grpSpPr>
          <a:xfrm>
            <a:off x="9279502" y="2481987"/>
            <a:ext cx="720001" cy="720001"/>
            <a:chOff x="0" y="0"/>
            <a:chExt cx="720000" cy="720000"/>
          </a:xfrm>
        </p:grpSpPr>
        <p:sp>
          <p:nvSpPr>
            <p:cNvPr id="46" name="圆角矩形">
              <a:extLst>
                <a:ext uri="{FF2B5EF4-FFF2-40B4-BE49-F238E27FC236}">
                  <a16:creationId xmlns:a16="http://schemas.microsoft.com/office/drawing/2014/main" id="{6805765E-A8FE-4694-A0FC-82960E73F2D4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47" name="圆角矩形">
              <a:extLst>
                <a:ext uri="{FF2B5EF4-FFF2-40B4-BE49-F238E27FC236}">
                  <a16:creationId xmlns:a16="http://schemas.microsoft.com/office/drawing/2014/main" id="{C1D428C2-83A1-48EE-A204-DD5EFF3CC46C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48" name="圆角矩形">
              <a:extLst>
                <a:ext uri="{FF2B5EF4-FFF2-40B4-BE49-F238E27FC236}">
                  <a16:creationId xmlns:a16="http://schemas.microsoft.com/office/drawing/2014/main" id="{88E75A35-0235-488E-A725-67D014C731CD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49" name="圆角矩形">
              <a:extLst>
                <a:ext uri="{FF2B5EF4-FFF2-40B4-BE49-F238E27FC236}">
                  <a16:creationId xmlns:a16="http://schemas.microsoft.com/office/drawing/2014/main" id="{5D92A9CB-546D-4902-AA6F-F1BD4EDAA410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lang="en-US" dirty="0"/>
                <a:t>91</a:t>
              </a:r>
              <a:endParaRPr dirty="0"/>
            </a:p>
          </p:txBody>
        </p:sp>
      </p:grpSp>
      <p:sp>
        <p:nvSpPr>
          <p:cNvPr id="50" name="文本框 8">
            <a:extLst>
              <a:ext uri="{FF2B5EF4-FFF2-40B4-BE49-F238E27FC236}">
                <a16:creationId xmlns:a16="http://schemas.microsoft.com/office/drawing/2014/main" id="{CD272F7C-0AFB-493C-B7CA-AA065D18387F}"/>
              </a:ext>
            </a:extLst>
          </p:cNvPr>
          <p:cNvSpPr txBox="1"/>
          <p:nvPr/>
        </p:nvSpPr>
        <p:spPr>
          <a:xfrm>
            <a:off x="681113" y="4985832"/>
            <a:ext cx="754789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>
                <a:solidFill>
                  <a:schemeClr val="tx1"/>
                </a:solidFill>
              </a:rPr>
              <a:t>我们定义两个指针变量，变量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和变量</a:t>
            </a:r>
            <a:r>
              <a:rPr lang="en-US" altLang="zh-CN" dirty="0">
                <a:solidFill>
                  <a:schemeClr val="tx1"/>
                </a:solidFill>
              </a:rPr>
              <a:t>j </a:t>
            </a:r>
            <a:r>
              <a:rPr lang="zh-CN" altLang="en-US" dirty="0">
                <a:solidFill>
                  <a:schemeClr val="tx1"/>
                </a:solidFill>
              </a:rPr>
              <a:t>分别指向 数组</a:t>
            </a:r>
            <a:r>
              <a:rPr lang="en-US" altLang="zh-CN" dirty="0">
                <a:solidFill>
                  <a:schemeClr val="tx1"/>
                </a:solidFill>
              </a:rPr>
              <a:t>L </a:t>
            </a:r>
            <a:r>
              <a:rPr lang="zh-CN" altLang="en-US" dirty="0">
                <a:solidFill>
                  <a:schemeClr val="tx1"/>
                </a:solidFill>
              </a:rPr>
              <a:t> 和数组</a:t>
            </a:r>
            <a:r>
              <a:rPr lang="en-US" altLang="zh-CN" dirty="0">
                <a:solidFill>
                  <a:schemeClr val="tx1"/>
                </a:solidFill>
              </a:rPr>
              <a:t>R </a:t>
            </a:r>
            <a:r>
              <a:rPr lang="zh-CN" altLang="en-US" dirty="0">
                <a:solidFill>
                  <a:schemeClr val="tx1"/>
                </a:solidFill>
              </a:rPr>
              <a:t>的第一位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3" name="文本框 8">
            <a:extLst>
              <a:ext uri="{FF2B5EF4-FFF2-40B4-BE49-F238E27FC236}">
                <a16:creationId xmlns:a16="http://schemas.microsoft.com/office/drawing/2014/main" id="{402DACFD-8F62-4EFF-A35C-2EEE82804C19}"/>
              </a:ext>
            </a:extLst>
          </p:cNvPr>
          <p:cNvSpPr txBox="1"/>
          <p:nvPr/>
        </p:nvSpPr>
        <p:spPr>
          <a:xfrm>
            <a:off x="5986019" y="2675287"/>
            <a:ext cx="33759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altLang="zh-CN" dirty="0"/>
              <a:t>R=</a:t>
            </a:r>
            <a:endParaRPr dirty="0"/>
          </a:p>
        </p:txBody>
      </p:sp>
      <p:sp>
        <p:nvSpPr>
          <p:cNvPr id="25" name="up-arrow_37977">
            <a:extLst>
              <a:ext uri="{FF2B5EF4-FFF2-40B4-BE49-F238E27FC236}">
                <a16:creationId xmlns:a16="http://schemas.microsoft.com/office/drawing/2014/main" id="{E367F209-3A73-4A52-9A7B-75448CF1A959}"/>
              </a:ext>
            </a:extLst>
          </p:cNvPr>
          <p:cNvSpPr/>
          <p:nvPr/>
        </p:nvSpPr>
        <p:spPr>
          <a:xfrm>
            <a:off x="1809209" y="3357028"/>
            <a:ext cx="433618" cy="49125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latin typeface="+mn-ea"/>
              </a:rPr>
              <a:t>i</a:t>
            </a:r>
            <a:endParaRPr lang="en-US" dirty="0">
              <a:latin typeface="+mn-ea"/>
            </a:endParaRPr>
          </a:p>
        </p:txBody>
      </p:sp>
      <p:sp>
        <p:nvSpPr>
          <p:cNvPr id="26" name="up-arrow_37977">
            <a:extLst>
              <a:ext uri="{FF2B5EF4-FFF2-40B4-BE49-F238E27FC236}">
                <a16:creationId xmlns:a16="http://schemas.microsoft.com/office/drawing/2014/main" id="{0BD9CB59-973E-4125-BD3F-A991C6112FF5}"/>
              </a:ext>
            </a:extLst>
          </p:cNvPr>
          <p:cNvSpPr/>
          <p:nvPr/>
        </p:nvSpPr>
        <p:spPr>
          <a:xfrm>
            <a:off x="6542693" y="3375284"/>
            <a:ext cx="433618" cy="49125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n-ea"/>
              </a:rPr>
              <a:t>j</a:t>
            </a:r>
          </a:p>
        </p:txBody>
      </p:sp>
      <p:sp>
        <p:nvSpPr>
          <p:cNvPr id="27" name="文本框 8">
            <a:extLst>
              <a:ext uri="{FF2B5EF4-FFF2-40B4-BE49-F238E27FC236}">
                <a16:creationId xmlns:a16="http://schemas.microsoft.com/office/drawing/2014/main" id="{56F9B102-051A-4863-ACB7-57658F3A4F77}"/>
              </a:ext>
            </a:extLst>
          </p:cNvPr>
          <p:cNvSpPr txBox="1"/>
          <p:nvPr/>
        </p:nvSpPr>
        <p:spPr>
          <a:xfrm>
            <a:off x="1308388" y="4173127"/>
            <a:ext cx="40972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altLang="zh-CN" dirty="0"/>
              <a:t>M=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20611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/>
          </a:p>
        </p:txBody>
      </p:sp>
      <p:sp>
        <p:nvSpPr>
          <p:cNvPr id="289" name="矩形 71"/>
          <p:cNvSpPr txBox="1"/>
          <p:nvPr/>
        </p:nvSpPr>
        <p:spPr>
          <a:xfrm>
            <a:off x="753138" y="420891"/>
            <a:ext cx="566407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L</a:t>
            </a:r>
            <a:r>
              <a:rPr lang="en-US" altLang="zh-CN" dirty="0"/>
              <a:t>eetcode</a:t>
            </a:r>
            <a:r>
              <a:rPr dirty="0"/>
              <a:t>-</a:t>
            </a:r>
            <a:r>
              <a:rPr lang="en-US" dirty="0"/>
              <a:t>315 </a:t>
            </a:r>
            <a:r>
              <a:rPr lang="zh-CN" altLang="en-US" dirty="0"/>
              <a:t>计算右侧小于当前元素的个数</a:t>
            </a:r>
            <a:endParaRPr lang="zh-CN" altLang="en-US"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sp>
        <p:nvSpPr>
          <p:cNvPr id="30" name="文本框 8">
            <a:extLst>
              <a:ext uri="{FF2B5EF4-FFF2-40B4-BE49-F238E27FC236}">
                <a16:creationId xmlns:a16="http://schemas.microsoft.com/office/drawing/2014/main" id="{D759045F-A0B1-41FE-8CCE-2655A4B5DE34}"/>
              </a:ext>
            </a:extLst>
          </p:cNvPr>
          <p:cNvSpPr txBox="1"/>
          <p:nvPr/>
        </p:nvSpPr>
        <p:spPr>
          <a:xfrm>
            <a:off x="1360486" y="2706531"/>
            <a:ext cx="30553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altLang="zh-CN" dirty="0"/>
              <a:t>L=</a:t>
            </a:r>
            <a:endParaRPr lang="en-US" dirty="0"/>
          </a:p>
        </p:txBody>
      </p:sp>
      <p:sp>
        <p:nvSpPr>
          <p:cNvPr id="31" name="矩形: 圆角 27">
            <a:extLst>
              <a:ext uri="{FF2B5EF4-FFF2-40B4-BE49-F238E27FC236}">
                <a16:creationId xmlns:a16="http://schemas.microsoft.com/office/drawing/2014/main" id="{27F63324-C273-424E-87C2-656E829A8202}"/>
              </a:ext>
            </a:extLst>
          </p:cNvPr>
          <p:cNvSpPr/>
          <p:nvPr/>
        </p:nvSpPr>
        <p:spPr>
          <a:xfrm>
            <a:off x="1666018" y="2518499"/>
            <a:ext cx="720001" cy="72000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en-US" dirty="0"/>
              <a:t>8</a:t>
            </a:r>
            <a:endParaRPr dirty="0"/>
          </a:p>
        </p:txBody>
      </p:sp>
      <p:sp>
        <p:nvSpPr>
          <p:cNvPr id="32" name="矩形: 圆角 28">
            <a:extLst>
              <a:ext uri="{FF2B5EF4-FFF2-40B4-BE49-F238E27FC236}">
                <a16:creationId xmlns:a16="http://schemas.microsoft.com/office/drawing/2014/main" id="{35EB694A-C235-43D0-A74E-F43A6286F304}"/>
              </a:ext>
            </a:extLst>
          </p:cNvPr>
          <p:cNvSpPr/>
          <p:nvPr/>
        </p:nvSpPr>
        <p:spPr>
          <a:xfrm>
            <a:off x="2386018" y="2518499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12</a:t>
            </a:r>
            <a:endParaRPr dirty="0"/>
          </a:p>
        </p:txBody>
      </p:sp>
      <p:sp>
        <p:nvSpPr>
          <p:cNvPr id="33" name="矩形: 圆角 31">
            <a:extLst>
              <a:ext uri="{FF2B5EF4-FFF2-40B4-BE49-F238E27FC236}">
                <a16:creationId xmlns:a16="http://schemas.microsoft.com/office/drawing/2014/main" id="{F78C37C2-65A1-4947-8948-A504B279EEDE}"/>
              </a:ext>
            </a:extLst>
          </p:cNvPr>
          <p:cNvSpPr/>
          <p:nvPr/>
        </p:nvSpPr>
        <p:spPr>
          <a:xfrm>
            <a:off x="3106018" y="2518499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16</a:t>
            </a:r>
            <a:endParaRPr dirty="0"/>
          </a:p>
        </p:txBody>
      </p:sp>
      <p:sp>
        <p:nvSpPr>
          <p:cNvPr id="34" name="矩形: 圆角 32">
            <a:extLst>
              <a:ext uri="{FF2B5EF4-FFF2-40B4-BE49-F238E27FC236}">
                <a16:creationId xmlns:a16="http://schemas.microsoft.com/office/drawing/2014/main" id="{702D9067-E448-4E79-99E3-408E1FF30E51}"/>
              </a:ext>
            </a:extLst>
          </p:cNvPr>
          <p:cNvSpPr/>
          <p:nvPr/>
        </p:nvSpPr>
        <p:spPr>
          <a:xfrm>
            <a:off x="3826018" y="2518499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22</a:t>
            </a:r>
            <a:endParaRPr dirty="0"/>
          </a:p>
        </p:txBody>
      </p:sp>
      <p:grpSp>
        <p:nvGrpSpPr>
          <p:cNvPr id="35" name="矩形: 圆角 54">
            <a:extLst>
              <a:ext uri="{FF2B5EF4-FFF2-40B4-BE49-F238E27FC236}">
                <a16:creationId xmlns:a16="http://schemas.microsoft.com/office/drawing/2014/main" id="{DC102170-8A7D-4093-95E8-1594C32B202C}"/>
              </a:ext>
            </a:extLst>
          </p:cNvPr>
          <p:cNvGrpSpPr/>
          <p:nvPr/>
        </p:nvGrpSpPr>
        <p:grpSpPr>
          <a:xfrm>
            <a:off x="4546018" y="2518499"/>
            <a:ext cx="720001" cy="720001"/>
            <a:chOff x="0" y="0"/>
            <a:chExt cx="720000" cy="720000"/>
          </a:xfrm>
        </p:grpSpPr>
        <p:sp>
          <p:nvSpPr>
            <p:cNvPr id="36" name="圆角矩形">
              <a:extLst>
                <a:ext uri="{FF2B5EF4-FFF2-40B4-BE49-F238E27FC236}">
                  <a16:creationId xmlns:a16="http://schemas.microsoft.com/office/drawing/2014/main" id="{D7A09F12-E06A-47EB-AE9D-75DD9BC0D3B0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7" name="圆角矩形">
              <a:extLst>
                <a:ext uri="{FF2B5EF4-FFF2-40B4-BE49-F238E27FC236}">
                  <a16:creationId xmlns:a16="http://schemas.microsoft.com/office/drawing/2014/main" id="{CFF106D3-2596-4D0A-89AB-940A766D625C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8" name="圆角矩形">
              <a:extLst>
                <a:ext uri="{FF2B5EF4-FFF2-40B4-BE49-F238E27FC236}">
                  <a16:creationId xmlns:a16="http://schemas.microsoft.com/office/drawing/2014/main" id="{1A15B968-0B3B-4E7E-A94B-7A76182B185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9" name="圆角矩形">
              <a:extLst>
                <a:ext uri="{FF2B5EF4-FFF2-40B4-BE49-F238E27FC236}">
                  <a16:creationId xmlns:a16="http://schemas.microsoft.com/office/drawing/2014/main" id="{A95887EB-EF16-479E-8B6E-3F228DC5AEDF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lang="en-US" dirty="0"/>
                <a:t>100</a:t>
              </a:r>
              <a:endParaRPr dirty="0"/>
            </a:p>
          </p:txBody>
        </p:sp>
      </p:grpSp>
      <p:sp>
        <p:nvSpPr>
          <p:cNvPr id="41" name="矩形: 圆角 27">
            <a:extLst>
              <a:ext uri="{FF2B5EF4-FFF2-40B4-BE49-F238E27FC236}">
                <a16:creationId xmlns:a16="http://schemas.microsoft.com/office/drawing/2014/main" id="{78E31021-242D-4014-B2F0-0C6B3DDB4D30}"/>
              </a:ext>
            </a:extLst>
          </p:cNvPr>
          <p:cNvSpPr/>
          <p:nvPr/>
        </p:nvSpPr>
        <p:spPr>
          <a:xfrm>
            <a:off x="6399502" y="248198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en-US" dirty="0"/>
              <a:t>7</a:t>
            </a:r>
            <a:endParaRPr dirty="0"/>
          </a:p>
        </p:txBody>
      </p:sp>
      <p:sp>
        <p:nvSpPr>
          <p:cNvPr id="42" name="矩形: 圆角 28">
            <a:extLst>
              <a:ext uri="{FF2B5EF4-FFF2-40B4-BE49-F238E27FC236}">
                <a16:creationId xmlns:a16="http://schemas.microsoft.com/office/drawing/2014/main" id="{FBFC37D6-E018-4AA1-AB7C-7EC28246F0ED}"/>
              </a:ext>
            </a:extLst>
          </p:cNvPr>
          <p:cNvSpPr/>
          <p:nvPr/>
        </p:nvSpPr>
        <p:spPr>
          <a:xfrm>
            <a:off x="7119502" y="248198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26</a:t>
            </a:r>
            <a:endParaRPr dirty="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C5DF11D-4DD2-4F13-822A-763DED5822AF}"/>
              </a:ext>
            </a:extLst>
          </p:cNvPr>
          <p:cNvSpPr/>
          <p:nvPr/>
        </p:nvSpPr>
        <p:spPr>
          <a:xfrm>
            <a:off x="7839502" y="248198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55</a:t>
            </a:r>
            <a:endParaRPr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BA1585B-BEDC-4F1A-9213-7521A5031399}"/>
              </a:ext>
            </a:extLst>
          </p:cNvPr>
          <p:cNvSpPr/>
          <p:nvPr/>
        </p:nvSpPr>
        <p:spPr>
          <a:xfrm>
            <a:off x="8559502" y="248198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64</a:t>
            </a:r>
            <a:endParaRPr dirty="0"/>
          </a:p>
        </p:txBody>
      </p:sp>
      <p:grpSp>
        <p:nvGrpSpPr>
          <p:cNvPr id="45" name="矩形: 圆角 54">
            <a:extLst>
              <a:ext uri="{FF2B5EF4-FFF2-40B4-BE49-F238E27FC236}">
                <a16:creationId xmlns:a16="http://schemas.microsoft.com/office/drawing/2014/main" id="{35EF22C0-F291-440C-8CF4-BA724E79F486}"/>
              </a:ext>
            </a:extLst>
          </p:cNvPr>
          <p:cNvGrpSpPr/>
          <p:nvPr/>
        </p:nvGrpSpPr>
        <p:grpSpPr>
          <a:xfrm>
            <a:off x="9279502" y="2481987"/>
            <a:ext cx="720001" cy="720001"/>
            <a:chOff x="0" y="0"/>
            <a:chExt cx="720000" cy="720000"/>
          </a:xfrm>
        </p:grpSpPr>
        <p:sp>
          <p:nvSpPr>
            <p:cNvPr id="46" name="圆角矩形">
              <a:extLst>
                <a:ext uri="{FF2B5EF4-FFF2-40B4-BE49-F238E27FC236}">
                  <a16:creationId xmlns:a16="http://schemas.microsoft.com/office/drawing/2014/main" id="{6805765E-A8FE-4694-A0FC-82960E73F2D4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47" name="圆角矩形">
              <a:extLst>
                <a:ext uri="{FF2B5EF4-FFF2-40B4-BE49-F238E27FC236}">
                  <a16:creationId xmlns:a16="http://schemas.microsoft.com/office/drawing/2014/main" id="{C1D428C2-83A1-48EE-A204-DD5EFF3CC46C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48" name="圆角矩形">
              <a:extLst>
                <a:ext uri="{FF2B5EF4-FFF2-40B4-BE49-F238E27FC236}">
                  <a16:creationId xmlns:a16="http://schemas.microsoft.com/office/drawing/2014/main" id="{88E75A35-0235-488E-A725-67D014C731CD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49" name="圆角矩形">
              <a:extLst>
                <a:ext uri="{FF2B5EF4-FFF2-40B4-BE49-F238E27FC236}">
                  <a16:creationId xmlns:a16="http://schemas.microsoft.com/office/drawing/2014/main" id="{5D92A9CB-546D-4902-AA6F-F1BD4EDAA410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lang="en-US" dirty="0"/>
                <a:t>91</a:t>
              </a:r>
              <a:endParaRPr dirty="0"/>
            </a:p>
          </p:txBody>
        </p:sp>
      </p:grpSp>
      <p:sp>
        <p:nvSpPr>
          <p:cNvPr id="50" name="文本框 8">
            <a:extLst>
              <a:ext uri="{FF2B5EF4-FFF2-40B4-BE49-F238E27FC236}">
                <a16:creationId xmlns:a16="http://schemas.microsoft.com/office/drawing/2014/main" id="{CD272F7C-0AFB-493C-B7CA-AA065D18387F}"/>
              </a:ext>
            </a:extLst>
          </p:cNvPr>
          <p:cNvSpPr txBox="1"/>
          <p:nvPr/>
        </p:nvSpPr>
        <p:spPr>
          <a:xfrm>
            <a:off x="681113" y="4985832"/>
            <a:ext cx="41302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>
                <a:solidFill>
                  <a:schemeClr val="tx1"/>
                </a:solidFill>
              </a:rPr>
              <a:t>我们发现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指向的元素大于 </a:t>
            </a:r>
            <a:r>
              <a:rPr lang="en-US" altLang="zh-CN" dirty="0">
                <a:solidFill>
                  <a:schemeClr val="tx1"/>
                </a:solidFill>
              </a:rPr>
              <a:t>J </a:t>
            </a:r>
            <a:r>
              <a:rPr lang="zh-CN" altLang="en-US" dirty="0">
                <a:solidFill>
                  <a:schemeClr val="tx1"/>
                </a:solidFill>
              </a:rPr>
              <a:t>指向的元素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3" name="文本框 8">
            <a:extLst>
              <a:ext uri="{FF2B5EF4-FFF2-40B4-BE49-F238E27FC236}">
                <a16:creationId xmlns:a16="http://schemas.microsoft.com/office/drawing/2014/main" id="{402DACFD-8F62-4EFF-A35C-2EEE82804C19}"/>
              </a:ext>
            </a:extLst>
          </p:cNvPr>
          <p:cNvSpPr txBox="1"/>
          <p:nvPr/>
        </p:nvSpPr>
        <p:spPr>
          <a:xfrm>
            <a:off x="5986019" y="2675287"/>
            <a:ext cx="33759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altLang="zh-CN" dirty="0"/>
              <a:t>R=</a:t>
            </a:r>
            <a:endParaRPr dirty="0"/>
          </a:p>
        </p:txBody>
      </p:sp>
      <p:sp>
        <p:nvSpPr>
          <p:cNvPr id="25" name="up-arrow_37977">
            <a:extLst>
              <a:ext uri="{FF2B5EF4-FFF2-40B4-BE49-F238E27FC236}">
                <a16:creationId xmlns:a16="http://schemas.microsoft.com/office/drawing/2014/main" id="{E367F209-3A73-4A52-9A7B-75448CF1A959}"/>
              </a:ext>
            </a:extLst>
          </p:cNvPr>
          <p:cNvSpPr/>
          <p:nvPr/>
        </p:nvSpPr>
        <p:spPr>
          <a:xfrm>
            <a:off x="1809209" y="3357028"/>
            <a:ext cx="433618" cy="49125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latin typeface="+mn-ea"/>
              </a:rPr>
              <a:t>i</a:t>
            </a:r>
            <a:endParaRPr lang="en-US" dirty="0">
              <a:latin typeface="+mn-ea"/>
            </a:endParaRPr>
          </a:p>
        </p:txBody>
      </p:sp>
      <p:sp>
        <p:nvSpPr>
          <p:cNvPr id="26" name="up-arrow_37977">
            <a:extLst>
              <a:ext uri="{FF2B5EF4-FFF2-40B4-BE49-F238E27FC236}">
                <a16:creationId xmlns:a16="http://schemas.microsoft.com/office/drawing/2014/main" id="{0BD9CB59-973E-4125-BD3F-A991C6112FF5}"/>
              </a:ext>
            </a:extLst>
          </p:cNvPr>
          <p:cNvSpPr/>
          <p:nvPr/>
        </p:nvSpPr>
        <p:spPr>
          <a:xfrm>
            <a:off x="6542693" y="3375284"/>
            <a:ext cx="433618" cy="49125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n-ea"/>
              </a:rPr>
              <a:t>j</a:t>
            </a:r>
          </a:p>
        </p:txBody>
      </p:sp>
      <p:sp>
        <p:nvSpPr>
          <p:cNvPr id="40" name="文本框 8">
            <a:extLst>
              <a:ext uri="{FF2B5EF4-FFF2-40B4-BE49-F238E27FC236}">
                <a16:creationId xmlns:a16="http://schemas.microsoft.com/office/drawing/2014/main" id="{DF7E3CFD-D153-46F5-8E24-C0EC1A37451E}"/>
              </a:ext>
            </a:extLst>
          </p:cNvPr>
          <p:cNvSpPr txBox="1"/>
          <p:nvPr/>
        </p:nvSpPr>
        <p:spPr>
          <a:xfrm>
            <a:off x="1308388" y="4173127"/>
            <a:ext cx="40972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altLang="zh-CN" dirty="0"/>
              <a:t>M=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504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/>
          </a:p>
        </p:txBody>
      </p:sp>
      <p:sp>
        <p:nvSpPr>
          <p:cNvPr id="289" name="矩形 71"/>
          <p:cNvSpPr txBox="1"/>
          <p:nvPr/>
        </p:nvSpPr>
        <p:spPr>
          <a:xfrm>
            <a:off x="753138" y="420891"/>
            <a:ext cx="566407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L</a:t>
            </a:r>
            <a:r>
              <a:rPr lang="en-US" altLang="zh-CN" dirty="0"/>
              <a:t>eetcode</a:t>
            </a:r>
            <a:r>
              <a:rPr dirty="0"/>
              <a:t>-</a:t>
            </a:r>
            <a:r>
              <a:rPr lang="en-US" dirty="0"/>
              <a:t>315 </a:t>
            </a:r>
            <a:r>
              <a:rPr lang="zh-CN" altLang="en-US" dirty="0"/>
              <a:t>计算右侧小于当前元素的个数</a:t>
            </a:r>
            <a:endParaRPr lang="zh-CN" altLang="en-US"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sp>
        <p:nvSpPr>
          <p:cNvPr id="30" name="文本框 8">
            <a:extLst>
              <a:ext uri="{FF2B5EF4-FFF2-40B4-BE49-F238E27FC236}">
                <a16:creationId xmlns:a16="http://schemas.microsoft.com/office/drawing/2014/main" id="{D759045F-A0B1-41FE-8CCE-2655A4B5DE34}"/>
              </a:ext>
            </a:extLst>
          </p:cNvPr>
          <p:cNvSpPr txBox="1"/>
          <p:nvPr/>
        </p:nvSpPr>
        <p:spPr>
          <a:xfrm>
            <a:off x="1360486" y="2706531"/>
            <a:ext cx="30553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altLang="zh-CN" dirty="0"/>
              <a:t>L=</a:t>
            </a:r>
            <a:endParaRPr lang="en-US" dirty="0"/>
          </a:p>
        </p:txBody>
      </p:sp>
      <p:sp>
        <p:nvSpPr>
          <p:cNvPr id="31" name="矩形: 圆角 27">
            <a:extLst>
              <a:ext uri="{FF2B5EF4-FFF2-40B4-BE49-F238E27FC236}">
                <a16:creationId xmlns:a16="http://schemas.microsoft.com/office/drawing/2014/main" id="{27F63324-C273-424E-87C2-656E829A8202}"/>
              </a:ext>
            </a:extLst>
          </p:cNvPr>
          <p:cNvSpPr/>
          <p:nvPr/>
        </p:nvSpPr>
        <p:spPr>
          <a:xfrm>
            <a:off x="1666018" y="2518499"/>
            <a:ext cx="720001" cy="72000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en-US" dirty="0"/>
              <a:t>8</a:t>
            </a:r>
            <a:endParaRPr dirty="0"/>
          </a:p>
        </p:txBody>
      </p:sp>
      <p:sp>
        <p:nvSpPr>
          <p:cNvPr id="32" name="矩形: 圆角 28">
            <a:extLst>
              <a:ext uri="{FF2B5EF4-FFF2-40B4-BE49-F238E27FC236}">
                <a16:creationId xmlns:a16="http://schemas.microsoft.com/office/drawing/2014/main" id="{35EB694A-C235-43D0-A74E-F43A6286F304}"/>
              </a:ext>
            </a:extLst>
          </p:cNvPr>
          <p:cNvSpPr/>
          <p:nvPr/>
        </p:nvSpPr>
        <p:spPr>
          <a:xfrm>
            <a:off x="2386018" y="2518499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12</a:t>
            </a:r>
            <a:endParaRPr dirty="0"/>
          </a:p>
        </p:txBody>
      </p:sp>
      <p:sp>
        <p:nvSpPr>
          <p:cNvPr id="33" name="矩形: 圆角 31">
            <a:extLst>
              <a:ext uri="{FF2B5EF4-FFF2-40B4-BE49-F238E27FC236}">
                <a16:creationId xmlns:a16="http://schemas.microsoft.com/office/drawing/2014/main" id="{F78C37C2-65A1-4947-8948-A504B279EEDE}"/>
              </a:ext>
            </a:extLst>
          </p:cNvPr>
          <p:cNvSpPr/>
          <p:nvPr/>
        </p:nvSpPr>
        <p:spPr>
          <a:xfrm>
            <a:off x="3106018" y="2518499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16</a:t>
            </a:r>
            <a:endParaRPr dirty="0"/>
          </a:p>
        </p:txBody>
      </p:sp>
      <p:sp>
        <p:nvSpPr>
          <p:cNvPr id="34" name="矩形: 圆角 32">
            <a:extLst>
              <a:ext uri="{FF2B5EF4-FFF2-40B4-BE49-F238E27FC236}">
                <a16:creationId xmlns:a16="http://schemas.microsoft.com/office/drawing/2014/main" id="{702D9067-E448-4E79-99E3-408E1FF30E51}"/>
              </a:ext>
            </a:extLst>
          </p:cNvPr>
          <p:cNvSpPr/>
          <p:nvPr/>
        </p:nvSpPr>
        <p:spPr>
          <a:xfrm>
            <a:off x="3826018" y="2518499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22</a:t>
            </a:r>
            <a:endParaRPr dirty="0"/>
          </a:p>
        </p:txBody>
      </p:sp>
      <p:grpSp>
        <p:nvGrpSpPr>
          <p:cNvPr id="35" name="矩形: 圆角 54">
            <a:extLst>
              <a:ext uri="{FF2B5EF4-FFF2-40B4-BE49-F238E27FC236}">
                <a16:creationId xmlns:a16="http://schemas.microsoft.com/office/drawing/2014/main" id="{DC102170-8A7D-4093-95E8-1594C32B202C}"/>
              </a:ext>
            </a:extLst>
          </p:cNvPr>
          <p:cNvGrpSpPr/>
          <p:nvPr/>
        </p:nvGrpSpPr>
        <p:grpSpPr>
          <a:xfrm>
            <a:off x="4546018" y="2518499"/>
            <a:ext cx="720001" cy="720001"/>
            <a:chOff x="0" y="0"/>
            <a:chExt cx="720000" cy="720000"/>
          </a:xfrm>
        </p:grpSpPr>
        <p:sp>
          <p:nvSpPr>
            <p:cNvPr id="36" name="圆角矩形">
              <a:extLst>
                <a:ext uri="{FF2B5EF4-FFF2-40B4-BE49-F238E27FC236}">
                  <a16:creationId xmlns:a16="http://schemas.microsoft.com/office/drawing/2014/main" id="{D7A09F12-E06A-47EB-AE9D-75DD9BC0D3B0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7" name="圆角矩形">
              <a:extLst>
                <a:ext uri="{FF2B5EF4-FFF2-40B4-BE49-F238E27FC236}">
                  <a16:creationId xmlns:a16="http://schemas.microsoft.com/office/drawing/2014/main" id="{CFF106D3-2596-4D0A-89AB-940A766D625C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8" name="圆角矩形">
              <a:extLst>
                <a:ext uri="{FF2B5EF4-FFF2-40B4-BE49-F238E27FC236}">
                  <a16:creationId xmlns:a16="http://schemas.microsoft.com/office/drawing/2014/main" id="{1A15B968-0B3B-4E7E-A94B-7A76182B185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9" name="圆角矩形">
              <a:extLst>
                <a:ext uri="{FF2B5EF4-FFF2-40B4-BE49-F238E27FC236}">
                  <a16:creationId xmlns:a16="http://schemas.microsoft.com/office/drawing/2014/main" id="{A95887EB-EF16-479E-8B6E-3F228DC5AEDF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lang="en-US" dirty="0"/>
                <a:t>100</a:t>
              </a:r>
              <a:endParaRPr dirty="0"/>
            </a:p>
          </p:txBody>
        </p:sp>
      </p:grpSp>
      <p:sp>
        <p:nvSpPr>
          <p:cNvPr id="42" name="矩形: 圆角 28">
            <a:extLst>
              <a:ext uri="{FF2B5EF4-FFF2-40B4-BE49-F238E27FC236}">
                <a16:creationId xmlns:a16="http://schemas.microsoft.com/office/drawing/2014/main" id="{FBFC37D6-E018-4AA1-AB7C-7EC28246F0ED}"/>
              </a:ext>
            </a:extLst>
          </p:cNvPr>
          <p:cNvSpPr/>
          <p:nvPr/>
        </p:nvSpPr>
        <p:spPr>
          <a:xfrm>
            <a:off x="7119502" y="248198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26</a:t>
            </a:r>
            <a:endParaRPr dirty="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C5DF11D-4DD2-4F13-822A-763DED5822AF}"/>
              </a:ext>
            </a:extLst>
          </p:cNvPr>
          <p:cNvSpPr/>
          <p:nvPr/>
        </p:nvSpPr>
        <p:spPr>
          <a:xfrm>
            <a:off x="7839502" y="248198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55</a:t>
            </a:r>
            <a:endParaRPr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BA1585B-BEDC-4F1A-9213-7521A5031399}"/>
              </a:ext>
            </a:extLst>
          </p:cNvPr>
          <p:cNvSpPr/>
          <p:nvPr/>
        </p:nvSpPr>
        <p:spPr>
          <a:xfrm>
            <a:off x="8559502" y="248198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64</a:t>
            </a:r>
            <a:endParaRPr dirty="0"/>
          </a:p>
        </p:txBody>
      </p:sp>
      <p:grpSp>
        <p:nvGrpSpPr>
          <p:cNvPr id="45" name="矩形: 圆角 54">
            <a:extLst>
              <a:ext uri="{FF2B5EF4-FFF2-40B4-BE49-F238E27FC236}">
                <a16:creationId xmlns:a16="http://schemas.microsoft.com/office/drawing/2014/main" id="{35EF22C0-F291-440C-8CF4-BA724E79F486}"/>
              </a:ext>
            </a:extLst>
          </p:cNvPr>
          <p:cNvGrpSpPr/>
          <p:nvPr/>
        </p:nvGrpSpPr>
        <p:grpSpPr>
          <a:xfrm>
            <a:off x="9279502" y="2481987"/>
            <a:ext cx="720001" cy="720001"/>
            <a:chOff x="0" y="0"/>
            <a:chExt cx="720000" cy="720000"/>
          </a:xfrm>
        </p:grpSpPr>
        <p:sp>
          <p:nvSpPr>
            <p:cNvPr id="46" name="圆角矩形">
              <a:extLst>
                <a:ext uri="{FF2B5EF4-FFF2-40B4-BE49-F238E27FC236}">
                  <a16:creationId xmlns:a16="http://schemas.microsoft.com/office/drawing/2014/main" id="{6805765E-A8FE-4694-A0FC-82960E73F2D4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47" name="圆角矩形">
              <a:extLst>
                <a:ext uri="{FF2B5EF4-FFF2-40B4-BE49-F238E27FC236}">
                  <a16:creationId xmlns:a16="http://schemas.microsoft.com/office/drawing/2014/main" id="{C1D428C2-83A1-48EE-A204-DD5EFF3CC46C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48" name="圆角矩形">
              <a:extLst>
                <a:ext uri="{FF2B5EF4-FFF2-40B4-BE49-F238E27FC236}">
                  <a16:creationId xmlns:a16="http://schemas.microsoft.com/office/drawing/2014/main" id="{88E75A35-0235-488E-A725-67D014C731CD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49" name="圆角矩形">
              <a:extLst>
                <a:ext uri="{FF2B5EF4-FFF2-40B4-BE49-F238E27FC236}">
                  <a16:creationId xmlns:a16="http://schemas.microsoft.com/office/drawing/2014/main" id="{5D92A9CB-546D-4902-AA6F-F1BD4EDAA410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lang="en-US" dirty="0"/>
                <a:t>91</a:t>
              </a:r>
              <a:endParaRPr dirty="0"/>
            </a:p>
          </p:txBody>
        </p:sp>
      </p:grpSp>
      <p:sp>
        <p:nvSpPr>
          <p:cNvPr id="50" name="文本框 8">
            <a:extLst>
              <a:ext uri="{FF2B5EF4-FFF2-40B4-BE49-F238E27FC236}">
                <a16:creationId xmlns:a16="http://schemas.microsoft.com/office/drawing/2014/main" id="{CD272F7C-0AFB-493C-B7CA-AA065D18387F}"/>
              </a:ext>
            </a:extLst>
          </p:cNvPr>
          <p:cNvSpPr txBox="1"/>
          <p:nvPr/>
        </p:nvSpPr>
        <p:spPr>
          <a:xfrm>
            <a:off x="681113" y="4985832"/>
            <a:ext cx="527644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>
                <a:solidFill>
                  <a:schemeClr val="tx1"/>
                </a:solidFill>
              </a:rPr>
              <a:t>于是把 </a:t>
            </a:r>
            <a:r>
              <a:rPr lang="en-US" altLang="zh-CN" dirty="0">
                <a:solidFill>
                  <a:schemeClr val="tx1"/>
                </a:solidFill>
              </a:rPr>
              <a:t>J </a:t>
            </a:r>
            <a:r>
              <a:rPr lang="zh-CN" altLang="en-US" dirty="0">
                <a:solidFill>
                  <a:schemeClr val="tx1"/>
                </a:solidFill>
              </a:rPr>
              <a:t>指向的元素放入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数组，并把 </a:t>
            </a:r>
            <a:r>
              <a:rPr lang="en-US" altLang="zh-CN" dirty="0">
                <a:solidFill>
                  <a:schemeClr val="tx1"/>
                </a:solidFill>
              </a:rPr>
              <a:t>J </a:t>
            </a:r>
            <a:r>
              <a:rPr lang="zh-CN" altLang="en-US" dirty="0">
                <a:solidFill>
                  <a:schemeClr val="tx1"/>
                </a:solidFill>
              </a:rPr>
              <a:t>后移一位。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3" name="文本框 8">
            <a:extLst>
              <a:ext uri="{FF2B5EF4-FFF2-40B4-BE49-F238E27FC236}">
                <a16:creationId xmlns:a16="http://schemas.microsoft.com/office/drawing/2014/main" id="{402DACFD-8F62-4EFF-A35C-2EEE82804C19}"/>
              </a:ext>
            </a:extLst>
          </p:cNvPr>
          <p:cNvSpPr txBox="1"/>
          <p:nvPr/>
        </p:nvSpPr>
        <p:spPr>
          <a:xfrm>
            <a:off x="5986019" y="2675287"/>
            <a:ext cx="33759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altLang="zh-CN" dirty="0"/>
              <a:t>R=</a:t>
            </a:r>
            <a:endParaRPr dirty="0"/>
          </a:p>
        </p:txBody>
      </p:sp>
      <p:sp>
        <p:nvSpPr>
          <p:cNvPr id="25" name="up-arrow_37977">
            <a:extLst>
              <a:ext uri="{FF2B5EF4-FFF2-40B4-BE49-F238E27FC236}">
                <a16:creationId xmlns:a16="http://schemas.microsoft.com/office/drawing/2014/main" id="{E367F209-3A73-4A52-9A7B-75448CF1A959}"/>
              </a:ext>
            </a:extLst>
          </p:cNvPr>
          <p:cNvSpPr/>
          <p:nvPr/>
        </p:nvSpPr>
        <p:spPr>
          <a:xfrm>
            <a:off x="1809209" y="3357028"/>
            <a:ext cx="433618" cy="49125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latin typeface="+mn-ea"/>
              </a:rPr>
              <a:t>i</a:t>
            </a:r>
            <a:endParaRPr lang="en-US" dirty="0">
              <a:latin typeface="+mn-ea"/>
            </a:endParaRPr>
          </a:p>
        </p:txBody>
      </p:sp>
      <p:sp>
        <p:nvSpPr>
          <p:cNvPr id="26" name="up-arrow_37977">
            <a:extLst>
              <a:ext uri="{FF2B5EF4-FFF2-40B4-BE49-F238E27FC236}">
                <a16:creationId xmlns:a16="http://schemas.microsoft.com/office/drawing/2014/main" id="{0BD9CB59-973E-4125-BD3F-A991C6112FF5}"/>
              </a:ext>
            </a:extLst>
          </p:cNvPr>
          <p:cNvSpPr/>
          <p:nvPr/>
        </p:nvSpPr>
        <p:spPr>
          <a:xfrm>
            <a:off x="7262693" y="3399733"/>
            <a:ext cx="433618" cy="49125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n-ea"/>
              </a:rPr>
              <a:t>j</a:t>
            </a:r>
          </a:p>
        </p:txBody>
      </p:sp>
      <p:sp>
        <p:nvSpPr>
          <p:cNvPr id="40" name="文本框 8">
            <a:extLst>
              <a:ext uri="{FF2B5EF4-FFF2-40B4-BE49-F238E27FC236}">
                <a16:creationId xmlns:a16="http://schemas.microsoft.com/office/drawing/2014/main" id="{DF7E3CFD-D153-46F5-8E24-C0EC1A37451E}"/>
              </a:ext>
            </a:extLst>
          </p:cNvPr>
          <p:cNvSpPr txBox="1"/>
          <p:nvPr/>
        </p:nvSpPr>
        <p:spPr>
          <a:xfrm>
            <a:off x="1308388" y="4173127"/>
            <a:ext cx="40972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altLang="zh-CN" dirty="0"/>
              <a:t>M=</a:t>
            </a:r>
            <a:endParaRPr 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047997F1-E235-4C8B-9A0C-EDB9AEFD2028}"/>
              </a:ext>
            </a:extLst>
          </p:cNvPr>
          <p:cNvSpPr/>
          <p:nvPr/>
        </p:nvSpPr>
        <p:spPr>
          <a:xfrm>
            <a:off x="1809209" y="401604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en-US" dirty="0"/>
              <a:t>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408927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/>
          </a:p>
        </p:txBody>
      </p:sp>
      <p:sp>
        <p:nvSpPr>
          <p:cNvPr id="289" name="矩形 71"/>
          <p:cNvSpPr txBox="1"/>
          <p:nvPr/>
        </p:nvSpPr>
        <p:spPr>
          <a:xfrm>
            <a:off x="753138" y="420891"/>
            <a:ext cx="566407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L</a:t>
            </a:r>
            <a:r>
              <a:rPr lang="en-US" altLang="zh-CN" dirty="0"/>
              <a:t>eetcode</a:t>
            </a:r>
            <a:r>
              <a:rPr dirty="0"/>
              <a:t>-</a:t>
            </a:r>
            <a:r>
              <a:rPr lang="en-US" dirty="0"/>
              <a:t>315 </a:t>
            </a:r>
            <a:r>
              <a:rPr lang="zh-CN" altLang="en-US" dirty="0"/>
              <a:t>计算右侧小于当前元素的个数</a:t>
            </a:r>
            <a:endParaRPr lang="zh-CN" altLang="en-US"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sp>
        <p:nvSpPr>
          <p:cNvPr id="30" name="文本框 8">
            <a:extLst>
              <a:ext uri="{FF2B5EF4-FFF2-40B4-BE49-F238E27FC236}">
                <a16:creationId xmlns:a16="http://schemas.microsoft.com/office/drawing/2014/main" id="{D759045F-A0B1-41FE-8CCE-2655A4B5DE34}"/>
              </a:ext>
            </a:extLst>
          </p:cNvPr>
          <p:cNvSpPr txBox="1"/>
          <p:nvPr/>
        </p:nvSpPr>
        <p:spPr>
          <a:xfrm>
            <a:off x="1360486" y="2706531"/>
            <a:ext cx="30553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altLang="zh-CN"/>
              <a:t>L=</a:t>
            </a:r>
            <a:endParaRPr lang="en-US" dirty="0"/>
          </a:p>
        </p:txBody>
      </p:sp>
      <p:sp>
        <p:nvSpPr>
          <p:cNvPr id="31" name="矩形: 圆角 27">
            <a:extLst>
              <a:ext uri="{FF2B5EF4-FFF2-40B4-BE49-F238E27FC236}">
                <a16:creationId xmlns:a16="http://schemas.microsoft.com/office/drawing/2014/main" id="{27F63324-C273-424E-87C2-656E829A8202}"/>
              </a:ext>
            </a:extLst>
          </p:cNvPr>
          <p:cNvSpPr/>
          <p:nvPr/>
        </p:nvSpPr>
        <p:spPr>
          <a:xfrm>
            <a:off x="1666018" y="2518499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en-US"/>
              <a:t>8</a:t>
            </a:r>
            <a:endParaRPr dirty="0"/>
          </a:p>
        </p:txBody>
      </p:sp>
      <p:sp>
        <p:nvSpPr>
          <p:cNvPr id="32" name="矩形: 圆角 28">
            <a:extLst>
              <a:ext uri="{FF2B5EF4-FFF2-40B4-BE49-F238E27FC236}">
                <a16:creationId xmlns:a16="http://schemas.microsoft.com/office/drawing/2014/main" id="{35EB694A-C235-43D0-A74E-F43A6286F304}"/>
              </a:ext>
            </a:extLst>
          </p:cNvPr>
          <p:cNvSpPr/>
          <p:nvPr/>
        </p:nvSpPr>
        <p:spPr>
          <a:xfrm>
            <a:off x="2386018" y="2518499"/>
            <a:ext cx="720001" cy="72000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</a:rPr>
              <a:t>12</a:t>
            </a:r>
            <a:endParaRPr dirty="0">
              <a:solidFill>
                <a:srgbClr val="FFFFFF"/>
              </a:solidFill>
              <a:latin typeface="Alibaba Sans"/>
            </a:endParaRPr>
          </a:p>
        </p:txBody>
      </p:sp>
      <p:sp>
        <p:nvSpPr>
          <p:cNvPr id="33" name="矩形: 圆角 31">
            <a:extLst>
              <a:ext uri="{FF2B5EF4-FFF2-40B4-BE49-F238E27FC236}">
                <a16:creationId xmlns:a16="http://schemas.microsoft.com/office/drawing/2014/main" id="{F78C37C2-65A1-4947-8948-A504B279EEDE}"/>
              </a:ext>
            </a:extLst>
          </p:cNvPr>
          <p:cNvSpPr/>
          <p:nvPr/>
        </p:nvSpPr>
        <p:spPr>
          <a:xfrm>
            <a:off x="3106018" y="2518499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16</a:t>
            </a:r>
            <a:endParaRPr dirty="0"/>
          </a:p>
        </p:txBody>
      </p:sp>
      <p:sp>
        <p:nvSpPr>
          <p:cNvPr id="34" name="矩形: 圆角 32">
            <a:extLst>
              <a:ext uri="{FF2B5EF4-FFF2-40B4-BE49-F238E27FC236}">
                <a16:creationId xmlns:a16="http://schemas.microsoft.com/office/drawing/2014/main" id="{702D9067-E448-4E79-99E3-408E1FF30E51}"/>
              </a:ext>
            </a:extLst>
          </p:cNvPr>
          <p:cNvSpPr/>
          <p:nvPr/>
        </p:nvSpPr>
        <p:spPr>
          <a:xfrm>
            <a:off x="3826018" y="2518499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22</a:t>
            </a:r>
            <a:endParaRPr dirty="0"/>
          </a:p>
        </p:txBody>
      </p:sp>
      <p:grpSp>
        <p:nvGrpSpPr>
          <p:cNvPr id="35" name="矩形: 圆角 54">
            <a:extLst>
              <a:ext uri="{FF2B5EF4-FFF2-40B4-BE49-F238E27FC236}">
                <a16:creationId xmlns:a16="http://schemas.microsoft.com/office/drawing/2014/main" id="{DC102170-8A7D-4093-95E8-1594C32B202C}"/>
              </a:ext>
            </a:extLst>
          </p:cNvPr>
          <p:cNvGrpSpPr/>
          <p:nvPr/>
        </p:nvGrpSpPr>
        <p:grpSpPr>
          <a:xfrm>
            <a:off x="4546018" y="2518499"/>
            <a:ext cx="720001" cy="720001"/>
            <a:chOff x="0" y="0"/>
            <a:chExt cx="720000" cy="720000"/>
          </a:xfrm>
        </p:grpSpPr>
        <p:sp>
          <p:nvSpPr>
            <p:cNvPr id="36" name="圆角矩形">
              <a:extLst>
                <a:ext uri="{FF2B5EF4-FFF2-40B4-BE49-F238E27FC236}">
                  <a16:creationId xmlns:a16="http://schemas.microsoft.com/office/drawing/2014/main" id="{D7A09F12-E06A-47EB-AE9D-75DD9BC0D3B0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7" name="圆角矩形">
              <a:extLst>
                <a:ext uri="{FF2B5EF4-FFF2-40B4-BE49-F238E27FC236}">
                  <a16:creationId xmlns:a16="http://schemas.microsoft.com/office/drawing/2014/main" id="{CFF106D3-2596-4D0A-89AB-940A766D625C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8" name="圆角矩形">
              <a:extLst>
                <a:ext uri="{FF2B5EF4-FFF2-40B4-BE49-F238E27FC236}">
                  <a16:creationId xmlns:a16="http://schemas.microsoft.com/office/drawing/2014/main" id="{1A15B968-0B3B-4E7E-A94B-7A76182B185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9" name="圆角矩形">
              <a:extLst>
                <a:ext uri="{FF2B5EF4-FFF2-40B4-BE49-F238E27FC236}">
                  <a16:creationId xmlns:a16="http://schemas.microsoft.com/office/drawing/2014/main" id="{A95887EB-EF16-479E-8B6E-3F228DC5AEDF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lang="en-US" dirty="0"/>
                <a:t>100</a:t>
              </a:r>
              <a:endParaRPr dirty="0"/>
            </a:p>
          </p:txBody>
        </p:sp>
      </p:grpSp>
      <p:sp>
        <p:nvSpPr>
          <p:cNvPr id="42" name="矩形: 圆角 28">
            <a:extLst>
              <a:ext uri="{FF2B5EF4-FFF2-40B4-BE49-F238E27FC236}">
                <a16:creationId xmlns:a16="http://schemas.microsoft.com/office/drawing/2014/main" id="{FBFC37D6-E018-4AA1-AB7C-7EC28246F0ED}"/>
              </a:ext>
            </a:extLst>
          </p:cNvPr>
          <p:cNvSpPr/>
          <p:nvPr/>
        </p:nvSpPr>
        <p:spPr>
          <a:xfrm>
            <a:off x="7119502" y="248198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26</a:t>
            </a:r>
            <a:endParaRPr dirty="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C5DF11D-4DD2-4F13-822A-763DED5822AF}"/>
              </a:ext>
            </a:extLst>
          </p:cNvPr>
          <p:cNvSpPr/>
          <p:nvPr/>
        </p:nvSpPr>
        <p:spPr>
          <a:xfrm>
            <a:off x="7839502" y="248198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55</a:t>
            </a:r>
            <a:endParaRPr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BA1585B-BEDC-4F1A-9213-7521A5031399}"/>
              </a:ext>
            </a:extLst>
          </p:cNvPr>
          <p:cNvSpPr/>
          <p:nvPr/>
        </p:nvSpPr>
        <p:spPr>
          <a:xfrm>
            <a:off x="8559502" y="248198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64</a:t>
            </a:r>
            <a:endParaRPr dirty="0"/>
          </a:p>
        </p:txBody>
      </p:sp>
      <p:grpSp>
        <p:nvGrpSpPr>
          <p:cNvPr id="45" name="矩形: 圆角 54">
            <a:extLst>
              <a:ext uri="{FF2B5EF4-FFF2-40B4-BE49-F238E27FC236}">
                <a16:creationId xmlns:a16="http://schemas.microsoft.com/office/drawing/2014/main" id="{35EF22C0-F291-440C-8CF4-BA724E79F486}"/>
              </a:ext>
            </a:extLst>
          </p:cNvPr>
          <p:cNvGrpSpPr/>
          <p:nvPr/>
        </p:nvGrpSpPr>
        <p:grpSpPr>
          <a:xfrm>
            <a:off x="9279502" y="2481987"/>
            <a:ext cx="720001" cy="720001"/>
            <a:chOff x="0" y="0"/>
            <a:chExt cx="720000" cy="720000"/>
          </a:xfrm>
        </p:grpSpPr>
        <p:sp>
          <p:nvSpPr>
            <p:cNvPr id="46" name="圆角矩形">
              <a:extLst>
                <a:ext uri="{FF2B5EF4-FFF2-40B4-BE49-F238E27FC236}">
                  <a16:creationId xmlns:a16="http://schemas.microsoft.com/office/drawing/2014/main" id="{6805765E-A8FE-4694-A0FC-82960E73F2D4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47" name="圆角矩形">
              <a:extLst>
                <a:ext uri="{FF2B5EF4-FFF2-40B4-BE49-F238E27FC236}">
                  <a16:creationId xmlns:a16="http://schemas.microsoft.com/office/drawing/2014/main" id="{C1D428C2-83A1-48EE-A204-DD5EFF3CC46C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48" name="圆角矩形">
              <a:extLst>
                <a:ext uri="{FF2B5EF4-FFF2-40B4-BE49-F238E27FC236}">
                  <a16:creationId xmlns:a16="http://schemas.microsoft.com/office/drawing/2014/main" id="{88E75A35-0235-488E-A725-67D014C731CD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49" name="圆角矩形">
              <a:extLst>
                <a:ext uri="{FF2B5EF4-FFF2-40B4-BE49-F238E27FC236}">
                  <a16:creationId xmlns:a16="http://schemas.microsoft.com/office/drawing/2014/main" id="{5D92A9CB-546D-4902-AA6F-F1BD4EDAA410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lang="en-US" dirty="0"/>
                <a:t>91</a:t>
              </a:r>
              <a:endParaRPr dirty="0"/>
            </a:p>
          </p:txBody>
        </p:sp>
      </p:grpSp>
      <p:sp>
        <p:nvSpPr>
          <p:cNvPr id="50" name="文本框 8">
            <a:extLst>
              <a:ext uri="{FF2B5EF4-FFF2-40B4-BE49-F238E27FC236}">
                <a16:creationId xmlns:a16="http://schemas.microsoft.com/office/drawing/2014/main" id="{CD272F7C-0AFB-493C-B7CA-AA065D18387F}"/>
              </a:ext>
            </a:extLst>
          </p:cNvPr>
          <p:cNvSpPr txBox="1"/>
          <p:nvPr/>
        </p:nvSpPr>
        <p:spPr>
          <a:xfrm>
            <a:off x="681113" y="4985832"/>
            <a:ext cx="193899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>
                <a:solidFill>
                  <a:schemeClr val="tx1"/>
                </a:solidFill>
              </a:rPr>
              <a:t>接着我们继续合并</a:t>
            </a:r>
          </a:p>
        </p:txBody>
      </p:sp>
      <p:sp>
        <p:nvSpPr>
          <p:cNvPr id="53" name="文本框 8">
            <a:extLst>
              <a:ext uri="{FF2B5EF4-FFF2-40B4-BE49-F238E27FC236}">
                <a16:creationId xmlns:a16="http://schemas.microsoft.com/office/drawing/2014/main" id="{402DACFD-8F62-4EFF-A35C-2EEE82804C19}"/>
              </a:ext>
            </a:extLst>
          </p:cNvPr>
          <p:cNvSpPr txBox="1"/>
          <p:nvPr/>
        </p:nvSpPr>
        <p:spPr>
          <a:xfrm>
            <a:off x="5986019" y="2675287"/>
            <a:ext cx="33759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altLang="zh-CN" dirty="0"/>
              <a:t>R=</a:t>
            </a:r>
            <a:endParaRPr dirty="0"/>
          </a:p>
        </p:txBody>
      </p:sp>
      <p:sp>
        <p:nvSpPr>
          <p:cNvPr id="25" name="up-arrow_37977">
            <a:extLst>
              <a:ext uri="{FF2B5EF4-FFF2-40B4-BE49-F238E27FC236}">
                <a16:creationId xmlns:a16="http://schemas.microsoft.com/office/drawing/2014/main" id="{E367F209-3A73-4A52-9A7B-75448CF1A959}"/>
              </a:ext>
            </a:extLst>
          </p:cNvPr>
          <p:cNvSpPr/>
          <p:nvPr/>
        </p:nvSpPr>
        <p:spPr>
          <a:xfrm>
            <a:off x="2529209" y="3375283"/>
            <a:ext cx="433618" cy="49125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latin typeface="+mn-ea"/>
              </a:rPr>
              <a:t>i</a:t>
            </a:r>
            <a:endParaRPr lang="en-US" dirty="0">
              <a:latin typeface="+mn-ea"/>
            </a:endParaRPr>
          </a:p>
        </p:txBody>
      </p:sp>
      <p:sp>
        <p:nvSpPr>
          <p:cNvPr id="26" name="up-arrow_37977">
            <a:extLst>
              <a:ext uri="{FF2B5EF4-FFF2-40B4-BE49-F238E27FC236}">
                <a16:creationId xmlns:a16="http://schemas.microsoft.com/office/drawing/2014/main" id="{0BD9CB59-973E-4125-BD3F-A991C6112FF5}"/>
              </a:ext>
            </a:extLst>
          </p:cNvPr>
          <p:cNvSpPr/>
          <p:nvPr/>
        </p:nvSpPr>
        <p:spPr>
          <a:xfrm>
            <a:off x="7262693" y="3399733"/>
            <a:ext cx="433618" cy="49125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n-ea"/>
              </a:rPr>
              <a:t>j</a:t>
            </a:r>
          </a:p>
        </p:txBody>
      </p:sp>
      <p:sp>
        <p:nvSpPr>
          <p:cNvPr id="40" name="文本框 8">
            <a:extLst>
              <a:ext uri="{FF2B5EF4-FFF2-40B4-BE49-F238E27FC236}">
                <a16:creationId xmlns:a16="http://schemas.microsoft.com/office/drawing/2014/main" id="{DF7E3CFD-D153-46F5-8E24-C0EC1A37451E}"/>
              </a:ext>
            </a:extLst>
          </p:cNvPr>
          <p:cNvSpPr txBox="1"/>
          <p:nvPr/>
        </p:nvSpPr>
        <p:spPr>
          <a:xfrm>
            <a:off x="1308388" y="4173127"/>
            <a:ext cx="40972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altLang="zh-CN" dirty="0"/>
              <a:t>M=</a:t>
            </a:r>
            <a:endParaRPr 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047997F1-E235-4C8B-9A0C-EDB9AEFD2028}"/>
              </a:ext>
            </a:extLst>
          </p:cNvPr>
          <p:cNvSpPr/>
          <p:nvPr/>
        </p:nvSpPr>
        <p:spPr>
          <a:xfrm>
            <a:off x="1809209" y="401604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en-US" dirty="0"/>
              <a:t>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074275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/>
          </a:p>
        </p:txBody>
      </p:sp>
      <p:sp>
        <p:nvSpPr>
          <p:cNvPr id="289" name="矩形 71"/>
          <p:cNvSpPr txBox="1"/>
          <p:nvPr/>
        </p:nvSpPr>
        <p:spPr>
          <a:xfrm>
            <a:off x="753138" y="420891"/>
            <a:ext cx="566407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L</a:t>
            </a:r>
            <a:r>
              <a:rPr lang="en-US" altLang="zh-CN" dirty="0"/>
              <a:t>eetcode</a:t>
            </a:r>
            <a:r>
              <a:rPr dirty="0"/>
              <a:t>-</a:t>
            </a:r>
            <a:r>
              <a:rPr lang="en-US" dirty="0"/>
              <a:t>315 </a:t>
            </a:r>
            <a:r>
              <a:rPr lang="zh-CN" altLang="en-US" dirty="0"/>
              <a:t>计算右侧小于当前元素的个数</a:t>
            </a:r>
            <a:endParaRPr lang="zh-CN" altLang="en-US"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sp>
        <p:nvSpPr>
          <p:cNvPr id="30" name="文本框 8">
            <a:extLst>
              <a:ext uri="{FF2B5EF4-FFF2-40B4-BE49-F238E27FC236}">
                <a16:creationId xmlns:a16="http://schemas.microsoft.com/office/drawing/2014/main" id="{D759045F-A0B1-41FE-8CCE-2655A4B5DE34}"/>
              </a:ext>
            </a:extLst>
          </p:cNvPr>
          <p:cNvSpPr txBox="1"/>
          <p:nvPr/>
        </p:nvSpPr>
        <p:spPr>
          <a:xfrm>
            <a:off x="1360486" y="2706531"/>
            <a:ext cx="30553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altLang="zh-CN"/>
              <a:t>L=</a:t>
            </a:r>
            <a:endParaRPr lang="en-US" dirty="0"/>
          </a:p>
        </p:txBody>
      </p:sp>
      <p:sp>
        <p:nvSpPr>
          <p:cNvPr id="31" name="矩形: 圆角 27">
            <a:extLst>
              <a:ext uri="{FF2B5EF4-FFF2-40B4-BE49-F238E27FC236}">
                <a16:creationId xmlns:a16="http://schemas.microsoft.com/office/drawing/2014/main" id="{27F63324-C273-424E-87C2-656E829A8202}"/>
              </a:ext>
            </a:extLst>
          </p:cNvPr>
          <p:cNvSpPr/>
          <p:nvPr/>
        </p:nvSpPr>
        <p:spPr>
          <a:xfrm>
            <a:off x="1666018" y="2518499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en-US"/>
              <a:t>8</a:t>
            </a:r>
            <a:endParaRPr dirty="0"/>
          </a:p>
        </p:txBody>
      </p:sp>
      <p:sp>
        <p:nvSpPr>
          <p:cNvPr id="32" name="矩形: 圆角 28">
            <a:extLst>
              <a:ext uri="{FF2B5EF4-FFF2-40B4-BE49-F238E27FC236}">
                <a16:creationId xmlns:a16="http://schemas.microsoft.com/office/drawing/2014/main" id="{35EB694A-C235-43D0-A74E-F43A6286F304}"/>
              </a:ext>
            </a:extLst>
          </p:cNvPr>
          <p:cNvSpPr/>
          <p:nvPr/>
        </p:nvSpPr>
        <p:spPr>
          <a:xfrm>
            <a:off x="2386018" y="2518499"/>
            <a:ext cx="720001" cy="72000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</a:rPr>
              <a:t>12</a:t>
            </a:r>
            <a:endParaRPr dirty="0">
              <a:solidFill>
                <a:srgbClr val="FFFFFF"/>
              </a:solidFill>
              <a:latin typeface="Alibaba Sans"/>
            </a:endParaRPr>
          </a:p>
        </p:txBody>
      </p:sp>
      <p:sp>
        <p:nvSpPr>
          <p:cNvPr id="33" name="矩形: 圆角 31">
            <a:extLst>
              <a:ext uri="{FF2B5EF4-FFF2-40B4-BE49-F238E27FC236}">
                <a16:creationId xmlns:a16="http://schemas.microsoft.com/office/drawing/2014/main" id="{F78C37C2-65A1-4947-8948-A504B279EEDE}"/>
              </a:ext>
            </a:extLst>
          </p:cNvPr>
          <p:cNvSpPr/>
          <p:nvPr/>
        </p:nvSpPr>
        <p:spPr>
          <a:xfrm>
            <a:off x="3106018" y="2518499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16</a:t>
            </a:r>
            <a:endParaRPr dirty="0"/>
          </a:p>
        </p:txBody>
      </p:sp>
      <p:sp>
        <p:nvSpPr>
          <p:cNvPr id="34" name="矩形: 圆角 32">
            <a:extLst>
              <a:ext uri="{FF2B5EF4-FFF2-40B4-BE49-F238E27FC236}">
                <a16:creationId xmlns:a16="http://schemas.microsoft.com/office/drawing/2014/main" id="{702D9067-E448-4E79-99E3-408E1FF30E51}"/>
              </a:ext>
            </a:extLst>
          </p:cNvPr>
          <p:cNvSpPr/>
          <p:nvPr/>
        </p:nvSpPr>
        <p:spPr>
          <a:xfrm>
            <a:off x="3826018" y="2518499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22</a:t>
            </a:r>
            <a:endParaRPr dirty="0"/>
          </a:p>
        </p:txBody>
      </p:sp>
      <p:grpSp>
        <p:nvGrpSpPr>
          <p:cNvPr id="35" name="矩形: 圆角 54">
            <a:extLst>
              <a:ext uri="{FF2B5EF4-FFF2-40B4-BE49-F238E27FC236}">
                <a16:creationId xmlns:a16="http://schemas.microsoft.com/office/drawing/2014/main" id="{DC102170-8A7D-4093-95E8-1594C32B202C}"/>
              </a:ext>
            </a:extLst>
          </p:cNvPr>
          <p:cNvGrpSpPr/>
          <p:nvPr/>
        </p:nvGrpSpPr>
        <p:grpSpPr>
          <a:xfrm>
            <a:off x="4546018" y="2518499"/>
            <a:ext cx="720001" cy="720001"/>
            <a:chOff x="0" y="0"/>
            <a:chExt cx="720000" cy="720000"/>
          </a:xfrm>
        </p:grpSpPr>
        <p:sp>
          <p:nvSpPr>
            <p:cNvPr id="36" name="圆角矩形">
              <a:extLst>
                <a:ext uri="{FF2B5EF4-FFF2-40B4-BE49-F238E27FC236}">
                  <a16:creationId xmlns:a16="http://schemas.microsoft.com/office/drawing/2014/main" id="{D7A09F12-E06A-47EB-AE9D-75DD9BC0D3B0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7" name="圆角矩形">
              <a:extLst>
                <a:ext uri="{FF2B5EF4-FFF2-40B4-BE49-F238E27FC236}">
                  <a16:creationId xmlns:a16="http://schemas.microsoft.com/office/drawing/2014/main" id="{CFF106D3-2596-4D0A-89AB-940A766D625C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8" name="圆角矩形">
              <a:extLst>
                <a:ext uri="{FF2B5EF4-FFF2-40B4-BE49-F238E27FC236}">
                  <a16:creationId xmlns:a16="http://schemas.microsoft.com/office/drawing/2014/main" id="{1A15B968-0B3B-4E7E-A94B-7A76182B185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9" name="圆角矩形">
              <a:extLst>
                <a:ext uri="{FF2B5EF4-FFF2-40B4-BE49-F238E27FC236}">
                  <a16:creationId xmlns:a16="http://schemas.microsoft.com/office/drawing/2014/main" id="{A95887EB-EF16-479E-8B6E-3F228DC5AEDF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lang="en-US" dirty="0"/>
                <a:t>100</a:t>
              </a:r>
              <a:endParaRPr dirty="0"/>
            </a:p>
          </p:txBody>
        </p:sp>
      </p:grpSp>
      <p:sp>
        <p:nvSpPr>
          <p:cNvPr id="42" name="矩形: 圆角 28">
            <a:extLst>
              <a:ext uri="{FF2B5EF4-FFF2-40B4-BE49-F238E27FC236}">
                <a16:creationId xmlns:a16="http://schemas.microsoft.com/office/drawing/2014/main" id="{FBFC37D6-E018-4AA1-AB7C-7EC28246F0ED}"/>
              </a:ext>
            </a:extLst>
          </p:cNvPr>
          <p:cNvSpPr/>
          <p:nvPr/>
        </p:nvSpPr>
        <p:spPr>
          <a:xfrm>
            <a:off x="7119502" y="248198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26</a:t>
            </a:r>
            <a:endParaRPr dirty="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C5DF11D-4DD2-4F13-822A-763DED5822AF}"/>
              </a:ext>
            </a:extLst>
          </p:cNvPr>
          <p:cNvSpPr/>
          <p:nvPr/>
        </p:nvSpPr>
        <p:spPr>
          <a:xfrm>
            <a:off x="7839502" y="248198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55</a:t>
            </a:r>
            <a:endParaRPr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BA1585B-BEDC-4F1A-9213-7521A5031399}"/>
              </a:ext>
            </a:extLst>
          </p:cNvPr>
          <p:cNvSpPr/>
          <p:nvPr/>
        </p:nvSpPr>
        <p:spPr>
          <a:xfrm>
            <a:off x="8559502" y="248198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64</a:t>
            </a:r>
            <a:endParaRPr dirty="0"/>
          </a:p>
        </p:txBody>
      </p:sp>
      <p:grpSp>
        <p:nvGrpSpPr>
          <p:cNvPr id="45" name="矩形: 圆角 54">
            <a:extLst>
              <a:ext uri="{FF2B5EF4-FFF2-40B4-BE49-F238E27FC236}">
                <a16:creationId xmlns:a16="http://schemas.microsoft.com/office/drawing/2014/main" id="{35EF22C0-F291-440C-8CF4-BA724E79F486}"/>
              </a:ext>
            </a:extLst>
          </p:cNvPr>
          <p:cNvGrpSpPr/>
          <p:nvPr/>
        </p:nvGrpSpPr>
        <p:grpSpPr>
          <a:xfrm>
            <a:off x="9279502" y="2481987"/>
            <a:ext cx="720001" cy="720001"/>
            <a:chOff x="0" y="0"/>
            <a:chExt cx="720000" cy="720000"/>
          </a:xfrm>
        </p:grpSpPr>
        <p:sp>
          <p:nvSpPr>
            <p:cNvPr id="46" name="圆角矩形">
              <a:extLst>
                <a:ext uri="{FF2B5EF4-FFF2-40B4-BE49-F238E27FC236}">
                  <a16:creationId xmlns:a16="http://schemas.microsoft.com/office/drawing/2014/main" id="{6805765E-A8FE-4694-A0FC-82960E73F2D4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47" name="圆角矩形">
              <a:extLst>
                <a:ext uri="{FF2B5EF4-FFF2-40B4-BE49-F238E27FC236}">
                  <a16:creationId xmlns:a16="http://schemas.microsoft.com/office/drawing/2014/main" id="{C1D428C2-83A1-48EE-A204-DD5EFF3CC46C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48" name="圆角矩形">
              <a:extLst>
                <a:ext uri="{FF2B5EF4-FFF2-40B4-BE49-F238E27FC236}">
                  <a16:creationId xmlns:a16="http://schemas.microsoft.com/office/drawing/2014/main" id="{88E75A35-0235-488E-A725-67D014C731CD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49" name="圆角矩形">
              <a:extLst>
                <a:ext uri="{FF2B5EF4-FFF2-40B4-BE49-F238E27FC236}">
                  <a16:creationId xmlns:a16="http://schemas.microsoft.com/office/drawing/2014/main" id="{5D92A9CB-546D-4902-AA6F-F1BD4EDAA410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lang="en-US" dirty="0"/>
                <a:t>91</a:t>
              </a:r>
              <a:endParaRPr dirty="0"/>
            </a:p>
          </p:txBody>
        </p:sp>
      </p:grpSp>
      <p:sp>
        <p:nvSpPr>
          <p:cNvPr id="50" name="文本框 8">
            <a:extLst>
              <a:ext uri="{FF2B5EF4-FFF2-40B4-BE49-F238E27FC236}">
                <a16:creationId xmlns:a16="http://schemas.microsoft.com/office/drawing/2014/main" id="{CD272F7C-0AFB-493C-B7CA-AA065D18387F}"/>
              </a:ext>
            </a:extLst>
          </p:cNvPr>
          <p:cNvSpPr txBox="1"/>
          <p:nvPr/>
        </p:nvSpPr>
        <p:spPr>
          <a:xfrm>
            <a:off x="681113" y="4985832"/>
            <a:ext cx="466409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>
                <a:solidFill>
                  <a:schemeClr val="tx1"/>
                </a:solidFill>
              </a:rPr>
              <a:t>此时 </a:t>
            </a:r>
            <a:r>
              <a:rPr lang="en-US" altLang="zh-CN" dirty="0">
                <a:solidFill>
                  <a:schemeClr val="tx1"/>
                </a:solidFill>
              </a:rPr>
              <a:t>I  </a:t>
            </a:r>
            <a:r>
              <a:rPr lang="zh-CN" altLang="en-US" dirty="0">
                <a:solidFill>
                  <a:schemeClr val="tx1"/>
                </a:solidFill>
              </a:rPr>
              <a:t>比 </a:t>
            </a:r>
            <a:r>
              <a:rPr lang="en-US" altLang="zh-CN" dirty="0">
                <a:solidFill>
                  <a:schemeClr val="tx1"/>
                </a:solidFill>
              </a:rPr>
              <a:t>j </a:t>
            </a:r>
            <a:r>
              <a:rPr lang="zh-CN" altLang="en-US" dirty="0">
                <a:solidFill>
                  <a:schemeClr val="tx1"/>
                </a:solidFill>
              </a:rPr>
              <a:t>小，把</a:t>
            </a:r>
            <a:r>
              <a:rPr lang="en-US" altLang="zh-CN" dirty="0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指向的数，放到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数组里面</a:t>
            </a:r>
          </a:p>
        </p:txBody>
      </p:sp>
      <p:sp>
        <p:nvSpPr>
          <p:cNvPr id="53" name="文本框 8">
            <a:extLst>
              <a:ext uri="{FF2B5EF4-FFF2-40B4-BE49-F238E27FC236}">
                <a16:creationId xmlns:a16="http://schemas.microsoft.com/office/drawing/2014/main" id="{402DACFD-8F62-4EFF-A35C-2EEE82804C19}"/>
              </a:ext>
            </a:extLst>
          </p:cNvPr>
          <p:cNvSpPr txBox="1"/>
          <p:nvPr/>
        </p:nvSpPr>
        <p:spPr>
          <a:xfrm>
            <a:off x="5986019" y="2675287"/>
            <a:ext cx="33759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altLang="zh-CN" dirty="0"/>
              <a:t>R=</a:t>
            </a:r>
            <a:endParaRPr dirty="0"/>
          </a:p>
        </p:txBody>
      </p:sp>
      <p:sp>
        <p:nvSpPr>
          <p:cNvPr id="25" name="up-arrow_37977">
            <a:extLst>
              <a:ext uri="{FF2B5EF4-FFF2-40B4-BE49-F238E27FC236}">
                <a16:creationId xmlns:a16="http://schemas.microsoft.com/office/drawing/2014/main" id="{E367F209-3A73-4A52-9A7B-75448CF1A959}"/>
              </a:ext>
            </a:extLst>
          </p:cNvPr>
          <p:cNvSpPr/>
          <p:nvPr/>
        </p:nvSpPr>
        <p:spPr>
          <a:xfrm>
            <a:off x="2529209" y="3375283"/>
            <a:ext cx="433618" cy="49125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latin typeface="+mn-ea"/>
              </a:rPr>
              <a:t>i</a:t>
            </a:r>
            <a:endParaRPr lang="en-US" dirty="0">
              <a:latin typeface="+mn-ea"/>
            </a:endParaRPr>
          </a:p>
        </p:txBody>
      </p:sp>
      <p:sp>
        <p:nvSpPr>
          <p:cNvPr id="26" name="up-arrow_37977">
            <a:extLst>
              <a:ext uri="{FF2B5EF4-FFF2-40B4-BE49-F238E27FC236}">
                <a16:creationId xmlns:a16="http://schemas.microsoft.com/office/drawing/2014/main" id="{0BD9CB59-973E-4125-BD3F-A991C6112FF5}"/>
              </a:ext>
            </a:extLst>
          </p:cNvPr>
          <p:cNvSpPr/>
          <p:nvPr/>
        </p:nvSpPr>
        <p:spPr>
          <a:xfrm>
            <a:off x="7262693" y="3399733"/>
            <a:ext cx="433618" cy="49125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n-ea"/>
              </a:rPr>
              <a:t>j</a:t>
            </a:r>
          </a:p>
        </p:txBody>
      </p:sp>
      <p:sp>
        <p:nvSpPr>
          <p:cNvPr id="40" name="文本框 8">
            <a:extLst>
              <a:ext uri="{FF2B5EF4-FFF2-40B4-BE49-F238E27FC236}">
                <a16:creationId xmlns:a16="http://schemas.microsoft.com/office/drawing/2014/main" id="{DF7E3CFD-D153-46F5-8E24-C0EC1A37451E}"/>
              </a:ext>
            </a:extLst>
          </p:cNvPr>
          <p:cNvSpPr txBox="1"/>
          <p:nvPr/>
        </p:nvSpPr>
        <p:spPr>
          <a:xfrm>
            <a:off x="1308388" y="4173127"/>
            <a:ext cx="40972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altLang="zh-CN" dirty="0"/>
              <a:t>M=</a:t>
            </a:r>
            <a:endParaRPr 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047997F1-E235-4C8B-9A0C-EDB9AEFD2028}"/>
              </a:ext>
            </a:extLst>
          </p:cNvPr>
          <p:cNvSpPr/>
          <p:nvPr/>
        </p:nvSpPr>
        <p:spPr>
          <a:xfrm>
            <a:off x="1809209" y="401604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en-US" dirty="0"/>
              <a:t>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243495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/>
          </a:p>
        </p:txBody>
      </p:sp>
      <p:sp>
        <p:nvSpPr>
          <p:cNvPr id="289" name="矩形 71"/>
          <p:cNvSpPr txBox="1"/>
          <p:nvPr/>
        </p:nvSpPr>
        <p:spPr>
          <a:xfrm>
            <a:off x="753138" y="420891"/>
            <a:ext cx="566407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L</a:t>
            </a:r>
            <a:r>
              <a:rPr lang="en-US" altLang="zh-CN" dirty="0"/>
              <a:t>eetcode</a:t>
            </a:r>
            <a:r>
              <a:rPr dirty="0"/>
              <a:t>-</a:t>
            </a:r>
            <a:r>
              <a:rPr lang="en-US" dirty="0"/>
              <a:t>315 </a:t>
            </a:r>
            <a:r>
              <a:rPr lang="zh-CN" altLang="en-US" dirty="0"/>
              <a:t>计算右侧小于当前元素的个数</a:t>
            </a:r>
            <a:endParaRPr lang="zh-CN" altLang="en-US"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sp>
        <p:nvSpPr>
          <p:cNvPr id="30" name="文本框 8">
            <a:extLst>
              <a:ext uri="{FF2B5EF4-FFF2-40B4-BE49-F238E27FC236}">
                <a16:creationId xmlns:a16="http://schemas.microsoft.com/office/drawing/2014/main" id="{D759045F-A0B1-41FE-8CCE-2655A4B5DE34}"/>
              </a:ext>
            </a:extLst>
          </p:cNvPr>
          <p:cNvSpPr txBox="1"/>
          <p:nvPr/>
        </p:nvSpPr>
        <p:spPr>
          <a:xfrm>
            <a:off x="1360486" y="2706531"/>
            <a:ext cx="30553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altLang="zh-CN"/>
              <a:t>L=</a:t>
            </a:r>
            <a:endParaRPr lang="en-US" dirty="0"/>
          </a:p>
        </p:txBody>
      </p:sp>
      <p:sp>
        <p:nvSpPr>
          <p:cNvPr id="31" name="矩形: 圆角 27">
            <a:extLst>
              <a:ext uri="{FF2B5EF4-FFF2-40B4-BE49-F238E27FC236}">
                <a16:creationId xmlns:a16="http://schemas.microsoft.com/office/drawing/2014/main" id="{27F63324-C273-424E-87C2-656E829A8202}"/>
              </a:ext>
            </a:extLst>
          </p:cNvPr>
          <p:cNvSpPr/>
          <p:nvPr/>
        </p:nvSpPr>
        <p:spPr>
          <a:xfrm>
            <a:off x="1666018" y="2518499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en-US"/>
              <a:t>8</a:t>
            </a:r>
            <a:endParaRPr dirty="0"/>
          </a:p>
        </p:txBody>
      </p:sp>
      <p:sp>
        <p:nvSpPr>
          <p:cNvPr id="33" name="矩形: 圆角 31">
            <a:extLst>
              <a:ext uri="{FF2B5EF4-FFF2-40B4-BE49-F238E27FC236}">
                <a16:creationId xmlns:a16="http://schemas.microsoft.com/office/drawing/2014/main" id="{F78C37C2-65A1-4947-8948-A504B279EEDE}"/>
              </a:ext>
            </a:extLst>
          </p:cNvPr>
          <p:cNvSpPr/>
          <p:nvPr/>
        </p:nvSpPr>
        <p:spPr>
          <a:xfrm>
            <a:off x="3106018" y="2518499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16</a:t>
            </a:r>
            <a:endParaRPr dirty="0"/>
          </a:p>
        </p:txBody>
      </p:sp>
      <p:sp>
        <p:nvSpPr>
          <p:cNvPr id="34" name="矩形: 圆角 32">
            <a:extLst>
              <a:ext uri="{FF2B5EF4-FFF2-40B4-BE49-F238E27FC236}">
                <a16:creationId xmlns:a16="http://schemas.microsoft.com/office/drawing/2014/main" id="{702D9067-E448-4E79-99E3-408E1FF30E51}"/>
              </a:ext>
            </a:extLst>
          </p:cNvPr>
          <p:cNvSpPr/>
          <p:nvPr/>
        </p:nvSpPr>
        <p:spPr>
          <a:xfrm>
            <a:off x="3826018" y="2518499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22</a:t>
            </a:r>
            <a:endParaRPr dirty="0"/>
          </a:p>
        </p:txBody>
      </p:sp>
      <p:grpSp>
        <p:nvGrpSpPr>
          <p:cNvPr id="35" name="矩形: 圆角 54">
            <a:extLst>
              <a:ext uri="{FF2B5EF4-FFF2-40B4-BE49-F238E27FC236}">
                <a16:creationId xmlns:a16="http://schemas.microsoft.com/office/drawing/2014/main" id="{DC102170-8A7D-4093-95E8-1594C32B202C}"/>
              </a:ext>
            </a:extLst>
          </p:cNvPr>
          <p:cNvGrpSpPr/>
          <p:nvPr/>
        </p:nvGrpSpPr>
        <p:grpSpPr>
          <a:xfrm>
            <a:off x="4546018" y="2518499"/>
            <a:ext cx="720001" cy="720001"/>
            <a:chOff x="0" y="0"/>
            <a:chExt cx="720000" cy="720000"/>
          </a:xfrm>
        </p:grpSpPr>
        <p:sp>
          <p:nvSpPr>
            <p:cNvPr id="36" name="圆角矩形">
              <a:extLst>
                <a:ext uri="{FF2B5EF4-FFF2-40B4-BE49-F238E27FC236}">
                  <a16:creationId xmlns:a16="http://schemas.microsoft.com/office/drawing/2014/main" id="{D7A09F12-E06A-47EB-AE9D-75DD9BC0D3B0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7" name="圆角矩形">
              <a:extLst>
                <a:ext uri="{FF2B5EF4-FFF2-40B4-BE49-F238E27FC236}">
                  <a16:creationId xmlns:a16="http://schemas.microsoft.com/office/drawing/2014/main" id="{CFF106D3-2596-4D0A-89AB-940A766D625C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8" name="圆角矩形">
              <a:extLst>
                <a:ext uri="{FF2B5EF4-FFF2-40B4-BE49-F238E27FC236}">
                  <a16:creationId xmlns:a16="http://schemas.microsoft.com/office/drawing/2014/main" id="{1A15B968-0B3B-4E7E-A94B-7A76182B185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9" name="圆角矩形">
              <a:extLst>
                <a:ext uri="{FF2B5EF4-FFF2-40B4-BE49-F238E27FC236}">
                  <a16:creationId xmlns:a16="http://schemas.microsoft.com/office/drawing/2014/main" id="{A95887EB-EF16-479E-8B6E-3F228DC5AEDF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lang="en-US" dirty="0"/>
                <a:t>100</a:t>
              </a:r>
              <a:endParaRPr dirty="0"/>
            </a:p>
          </p:txBody>
        </p:sp>
      </p:grpSp>
      <p:sp>
        <p:nvSpPr>
          <p:cNvPr id="42" name="矩形: 圆角 28">
            <a:extLst>
              <a:ext uri="{FF2B5EF4-FFF2-40B4-BE49-F238E27FC236}">
                <a16:creationId xmlns:a16="http://schemas.microsoft.com/office/drawing/2014/main" id="{FBFC37D6-E018-4AA1-AB7C-7EC28246F0ED}"/>
              </a:ext>
            </a:extLst>
          </p:cNvPr>
          <p:cNvSpPr/>
          <p:nvPr/>
        </p:nvSpPr>
        <p:spPr>
          <a:xfrm>
            <a:off x="7119502" y="248198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/>
              <a:t>26</a:t>
            </a:r>
            <a:endParaRPr dirty="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C5DF11D-4DD2-4F13-822A-763DED5822AF}"/>
              </a:ext>
            </a:extLst>
          </p:cNvPr>
          <p:cNvSpPr/>
          <p:nvPr/>
        </p:nvSpPr>
        <p:spPr>
          <a:xfrm>
            <a:off x="7839502" y="248198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55</a:t>
            </a:r>
            <a:endParaRPr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BA1585B-BEDC-4F1A-9213-7521A5031399}"/>
              </a:ext>
            </a:extLst>
          </p:cNvPr>
          <p:cNvSpPr/>
          <p:nvPr/>
        </p:nvSpPr>
        <p:spPr>
          <a:xfrm>
            <a:off x="8559502" y="248198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64</a:t>
            </a:r>
            <a:endParaRPr dirty="0"/>
          </a:p>
        </p:txBody>
      </p:sp>
      <p:grpSp>
        <p:nvGrpSpPr>
          <p:cNvPr id="45" name="矩形: 圆角 54">
            <a:extLst>
              <a:ext uri="{FF2B5EF4-FFF2-40B4-BE49-F238E27FC236}">
                <a16:creationId xmlns:a16="http://schemas.microsoft.com/office/drawing/2014/main" id="{35EF22C0-F291-440C-8CF4-BA724E79F486}"/>
              </a:ext>
            </a:extLst>
          </p:cNvPr>
          <p:cNvGrpSpPr/>
          <p:nvPr/>
        </p:nvGrpSpPr>
        <p:grpSpPr>
          <a:xfrm>
            <a:off x="9279502" y="2481987"/>
            <a:ext cx="720001" cy="720001"/>
            <a:chOff x="0" y="0"/>
            <a:chExt cx="720000" cy="720000"/>
          </a:xfrm>
        </p:grpSpPr>
        <p:sp>
          <p:nvSpPr>
            <p:cNvPr id="46" name="圆角矩形">
              <a:extLst>
                <a:ext uri="{FF2B5EF4-FFF2-40B4-BE49-F238E27FC236}">
                  <a16:creationId xmlns:a16="http://schemas.microsoft.com/office/drawing/2014/main" id="{6805765E-A8FE-4694-A0FC-82960E73F2D4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47" name="圆角矩形">
              <a:extLst>
                <a:ext uri="{FF2B5EF4-FFF2-40B4-BE49-F238E27FC236}">
                  <a16:creationId xmlns:a16="http://schemas.microsoft.com/office/drawing/2014/main" id="{C1D428C2-83A1-48EE-A204-DD5EFF3CC46C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48" name="圆角矩形">
              <a:extLst>
                <a:ext uri="{FF2B5EF4-FFF2-40B4-BE49-F238E27FC236}">
                  <a16:creationId xmlns:a16="http://schemas.microsoft.com/office/drawing/2014/main" id="{88E75A35-0235-488E-A725-67D014C731CD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49" name="圆角矩形">
              <a:extLst>
                <a:ext uri="{FF2B5EF4-FFF2-40B4-BE49-F238E27FC236}">
                  <a16:creationId xmlns:a16="http://schemas.microsoft.com/office/drawing/2014/main" id="{5D92A9CB-546D-4902-AA6F-F1BD4EDAA410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lang="en-US" dirty="0"/>
                <a:t>91</a:t>
              </a:r>
              <a:endParaRPr dirty="0"/>
            </a:p>
          </p:txBody>
        </p:sp>
      </p:grpSp>
      <p:sp>
        <p:nvSpPr>
          <p:cNvPr id="50" name="文本框 8">
            <a:extLst>
              <a:ext uri="{FF2B5EF4-FFF2-40B4-BE49-F238E27FC236}">
                <a16:creationId xmlns:a16="http://schemas.microsoft.com/office/drawing/2014/main" id="{CD272F7C-0AFB-493C-B7CA-AA065D18387F}"/>
              </a:ext>
            </a:extLst>
          </p:cNvPr>
          <p:cNvSpPr txBox="1"/>
          <p:nvPr/>
        </p:nvSpPr>
        <p:spPr>
          <a:xfrm>
            <a:off x="681113" y="4985832"/>
            <a:ext cx="639373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>
                <a:solidFill>
                  <a:schemeClr val="tx1"/>
                </a:solidFill>
              </a:rPr>
              <a:t>此时 </a:t>
            </a:r>
            <a:r>
              <a:rPr lang="en-US" altLang="zh-CN" dirty="0">
                <a:solidFill>
                  <a:schemeClr val="tx1"/>
                </a:solidFill>
              </a:rPr>
              <a:t>I  </a:t>
            </a:r>
            <a:r>
              <a:rPr lang="zh-CN" altLang="en-US" dirty="0">
                <a:solidFill>
                  <a:schemeClr val="tx1"/>
                </a:solidFill>
              </a:rPr>
              <a:t>比 </a:t>
            </a:r>
            <a:r>
              <a:rPr lang="en-US" altLang="zh-CN" dirty="0">
                <a:solidFill>
                  <a:schemeClr val="tx1"/>
                </a:solidFill>
              </a:rPr>
              <a:t>j </a:t>
            </a:r>
            <a:r>
              <a:rPr lang="zh-CN" altLang="en-US" dirty="0">
                <a:solidFill>
                  <a:schemeClr val="tx1"/>
                </a:solidFill>
              </a:rPr>
              <a:t>小，把</a:t>
            </a:r>
            <a:r>
              <a:rPr lang="en-US" altLang="zh-CN" dirty="0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指向的数，放到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数组里面，</a:t>
            </a:r>
            <a:r>
              <a:rPr lang="en-US" altLang="zh-CN" dirty="0">
                <a:solidFill>
                  <a:schemeClr val="tx1"/>
                </a:solidFill>
              </a:rPr>
              <a:t>I </a:t>
            </a:r>
            <a:r>
              <a:rPr lang="zh-CN" altLang="en-US" dirty="0">
                <a:solidFill>
                  <a:schemeClr val="tx1"/>
                </a:solidFill>
              </a:rPr>
              <a:t>往后移动一位</a:t>
            </a:r>
          </a:p>
        </p:txBody>
      </p:sp>
      <p:sp>
        <p:nvSpPr>
          <p:cNvPr id="53" name="文本框 8">
            <a:extLst>
              <a:ext uri="{FF2B5EF4-FFF2-40B4-BE49-F238E27FC236}">
                <a16:creationId xmlns:a16="http://schemas.microsoft.com/office/drawing/2014/main" id="{402DACFD-8F62-4EFF-A35C-2EEE82804C19}"/>
              </a:ext>
            </a:extLst>
          </p:cNvPr>
          <p:cNvSpPr txBox="1"/>
          <p:nvPr/>
        </p:nvSpPr>
        <p:spPr>
          <a:xfrm>
            <a:off x="5986019" y="2675287"/>
            <a:ext cx="33759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altLang="zh-CN" dirty="0"/>
              <a:t>R=</a:t>
            </a:r>
            <a:endParaRPr dirty="0"/>
          </a:p>
        </p:txBody>
      </p:sp>
      <p:sp>
        <p:nvSpPr>
          <p:cNvPr id="25" name="up-arrow_37977">
            <a:extLst>
              <a:ext uri="{FF2B5EF4-FFF2-40B4-BE49-F238E27FC236}">
                <a16:creationId xmlns:a16="http://schemas.microsoft.com/office/drawing/2014/main" id="{E367F209-3A73-4A52-9A7B-75448CF1A959}"/>
              </a:ext>
            </a:extLst>
          </p:cNvPr>
          <p:cNvSpPr/>
          <p:nvPr/>
        </p:nvSpPr>
        <p:spPr>
          <a:xfrm>
            <a:off x="3207386" y="3375283"/>
            <a:ext cx="433618" cy="49125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latin typeface="+mn-ea"/>
              </a:rPr>
              <a:t>i</a:t>
            </a:r>
            <a:endParaRPr lang="en-US" dirty="0">
              <a:latin typeface="+mn-ea"/>
            </a:endParaRPr>
          </a:p>
        </p:txBody>
      </p:sp>
      <p:sp>
        <p:nvSpPr>
          <p:cNvPr id="26" name="up-arrow_37977">
            <a:extLst>
              <a:ext uri="{FF2B5EF4-FFF2-40B4-BE49-F238E27FC236}">
                <a16:creationId xmlns:a16="http://schemas.microsoft.com/office/drawing/2014/main" id="{0BD9CB59-973E-4125-BD3F-A991C6112FF5}"/>
              </a:ext>
            </a:extLst>
          </p:cNvPr>
          <p:cNvSpPr/>
          <p:nvPr/>
        </p:nvSpPr>
        <p:spPr>
          <a:xfrm>
            <a:off x="7262693" y="3399733"/>
            <a:ext cx="433618" cy="49125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n-ea"/>
              </a:rPr>
              <a:t>j</a:t>
            </a:r>
          </a:p>
        </p:txBody>
      </p:sp>
      <p:sp>
        <p:nvSpPr>
          <p:cNvPr id="40" name="文本框 8">
            <a:extLst>
              <a:ext uri="{FF2B5EF4-FFF2-40B4-BE49-F238E27FC236}">
                <a16:creationId xmlns:a16="http://schemas.microsoft.com/office/drawing/2014/main" id="{DF7E3CFD-D153-46F5-8E24-C0EC1A37451E}"/>
              </a:ext>
            </a:extLst>
          </p:cNvPr>
          <p:cNvSpPr txBox="1"/>
          <p:nvPr/>
        </p:nvSpPr>
        <p:spPr>
          <a:xfrm>
            <a:off x="1308388" y="4173127"/>
            <a:ext cx="40972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altLang="zh-CN" dirty="0"/>
              <a:t>M=</a:t>
            </a:r>
            <a:endParaRPr 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047997F1-E235-4C8B-9A0C-EDB9AEFD2028}"/>
              </a:ext>
            </a:extLst>
          </p:cNvPr>
          <p:cNvSpPr/>
          <p:nvPr/>
        </p:nvSpPr>
        <p:spPr>
          <a:xfrm>
            <a:off x="1809209" y="401604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en-US" dirty="0"/>
              <a:t>7</a:t>
            </a:r>
            <a:endParaRPr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B6BA212-603E-413D-BFF8-E5F04E719877}"/>
              </a:ext>
            </a:extLst>
          </p:cNvPr>
          <p:cNvSpPr/>
          <p:nvPr/>
        </p:nvSpPr>
        <p:spPr>
          <a:xfrm>
            <a:off x="2529209" y="401604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</a:rPr>
              <a:t>12</a:t>
            </a:r>
            <a:endParaRPr dirty="0">
              <a:solidFill>
                <a:srgbClr val="FFFFFF"/>
              </a:solidFill>
              <a:latin typeface="Alibaba Sans"/>
            </a:endParaRPr>
          </a:p>
        </p:txBody>
      </p:sp>
    </p:spTree>
    <p:extLst>
      <p:ext uri="{BB962C8B-B14F-4D97-AF65-F5344CB8AC3E}">
        <p14:creationId xmlns:p14="http://schemas.microsoft.com/office/powerpoint/2010/main" val="210104152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/>
          </a:p>
        </p:txBody>
      </p:sp>
      <p:sp>
        <p:nvSpPr>
          <p:cNvPr id="289" name="矩形 71"/>
          <p:cNvSpPr txBox="1"/>
          <p:nvPr/>
        </p:nvSpPr>
        <p:spPr>
          <a:xfrm>
            <a:off x="753138" y="420891"/>
            <a:ext cx="566407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L</a:t>
            </a:r>
            <a:r>
              <a:rPr lang="en-US" altLang="zh-CN" dirty="0"/>
              <a:t>eetcode</a:t>
            </a:r>
            <a:r>
              <a:rPr dirty="0"/>
              <a:t>-</a:t>
            </a:r>
            <a:r>
              <a:rPr lang="en-US" dirty="0"/>
              <a:t>315 </a:t>
            </a:r>
            <a:r>
              <a:rPr lang="zh-CN" altLang="en-US" dirty="0"/>
              <a:t>计算右侧小于当前元素的个数</a:t>
            </a:r>
            <a:endParaRPr lang="zh-CN" altLang="en-US"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sp>
        <p:nvSpPr>
          <p:cNvPr id="30" name="文本框 8">
            <a:extLst>
              <a:ext uri="{FF2B5EF4-FFF2-40B4-BE49-F238E27FC236}">
                <a16:creationId xmlns:a16="http://schemas.microsoft.com/office/drawing/2014/main" id="{D759045F-A0B1-41FE-8CCE-2655A4B5DE34}"/>
              </a:ext>
            </a:extLst>
          </p:cNvPr>
          <p:cNvSpPr txBox="1"/>
          <p:nvPr/>
        </p:nvSpPr>
        <p:spPr>
          <a:xfrm>
            <a:off x="650228" y="2688566"/>
            <a:ext cx="30553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altLang="zh-CN"/>
              <a:t>L=</a:t>
            </a:r>
            <a:endParaRPr lang="en-US" dirty="0"/>
          </a:p>
        </p:txBody>
      </p:sp>
      <p:sp>
        <p:nvSpPr>
          <p:cNvPr id="31" name="矩形: 圆角 27">
            <a:extLst>
              <a:ext uri="{FF2B5EF4-FFF2-40B4-BE49-F238E27FC236}">
                <a16:creationId xmlns:a16="http://schemas.microsoft.com/office/drawing/2014/main" id="{27F63324-C273-424E-87C2-656E829A8202}"/>
              </a:ext>
            </a:extLst>
          </p:cNvPr>
          <p:cNvSpPr/>
          <p:nvPr/>
        </p:nvSpPr>
        <p:spPr>
          <a:xfrm>
            <a:off x="955760" y="2500534"/>
            <a:ext cx="720001" cy="72000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en-US"/>
              <a:t>8</a:t>
            </a:r>
            <a:endParaRPr dirty="0"/>
          </a:p>
        </p:txBody>
      </p:sp>
      <p:sp>
        <p:nvSpPr>
          <p:cNvPr id="33" name="矩形: 圆角 31">
            <a:extLst>
              <a:ext uri="{FF2B5EF4-FFF2-40B4-BE49-F238E27FC236}">
                <a16:creationId xmlns:a16="http://schemas.microsoft.com/office/drawing/2014/main" id="{F78C37C2-65A1-4947-8948-A504B279EEDE}"/>
              </a:ext>
            </a:extLst>
          </p:cNvPr>
          <p:cNvSpPr/>
          <p:nvPr/>
        </p:nvSpPr>
        <p:spPr>
          <a:xfrm>
            <a:off x="2395760" y="2500534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16</a:t>
            </a:r>
            <a:endParaRPr dirty="0"/>
          </a:p>
        </p:txBody>
      </p:sp>
      <p:sp>
        <p:nvSpPr>
          <p:cNvPr id="34" name="矩形: 圆角 32">
            <a:extLst>
              <a:ext uri="{FF2B5EF4-FFF2-40B4-BE49-F238E27FC236}">
                <a16:creationId xmlns:a16="http://schemas.microsoft.com/office/drawing/2014/main" id="{702D9067-E448-4E79-99E3-408E1FF30E51}"/>
              </a:ext>
            </a:extLst>
          </p:cNvPr>
          <p:cNvSpPr/>
          <p:nvPr/>
        </p:nvSpPr>
        <p:spPr>
          <a:xfrm>
            <a:off x="3115760" y="2500534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22</a:t>
            </a:r>
            <a:endParaRPr dirty="0"/>
          </a:p>
        </p:txBody>
      </p:sp>
      <p:grpSp>
        <p:nvGrpSpPr>
          <p:cNvPr id="35" name="矩形: 圆角 54">
            <a:extLst>
              <a:ext uri="{FF2B5EF4-FFF2-40B4-BE49-F238E27FC236}">
                <a16:creationId xmlns:a16="http://schemas.microsoft.com/office/drawing/2014/main" id="{DC102170-8A7D-4093-95E8-1594C32B202C}"/>
              </a:ext>
            </a:extLst>
          </p:cNvPr>
          <p:cNvGrpSpPr/>
          <p:nvPr/>
        </p:nvGrpSpPr>
        <p:grpSpPr>
          <a:xfrm>
            <a:off x="3835760" y="2500534"/>
            <a:ext cx="720001" cy="720001"/>
            <a:chOff x="0" y="0"/>
            <a:chExt cx="720000" cy="720000"/>
          </a:xfrm>
        </p:grpSpPr>
        <p:sp>
          <p:nvSpPr>
            <p:cNvPr id="36" name="圆角矩形">
              <a:extLst>
                <a:ext uri="{FF2B5EF4-FFF2-40B4-BE49-F238E27FC236}">
                  <a16:creationId xmlns:a16="http://schemas.microsoft.com/office/drawing/2014/main" id="{D7A09F12-E06A-47EB-AE9D-75DD9BC0D3B0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7" name="圆角矩形">
              <a:extLst>
                <a:ext uri="{FF2B5EF4-FFF2-40B4-BE49-F238E27FC236}">
                  <a16:creationId xmlns:a16="http://schemas.microsoft.com/office/drawing/2014/main" id="{CFF106D3-2596-4D0A-89AB-940A766D625C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8" name="圆角矩形">
              <a:extLst>
                <a:ext uri="{FF2B5EF4-FFF2-40B4-BE49-F238E27FC236}">
                  <a16:creationId xmlns:a16="http://schemas.microsoft.com/office/drawing/2014/main" id="{1A15B968-0B3B-4E7E-A94B-7A76182B185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9" name="圆角矩形">
              <a:extLst>
                <a:ext uri="{FF2B5EF4-FFF2-40B4-BE49-F238E27FC236}">
                  <a16:creationId xmlns:a16="http://schemas.microsoft.com/office/drawing/2014/main" id="{A95887EB-EF16-479E-8B6E-3F228DC5AEDF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lang="en-US" dirty="0"/>
                <a:t>100</a:t>
              </a:r>
              <a:endParaRPr dirty="0"/>
            </a:p>
          </p:txBody>
        </p:sp>
      </p:grpSp>
      <p:sp>
        <p:nvSpPr>
          <p:cNvPr id="42" name="矩形: 圆角 28">
            <a:extLst>
              <a:ext uri="{FF2B5EF4-FFF2-40B4-BE49-F238E27FC236}">
                <a16:creationId xmlns:a16="http://schemas.microsoft.com/office/drawing/2014/main" id="{FBFC37D6-E018-4AA1-AB7C-7EC28246F0ED}"/>
              </a:ext>
            </a:extLst>
          </p:cNvPr>
          <p:cNvSpPr/>
          <p:nvPr/>
        </p:nvSpPr>
        <p:spPr>
          <a:xfrm>
            <a:off x="7834806" y="2481985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>
                <a:solidFill>
                  <a:srgbClr val="FFFFFF"/>
                </a:solidFill>
                <a:latin typeface="Alibaba Sans"/>
              </a:rPr>
              <a:t>26</a:t>
            </a:r>
            <a:endParaRPr dirty="0">
              <a:solidFill>
                <a:srgbClr val="FFFFFF"/>
              </a:solidFill>
              <a:latin typeface="Alibaba Sans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C5DF11D-4DD2-4F13-822A-763DED5822AF}"/>
              </a:ext>
            </a:extLst>
          </p:cNvPr>
          <p:cNvSpPr/>
          <p:nvPr/>
        </p:nvSpPr>
        <p:spPr>
          <a:xfrm>
            <a:off x="8554806" y="2481985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55</a:t>
            </a:r>
            <a:endParaRPr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BA1585B-BEDC-4F1A-9213-7521A5031399}"/>
              </a:ext>
            </a:extLst>
          </p:cNvPr>
          <p:cNvSpPr/>
          <p:nvPr/>
        </p:nvSpPr>
        <p:spPr>
          <a:xfrm>
            <a:off x="9274806" y="2481985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64</a:t>
            </a:r>
            <a:endParaRPr dirty="0"/>
          </a:p>
        </p:txBody>
      </p:sp>
      <p:grpSp>
        <p:nvGrpSpPr>
          <p:cNvPr id="45" name="矩形: 圆角 54">
            <a:extLst>
              <a:ext uri="{FF2B5EF4-FFF2-40B4-BE49-F238E27FC236}">
                <a16:creationId xmlns:a16="http://schemas.microsoft.com/office/drawing/2014/main" id="{35EF22C0-F291-440C-8CF4-BA724E79F486}"/>
              </a:ext>
            </a:extLst>
          </p:cNvPr>
          <p:cNvGrpSpPr/>
          <p:nvPr/>
        </p:nvGrpSpPr>
        <p:grpSpPr>
          <a:xfrm>
            <a:off x="9994806" y="2481985"/>
            <a:ext cx="720001" cy="720001"/>
            <a:chOff x="0" y="0"/>
            <a:chExt cx="720000" cy="720000"/>
          </a:xfrm>
        </p:grpSpPr>
        <p:sp>
          <p:nvSpPr>
            <p:cNvPr id="46" name="圆角矩形">
              <a:extLst>
                <a:ext uri="{FF2B5EF4-FFF2-40B4-BE49-F238E27FC236}">
                  <a16:creationId xmlns:a16="http://schemas.microsoft.com/office/drawing/2014/main" id="{6805765E-A8FE-4694-A0FC-82960E73F2D4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47" name="圆角矩形">
              <a:extLst>
                <a:ext uri="{FF2B5EF4-FFF2-40B4-BE49-F238E27FC236}">
                  <a16:creationId xmlns:a16="http://schemas.microsoft.com/office/drawing/2014/main" id="{C1D428C2-83A1-48EE-A204-DD5EFF3CC46C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48" name="圆角矩形">
              <a:extLst>
                <a:ext uri="{FF2B5EF4-FFF2-40B4-BE49-F238E27FC236}">
                  <a16:creationId xmlns:a16="http://schemas.microsoft.com/office/drawing/2014/main" id="{88E75A35-0235-488E-A725-67D014C731CD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49" name="圆角矩形">
              <a:extLst>
                <a:ext uri="{FF2B5EF4-FFF2-40B4-BE49-F238E27FC236}">
                  <a16:creationId xmlns:a16="http://schemas.microsoft.com/office/drawing/2014/main" id="{5D92A9CB-546D-4902-AA6F-F1BD4EDAA410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lang="en-US" dirty="0"/>
                <a:t>91</a:t>
              </a:r>
              <a:endParaRPr dirty="0"/>
            </a:p>
          </p:txBody>
        </p:sp>
      </p:grpSp>
      <p:sp>
        <p:nvSpPr>
          <p:cNvPr id="50" name="文本框 8">
            <a:extLst>
              <a:ext uri="{FF2B5EF4-FFF2-40B4-BE49-F238E27FC236}">
                <a16:creationId xmlns:a16="http://schemas.microsoft.com/office/drawing/2014/main" id="{CD272F7C-0AFB-493C-B7CA-AA065D18387F}"/>
              </a:ext>
            </a:extLst>
          </p:cNvPr>
          <p:cNvSpPr txBox="1"/>
          <p:nvPr/>
        </p:nvSpPr>
        <p:spPr>
          <a:xfrm>
            <a:off x="660708" y="1050608"/>
            <a:ext cx="10650622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>
                <a:solidFill>
                  <a:schemeClr val="tx1"/>
                </a:solidFill>
              </a:rPr>
              <a:t>如果我们要统计 </a:t>
            </a:r>
            <a:r>
              <a:rPr lang="en-US" altLang="zh-CN" dirty="0">
                <a:solidFill>
                  <a:schemeClr val="tx1"/>
                </a:solidFill>
              </a:rPr>
              <a:t>8 </a:t>
            </a:r>
            <a:r>
              <a:rPr lang="zh-CN" altLang="en-US" dirty="0">
                <a:solidFill>
                  <a:schemeClr val="tx1"/>
                </a:solidFill>
              </a:rPr>
              <a:t>的右边比 </a:t>
            </a:r>
            <a:r>
              <a:rPr lang="en-US" altLang="zh-CN" dirty="0">
                <a:solidFill>
                  <a:schemeClr val="tx1"/>
                </a:solidFill>
              </a:rPr>
              <a:t>8 </a:t>
            </a:r>
            <a:r>
              <a:rPr lang="zh-CN" altLang="en-US" dirty="0">
                <a:solidFill>
                  <a:schemeClr val="tx1"/>
                </a:solidFill>
              </a:rPr>
              <a:t>小的元素，这里 </a:t>
            </a:r>
            <a:r>
              <a:rPr lang="en-US" altLang="zh-CN" dirty="0">
                <a:solidFill>
                  <a:schemeClr val="tx1"/>
                </a:solidFill>
              </a:rPr>
              <a:t>7 </a:t>
            </a:r>
            <a:r>
              <a:rPr lang="zh-CN" altLang="en-US" dirty="0">
                <a:solidFill>
                  <a:schemeClr val="tx1"/>
                </a:solidFill>
              </a:rPr>
              <a:t>对它做了一次贡献。如果带合并的序列 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altLang="zh-CN" dirty="0">
                <a:solidFill>
                  <a:schemeClr val="tx1"/>
                </a:solidFill>
              </a:rPr>
              <a:t>L = { 8, 12, 16, 22, 100 }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R =  {7,7,7,26,55,64,91}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>
                <a:solidFill>
                  <a:schemeClr val="tx1"/>
                </a:solidFill>
              </a:rPr>
              <a:t>那么一定有一个时刻，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j </a:t>
            </a:r>
            <a:r>
              <a:rPr lang="zh-CN" altLang="en-US" dirty="0">
                <a:solidFill>
                  <a:schemeClr val="tx1"/>
                </a:solidFill>
              </a:rPr>
              <a:t>分别指向这些对应的位置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文本框 8">
            <a:extLst>
              <a:ext uri="{FF2B5EF4-FFF2-40B4-BE49-F238E27FC236}">
                <a16:creationId xmlns:a16="http://schemas.microsoft.com/office/drawing/2014/main" id="{402DACFD-8F62-4EFF-A35C-2EEE82804C19}"/>
              </a:ext>
            </a:extLst>
          </p:cNvPr>
          <p:cNvSpPr txBox="1"/>
          <p:nvPr/>
        </p:nvSpPr>
        <p:spPr>
          <a:xfrm>
            <a:off x="5275761" y="2657322"/>
            <a:ext cx="33759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altLang="zh-CN" dirty="0"/>
              <a:t>R=</a:t>
            </a:r>
            <a:endParaRPr dirty="0"/>
          </a:p>
        </p:txBody>
      </p:sp>
      <p:sp>
        <p:nvSpPr>
          <p:cNvPr id="25" name="up-arrow_37977">
            <a:extLst>
              <a:ext uri="{FF2B5EF4-FFF2-40B4-BE49-F238E27FC236}">
                <a16:creationId xmlns:a16="http://schemas.microsoft.com/office/drawing/2014/main" id="{E367F209-3A73-4A52-9A7B-75448CF1A959}"/>
              </a:ext>
            </a:extLst>
          </p:cNvPr>
          <p:cNvSpPr/>
          <p:nvPr/>
        </p:nvSpPr>
        <p:spPr>
          <a:xfrm>
            <a:off x="1084790" y="3305390"/>
            <a:ext cx="433618" cy="49125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latin typeface="+mn-ea"/>
              </a:rPr>
              <a:t>i</a:t>
            </a:r>
            <a:endParaRPr lang="en-US" dirty="0">
              <a:latin typeface="+mn-ea"/>
            </a:endParaRPr>
          </a:p>
        </p:txBody>
      </p:sp>
      <p:sp>
        <p:nvSpPr>
          <p:cNvPr id="26" name="up-arrow_37977">
            <a:extLst>
              <a:ext uri="{FF2B5EF4-FFF2-40B4-BE49-F238E27FC236}">
                <a16:creationId xmlns:a16="http://schemas.microsoft.com/office/drawing/2014/main" id="{0BD9CB59-973E-4125-BD3F-A991C6112FF5}"/>
              </a:ext>
            </a:extLst>
          </p:cNvPr>
          <p:cNvSpPr/>
          <p:nvPr/>
        </p:nvSpPr>
        <p:spPr>
          <a:xfrm>
            <a:off x="7977997" y="3305390"/>
            <a:ext cx="433618" cy="49125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n-ea"/>
              </a:rPr>
              <a:t>j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B6BA212-603E-413D-BFF8-E5F04E719877}"/>
              </a:ext>
            </a:extLst>
          </p:cNvPr>
          <p:cNvSpPr/>
          <p:nvPr/>
        </p:nvSpPr>
        <p:spPr>
          <a:xfrm>
            <a:off x="5697216" y="248198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</a:rPr>
              <a:t>7</a:t>
            </a:r>
            <a:endParaRPr dirty="0">
              <a:solidFill>
                <a:srgbClr val="FFFFFF"/>
              </a:solidFill>
              <a:latin typeface="Alibaba Sans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E2008F7-CD92-40CA-A81A-AD1C25C8AA87}"/>
              </a:ext>
            </a:extLst>
          </p:cNvPr>
          <p:cNvSpPr/>
          <p:nvPr/>
        </p:nvSpPr>
        <p:spPr>
          <a:xfrm>
            <a:off x="1675759" y="25132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</a:rPr>
              <a:t>12</a:t>
            </a:r>
            <a:endParaRPr dirty="0">
              <a:solidFill>
                <a:srgbClr val="FFFFFF"/>
              </a:solidFill>
              <a:latin typeface="Alibaba Sans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98EFA535-1F1F-47C8-8050-DEB8E103E01E}"/>
              </a:ext>
            </a:extLst>
          </p:cNvPr>
          <p:cNvSpPr/>
          <p:nvPr/>
        </p:nvSpPr>
        <p:spPr>
          <a:xfrm>
            <a:off x="6417215" y="248198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</a:rPr>
              <a:t>7</a:t>
            </a:r>
            <a:endParaRPr dirty="0">
              <a:solidFill>
                <a:srgbClr val="FFFFFF"/>
              </a:solidFill>
              <a:latin typeface="Alibaba Sans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D3C0AC0B-1D8A-4120-9E9F-799F3A740575}"/>
              </a:ext>
            </a:extLst>
          </p:cNvPr>
          <p:cNvSpPr/>
          <p:nvPr/>
        </p:nvSpPr>
        <p:spPr>
          <a:xfrm>
            <a:off x="7117998" y="2481986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</a:rPr>
              <a:t>7</a:t>
            </a:r>
            <a:endParaRPr dirty="0">
              <a:solidFill>
                <a:srgbClr val="FFFFFF"/>
              </a:solidFill>
              <a:latin typeface="Alibaba Sans"/>
            </a:endParaRPr>
          </a:p>
        </p:txBody>
      </p:sp>
      <p:sp>
        <p:nvSpPr>
          <p:cNvPr id="52" name="文本框 8">
            <a:extLst>
              <a:ext uri="{FF2B5EF4-FFF2-40B4-BE49-F238E27FC236}">
                <a16:creationId xmlns:a16="http://schemas.microsoft.com/office/drawing/2014/main" id="{135EC9C6-972C-4715-91BC-D440B01188BA}"/>
              </a:ext>
            </a:extLst>
          </p:cNvPr>
          <p:cNvSpPr txBox="1"/>
          <p:nvPr/>
        </p:nvSpPr>
        <p:spPr>
          <a:xfrm>
            <a:off x="583969" y="4300141"/>
            <a:ext cx="40972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altLang="zh-CN" dirty="0"/>
              <a:t>M=</a:t>
            </a:r>
            <a:endParaRPr lang="en-US" dirty="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9DBEA76D-671D-4BFB-8962-2FF52DEA444F}"/>
              </a:ext>
            </a:extLst>
          </p:cNvPr>
          <p:cNvSpPr/>
          <p:nvPr/>
        </p:nvSpPr>
        <p:spPr>
          <a:xfrm>
            <a:off x="1084790" y="4143062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en-US" dirty="0"/>
              <a:t>7</a:t>
            </a:r>
            <a:endParaRPr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F0BCE19D-00FC-4FB6-B4B3-5B532832B165}"/>
              </a:ext>
            </a:extLst>
          </p:cNvPr>
          <p:cNvSpPr/>
          <p:nvPr/>
        </p:nvSpPr>
        <p:spPr>
          <a:xfrm>
            <a:off x="1804790" y="4143062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</a:rPr>
              <a:t>7</a:t>
            </a:r>
            <a:endParaRPr dirty="0">
              <a:solidFill>
                <a:srgbClr val="FFFFFF"/>
              </a:solidFill>
              <a:latin typeface="Alibaba Sans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E507271-4098-4D3B-8420-597A1DF67D9B}"/>
              </a:ext>
            </a:extLst>
          </p:cNvPr>
          <p:cNvSpPr/>
          <p:nvPr/>
        </p:nvSpPr>
        <p:spPr>
          <a:xfrm>
            <a:off x="2524791" y="4143062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en-US" dirty="0"/>
              <a:t>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596017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ebwppDefTheme">
  <a:themeElements>
    <a:clrScheme name="webwppDef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webwppDefTheme">
      <a:majorFont>
        <a:latin typeface="Helvetica"/>
        <a:ea typeface="Helvetica"/>
        <a:cs typeface="Helvetica"/>
      </a:majorFont>
      <a:minorFont>
        <a:latin typeface="微软雅黑"/>
        <a:ea typeface="微软雅黑"/>
        <a:cs typeface="微软雅黑"/>
      </a:minorFont>
    </a:fontScheme>
    <a:fmtScheme name="webwppDef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ebwppDefTheme">
  <a:themeElements>
    <a:clrScheme name="webwppDef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webwppDefTheme">
      <a:majorFont>
        <a:latin typeface="Helvetica"/>
        <a:ea typeface="Helvetica"/>
        <a:cs typeface="Helvetica"/>
      </a:majorFont>
      <a:minorFont>
        <a:latin typeface="微软雅黑"/>
        <a:ea typeface="微软雅黑"/>
        <a:cs typeface="微软雅黑"/>
      </a:minorFont>
    </a:fontScheme>
    <a:fmtScheme name="webwppDef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836</Words>
  <Application>Microsoft Office PowerPoint</Application>
  <PresentationFormat>自定义</PresentationFormat>
  <Paragraphs>231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Alibaba Sans</vt:lpstr>
      <vt:lpstr>阿里巴巴普惠体</vt:lpstr>
      <vt:lpstr>微软雅黑</vt:lpstr>
      <vt:lpstr>Arial</vt:lpstr>
      <vt:lpstr>Helvetica</vt:lpstr>
      <vt:lpstr>webwppDefTheme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威猛 伊</cp:lastModifiedBy>
  <cp:revision>12</cp:revision>
  <dcterms:modified xsi:type="dcterms:W3CDTF">2021-05-13T05:00:01Z</dcterms:modified>
</cp:coreProperties>
</file>