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93" r:id="rId2"/>
    <p:sldId id="1049" r:id="rId3"/>
    <p:sldId id="1054" r:id="rId4"/>
    <p:sldId id="1072" r:id="rId5"/>
    <p:sldId id="1076" r:id="rId6"/>
    <p:sldId id="1077" r:id="rId7"/>
    <p:sldId id="1073" r:id="rId8"/>
    <p:sldId id="1078" r:id="rId9"/>
    <p:sldId id="1079" r:id="rId10"/>
    <p:sldId id="1074" r:id="rId11"/>
    <p:sldId id="1080" r:id="rId12"/>
    <p:sldId id="1081" r:id="rId13"/>
    <p:sldId id="1082" r:id="rId14"/>
    <p:sldId id="1075" r:id="rId15"/>
    <p:sldId id="1083" r:id="rId16"/>
    <p:sldId id="1084" r:id="rId17"/>
    <p:sldId id="1085" r:id="rId18"/>
    <p:sldId id="978" r:id="rId19"/>
    <p:sldId id="793" r:id="rId20"/>
    <p:sldId id="79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 autoAdjust="0"/>
    <p:restoredTop sz="91020"/>
  </p:normalViewPr>
  <p:slideViewPr>
    <p:cSldViewPr snapToGrid="0" showGuides="1">
      <p:cViewPr varScale="1">
        <p:scale>
          <a:sx n="116" d="100"/>
          <a:sy n="116" d="100"/>
        </p:scale>
        <p:origin x="14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9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79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55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6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22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𝑛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∑𝑛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𝑑𝜇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𝑛⌋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CE79C-78AE-1444-8954-4A60812C49B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80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9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CA8F4-9BCF-4656-8B5A-4F67DFFB3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4924"/>
            <a:ext cx="1815406" cy="7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CA8F4-9BCF-4656-8B5A-4F67DFFB3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4924"/>
            <a:ext cx="1815406" cy="7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fld id="{F1A41A87-EA81-914C-BCF6-84AA894FF2AA}" type="slidenum">
              <a:rPr altLang="en-US"/>
              <a:pPr/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096588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0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0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7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6EA6C57-CCC6-7815-23E0-4DE38594981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48" y="365125"/>
            <a:ext cx="3967652" cy="8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5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6" y="1274763"/>
            <a:ext cx="11017527" cy="198119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有趣的莫比乌斯反演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/>
              <a:t>胡船长</a:t>
            </a:r>
            <a:endParaRPr kumimoji="1" lang="en-US" altLang="zh-CN" dirty="0"/>
          </a:p>
          <a:p>
            <a:pPr algn="r"/>
            <a:r>
              <a:rPr kumimoji="1" lang="zh-CN" altLang="en-US" dirty="0"/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2773" y="1120751"/>
            <a:ext cx="8637073" cy="2206045"/>
          </a:xfrm>
        </p:spPr>
        <p:txBody>
          <a:bodyPr/>
          <a:lstStyle/>
          <a:p>
            <a:r>
              <a:rPr kumimoji="1" lang="zh-CN" altLang="en-US" dirty="0"/>
              <a:t>莫比乌斯反演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7295F78-37D1-604D-BC79-9A367F8329BE}"/>
              </a:ext>
            </a:extLst>
          </p:cNvPr>
          <p:cNvSpPr txBox="1">
            <a:spLocks/>
          </p:cNvSpPr>
          <p:nvPr/>
        </p:nvSpPr>
        <p:spPr>
          <a:xfrm>
            <a:off x="823509" y="423706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大约用时：（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15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mins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下一部分：最终问题说</a:t>
            </a:r>
          </a:p>
        </p:txBody>
      </p:sp>
    </p:spTree>
    <p:extLst>
      <p:ext uri="{BB962C8B-B14F-4D97-AF65-F5344CB8AC3E}">
        <p14:creationId xmlns:p14="http://schemas.microsoft.com/office/powerpoint/2010/main" val="3562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455400" y="500128"/>
            <a:ext cx="328119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/>
              <p:nvPr/>
            </p:nvSpPr>
            <p:spPr>
              <a:xfrm>
                <a:off x="3675188" y="1575929"/>
                <a:ext cx="3809346" cy="185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ea typeface="Kaiti SC" panose="02010600040101010101" pitchFamily="2" charset="-122"/>
                  </a:rPr>
                  <a:t>如果：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𝐹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𝑑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 | 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𝑓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𝑑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    则：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𝑑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 |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Kaiti SC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Kaiti SC" panose="0201060004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Kaiti SC" panose="02010600040101010101" pitchFamily="2" charset="-122"/>
                              </a:rPr>
                              <m:t>𝑑</m:t>
                            </m:r>
                          </m:den>
                        </m:f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b="1" u="sng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证明：</a:t>
                </a:r>
                <a:endParaRPr kumimoji="1" lang="en-US" altLang="zh-CN" sz="2000" b="1" u="sng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88" y="1575929"/>
                <a:ext cx="3809346" cy="1853071"/>
              </a:xfrm>
              <a:prstGeom prst="rect">
                <a:avLst/>
              </a:prstGeom>
              <a:blipFill>
                <a:blip r:embed="rId2"/>
                <a:stretch>
                  <a:fillRect l="-1661" t="-21769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274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827900" y="483195"/>
            <a:ext cx="45362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莫比乌斯反演的意义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/>
              <p:nvPr/>
            </p:nvSpPr>
            <p:spPr>
              <a:xfrm>
                <a:off x="3176099" y="1687065"/>
                <a:ext cx="5839802" cy="2205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400" dirty="0">
                    <a:ea typeface="Kaiti SC" panose="02010600040101010101" pitchFamily="2" charset="-122"/>
                  </a:rPr>
                  <a:t>如果：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𝐹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𝑑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 |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𝑓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(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𝑑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4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4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    则：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𝑑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 |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Kaiti SC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Kaiti SC" panose="0201060004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Kaiti SC" panose="02010600040101010101" pitchFamily="2" charset="-122"/>
                              </a:rPr>
                              <m:t>𝑑</m:t>
                            </m:r>
                          </m:den>
                        </m:f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400" b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2400" b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400" b="1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莫比乌斯反演，提供了一种问题转化能力</a:t>
                </a:r>
                <a:endParaRPr kumimoji="1" lang="en-US" altLang="zh-CN" sz="2400" b="1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99" y="1687065"/>
                <a:ext cx="5839802" cy="2205219"/>
              </a:xfrm>
              <a:prstGeom prst="rect">
                <a:avLst/>
              </a:prstGeom>
              <a:blipFill>
                <a:blip r:embed="rId2"/>
                <a:stretch>
                  <a:fillRect l="-1739" t="-22286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6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827900" y="483195"/>
            <a:ext cx="45362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莫比乌斯反演的意义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5A1413-BDD5-9B4D-AFDC-D3096C169DB2}"/>
              </a:ext>
            </a:extLst>
          </p:cNvPr>
          <p:cNvSpPr txBox="1"/>
          <p:nvPr/>
        </p:nvSpPr>
        <p:spPr>
          <a:xfrm>
            <a:off x="2178131" y="2406732"/>
            <a:ext cx="7835737" cy="10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莫比乌斯反演，提供了一种问题转化能力</a:t>
            </a:r>
            <a:endParaRPr kumimoji="1"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实际上，大多数的算法设计，就是在进行问题形式的转化</a:t>
            </a:r>
            <a:endParaRPr kumimoji="1"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74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2773" y="1120751"/>
            <a:ext cx="8637073" cy="2206045"/>
          </a:xfrm>
        </p:spPr>
        <p:txBody>
          <a:bodyPr/>
          <a:lstStyle/>
          <a:p>
            <a:r>
              <a:rPr kumimoji="1" lang="zh-CN" altLang="en-US" dirty="0"/>
              <a:t>最终问题说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7295F78-37D1-604D-BC79-9A367F8329BE}"/>
              </a:ext>
            </a:extLst>
          </p:cNvPr>
          <p:cNvSpPr txBox="1">
            <a:spLocks/>
          </p:cNvSpPr>
          <p:nvPr/>
        </p:nvSpPr>
        <p:spPr>
          <a:xfrm>
            <a:off x="823509" y="423706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大约用时：（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15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mins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下一部分：经典面试题刷题专项环节</a:t>
            </a:r>
          </a:p>
        </p:txBody>
      </p:sp>
    </p:spTree>
    <p:extLst>
      <p:ext uri="{BB962C8B-B14F-4D97-AF65-F5344CB8AC3E}">
        <p14:creationId xmlns:p14="http://schemas.microsoft.com/office/powerpoint/2010/main" val="375141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03802" y="525528"/>
            <a:ext cx="478439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另一个令人头秃的问题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5A1413-BDD5-9B4D-AFDC-D3096C169DB2}"/>
              </a:ext>
            </a:extLst>
          </p:cNvPr>
          <p:cNvSpPr txBox="1"/>
          <p:nvPr/>
        </p:nvSpPr>
        <p:spPr>
          <a:xfrm>
            <a:off x="2549777" y="1901157"/>
            <a:ext cx="7092444" cy="11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给定 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N, M,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 求 </a:t>
            </a:r>
            <a:r>
              <a:rPr kumimoji="1" lang="en-US" altLang="zh-CN" sz="2800" dirty="0">
                <a:latin typeface="Courier" pitchFamily="2" charset="0"/>
                <a:ea typeface="Kaiti SC" panose="02010600040101010101" pitchFamily="2" charset="-122"/>
              </a:rPr>
              <a:t>1&lt;=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x&lt;=N, 1&lt;=y&lt;=M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 且 </a:t>
            </a:r>
            <a:r>
              <a:rPr kumimoji="1" lang="en" altLang="zh-CN" sz="2800" dirty="0" err="1">
                <a:latin typeface="Courier" pitchFamily="2" charset="0"/>
                <a:ea typeface="Kaiti SC" panose="02010600040101010101" pitchFamily="2" charset="-122"/>
              </a:rPr>
              <a:t>gcd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(x, y)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为质数的</a:t>
            </a:r>
            <a:r>
              <a:rPr kumimoji="1" lang="en-US" altLang="zh-CN" sz="2800" dirty="0">
                <a:latin typeface="Courier" pitchFamily="2" charset="0"/>
                <a:ea typeface="Kaiti SC" panose="02010600040101010101" pitchFamily="2" charset="-122"/>
              </a:rPr>
              <a:t>(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x, y)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有多少对</a:t>
            </a:r>
            <a:endParaRPr kumimoji="1" lang="en-US" altLang="zh-CN" sz="2800" dirty="0">
              <a:latin typeface="Courier" pitchFamily="2" charset="0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6171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03802" y="525528"/>
            <a:ext cx="478439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另一个令人头秃的问题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5A1413-BDD5-9B4D-AFDC-D3096C169DB2}"/>
              </a:ext>
            </a:extLst>
          </p:cNvPr>
          <p:cNvSpPr txBox="1"/>
          <p:nvPr/>
        </p:nvSpPr>
        <p:spPr>
          <a:xfrm>
            <a:off x="2549777" y="1638690"/>
            <a:ext cx="7092444" cy="11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给定 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N, M,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 求 </a:t>
            </a:r>
            <a:r>
              <a:rPr kumimoji="1" lang="en-US" altLang="zh-CN" sz="2800" dirty="0">
                <a:latin typeface="Courier" pitchFamily="2" charset="0"/>
                <a:ea typeface="Kaiti SC" panose="02010600040101010101" pitchFamily="2" charset="-122"/>
              </a:rPr>
              <a:t>1&lt;=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x&lt;=N, 1&lt;=y&lt;=M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 且 </a:t>
            </a:r>
            <a:r>
              <a:rPr kumimoji="1" lang="en" altLang="zh-CN" sz="2800" dirty="0" err="1">
                <a:latin typeface="Courier" pitchFamily="2" charset="0"/>
                <a:ea typeface="Kaiti SC" panose="02010600040101010101" pitchFamily="2" charset="-122"/>
              </a:rPr>
              <a:t>gcd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(x, y)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为质数的</a:t>
            </a:r>
            <a:r>
              <a:rPr kumimoji="1" lang="en-US" altLang="zh-CN" sz="2800" dirty="0">
                <a:latin typeface="Courier" pitchFamily="2" charset="0"/>
                <a:ea typeface="Kaiti SC" panose="02010600040101010101" pitchFamily="2" charset="-122"/>
              </a:rPr>
              <a:t>(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x, y)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有多少对</a:t>
            </a:r>
            <a:endParaRPr kumimoji="1" lang="en-US" altLang="zh-CN" sz="2800" dirty="0">
              <a:latin typeface="Courier" pitchFamily="2" charset="0"/>
              <a:ea typeface="Kaiti SC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C8A752-DA45-4641-A124-E9EE0B3B435C}"/>
              </a:ext>
            </a:extLst>
          </p:cNvPr>
          <p:cNvSpPr txBox="1"/>
          <p:nvPr/>
        </p:nvSpPr>
        <p:spPr>
          <a:xfrm>
            <a:off x="2549777" y="3245975"/>
            <a:ext cx="7982756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F(n)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为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 err="1">
                <a:latin typeface="Courier" pitchFamily="2" charset="0"/>
                <a:ea typeface="Kaiti SC" panose="02010600040101010101" pitchFamily="2" charset="-122"/>
              </a:rPr>
              <a:t>gcd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是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n 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的倍数的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的对数</a:t>
            </a:r>
            <a:endParaRPr kumimoji="1" lang="en-US" altLang="zh-CN" sz="2400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f(n)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为 </a:t>
            </a:r>
            <a:r>
              <a:rPr kumimoji="1" lang="en-US" altLang="zh-CN" sz="2400" dirty="0" err="1">
                <a:latin typeface="Courier" pitchFamily="2" charset="0"/>
                <a:ea typeface="Kaiti SC" panose="02010600040101010101" pitchFamily="2" charset="-122"/>
              </a:rPr>
              <a:t>gcd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是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n 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的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的对数</a:t>
            </a:r>
            <a:endParaRPr kumimoji="1" lang="en-US" altLang="zh-CN" sz="2400" dirty="0">
              <a:latin typeface="Courier" pitchFamily="2" charset="0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41030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03802" y="525528"/>
            <a:ext cx="478439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另一个令人头秃的问题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C8A752-DA45-4641-A124-E9EE0B3B435C}"/>
              </a:ext>
            </a:extLst>
          </p:cNvPr>
          <p:cNvSpPr txBox="1"/>
          <p:nvPr/>
        </p:nvSpPr>
        <p:spPr>
          <a:xfrm>
            <a:off x="2609043" y="1611908"/>
            <a:ext cx="7982756" cy="19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F(n)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为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 err="1">
                <a:latin typeface="Courier" pitchFamily="2" charset="0"/>
                <a:ea typeface="Kaiti SC" panose="02010600040101010101" pitchFamily="2" charset="-122"/>
              </a:rPr>
              <a:t>gcd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是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n 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的倍数的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的对数</a:t>
            </a:r>
            <a:endParaRPr kumimoji="1" lang="en-US" altLang="zh-CN" sz="2400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f(n)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为 </a:t>
            </a:r>
            <a:r>
              <a:rPr kumimoji="1" lang="en-US" altLang="zh-CN" sz="2400" dirty="0" err="1">
                <a:latin typeface="Courier" pitchFamily="2" charset="0"/>
                <a:ea typeface="Kaiti SC" panose="02010600040101010101" pitchFamily="2" charset="-122"/>
              </a:rPr>
              <a:t>gcd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是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n 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的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的对数</a:t>
            </a:r>
            <a:endParaRPr kumimoji="1" lang="en-US" altLang="zh-CN" sz="2400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2400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F(n)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好求，</a:t>
            </a:r>
            <a:r>
              <a:rPr kumimoji="1" lang="en-US" altLang="zh-CN" sz="2400" dirty="0">
                <a:latin typeface="Courier" pitchFamily="2" charset="0"/>
                <a:ea typeface="Kaiti SC" panose="02010600040101010101" pitchFamily="2" charset="-122"/>
              </a:rPr>
              <a:t>f(n)</a:t>
            </a:r>
            <a:r>
              <a:rPr kumimoji="1" lang="zh-CN" altLang="en-US" sz="2400" dirty="0">
                <a:latin typeface="Courier" pitchFamily="2" charset="0"/>
                <a:ea typeface="Kaiti SC" panose="02010600040101010101" pitchFamily="2" charset="-122"/>
              </a:rPr>
              <a:t> 不好求</a:t>
            </a:r>
            <a:endParaRPr kumimoji="1" lang="en-US" altLang="zh-CN" sz="2400" dirty="0">
              <a:latin typeface="Courier" pitchFamily="2" charset="0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54555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63479"/>
          </a:xfrm>
        </p:spPr>
        <p:txBody>
          <a:bodyPr/>
          <a:lstStyle/>
          <a:p>
            <a:r>
              <a:rPr kumimoji="1" lang="zh-CN" altLang="en-US" dirty="0"/>
              <a:t>经典面试题刷题专项环节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A6510-E770-D24A-80E5-49B1BBEAD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大约用时：（</a:t>
            </a:r>
            <a:r>
              <a:rPr kumimoji="1" lang="en-US" altLang="zh-CN" dirty="0"/>
              <a:t>120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下一部分：大家晚安</a:t>
            </a:r>
          </a:p>
        </p:txBody>
      </p:sp>
    </p:spTree>
    <p:extLst>
      <p:ext uri="{BB962C8B-B14F-4D97-AF65-F5344CB8AC3E}">
        <p14:creationId xmlns:p14="http://schemas.microsoft.com/office/powerpoint/2010/main" val="290684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9412" y="445432"/>
            <a:ext cx="6091092" cy="385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905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问题板书</a:t>
            </a:r>
          </a:p>
        </p:txBody>
      </p:sp>
      <p:sp>
        <p:nvSpPr>
          <p:cNvPr id="7" name="矩形 6"/>
          <p:cNvSpPr/>
          <p:nvPr/>
        </p:nvSpPr>
        <p:spPr>
          <a:xfrm>
            <a:off x="721573" y="445433"/>
            <a:ext cx="48385" cy="354652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905" dirty="0">
              <a:solidFill>
                <a:srgbClr val="00A0E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64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2773" y="1120751"/>
            <a:ext cx="8637073" cy="2206045"/>
          </a:xfrm>
        </p:spPr>
        <p:txBody>
          <a:bodyPr/>
          <a:lstStyle/>
          <a:p>
            <a:r>
              <a:rPr kumimoji="1" lang="zh-CN" altLang="en-US" dirty="0"/>
              <a:t>引出问题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7295F78-37D1-604D-BC79-9A367F8329BE}"/>
              </a:ext>
            </a:extLst>
          </p:cNvPr>
          <p:cNvSpPr txBox="1">
            <a:spLocks/>
          </p:cNvSpPr>
          <p:nvPr/>
        </p:nvSpPr>
        <p:spPr>
          <a:xfrm>
            <a:off x="823509" y="423706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大约用时：（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mins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下一部分：莫比乌斯函数</a:t>
            </a:r>
          </a:p>
        </p:txBody>
      </p:sp>
    </p:spTree>
    <p:extLst>
      <p:ext uri="{BB962C8B-B14F-4D97-AF65-F5344CB8AC3E}">
        <p14:creationId xmlns:p14="http://schemas.microsoft.com/office/powerpoint/2010/main" val="221264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59" y="1758463"/>
            <a:ext cx="8651387" cy="3221424"/>
          </a:xfrm>
        </p:spPr>
        <p:txBody>
          <a:bodyPr>
            <a:normAutofit fontScale="90000"/>
          </a:bodyPr>
          <a:lstStyle/>
          <a:p>
            <a:pPr algn="r"/>
            <a:r>
              <a:rPr kumimoji="1" lang="zh-CN" alt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每天都想干翻这个世界</a:t>
            </a:r>
            <a:br>
              <a:rPr kumimoji="1" lang="en-US" altLang="zh-CN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zh-CN" alt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到头来，被世界干的服服帖帖</a:t>
            </a:r>
            <a:br>
              <a:rPr kumimoji="1" lang="en-US" altLang="zh-CN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kumimoji="1" lang="en-US" altLang="zh-CN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zh-CN" altLang="en-US" sz="4900" dirty="0"/>
              <a:t>大家晚安</a:t>
            </a:r>
            <a:br>
              <a:rPr kumimoji="1" lang="en-US" altLang="zh-CN" dirty="0"/>
            </a:br>
            <a:r>
              <a:rPr kumimoji="1" lang="en-US" altLang="zh-CN" sz="4400" dirty="0"/>
              <a:t>--</a:t>
            </a:r>
            <a:r>
              <a:rPr kumimoji="1" lang="zh-CN" altLang="en-US" sz="4400" dirty="0"/>
              <a:t>船长</a:t>
            </a:r>
          </a:p>
        </p:txBody>
      </p:sp>
    </p:spTree>
    <p:extLst>
      <p:ext uri="{BB962C8B-B14F-4D97-AF65-F5344CB8AC3E}">
        <p14:creationId xmlns:p14="http://schemas.microsoft.com/office/powerpoint/2010/main" val="8812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703802" y="525528"/>
            <a:ext cx="478439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另一个令人头秃的问题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5A1413-BDD5-9B4D-AFDC-D3096C169DB2}"/>
              </a:ext>
            </a:extLst>
          </p:cNvPr>
          <p:cNvSpPr txBox="1"/>
          <p:nvPr/>
        </p:nvSpPr>
        <p:spPr>
          <a:xfrm>
            <a:off x="2549777" y="2078957"/>
            <a:ext cx="7092444" cy="11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给定 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N, M,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 求 </a:t>
            </a:r>
            <a:r>
              <a:rPr kumimoji="1" lang="en-US" altLang="zh-CN" sz="2800" dirty="0">
                <a:latin typeface="Courier" pitchFamily="2" charset="0"/>
                <a:ea typeface="Kaiti SC" panose="02010600040101010101" pitchFamily="2" charset="-122"/>
              </a:rPr>
              <a:t>1&lt;=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x&lt;=N, 1&lt;=y&lt;=M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 且 </a:t>
            </a:r>
            <a:r>
              <a:rPr kumimoji="1" lang="en" altLang="zh-CN" sz="2800" dirty="0" err="1">
                <a:latin typeface="Courier" pitchFamily="2" charset="0"/>
                <a:ea typeface="Kaiti SC" panose="02010600040101010101" pitchFamily="2" charset="-122"/>
              </a:rPr>
              <a:t>gcd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(x, y)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为质数的</a:t>
            </a:r>
            <a:r>
              <a:rPr kumimoji="1" lang="en-US" altLang="zh-CN" sz="2800" dirty="0">
                <a:latin typeface="Courier" pitchFamily="2" charset="0"/>
                <a:ea typeface="Kaiti SC" panose="02010600040101010101" pitchFamily="2" charset="-122"/>
              </a:rPr>
              <a:t>(</a:t>
            </a:r>
            <a:r>
              <a:rPr kumimoji="1" lang="en" altLang="zh-CN" sz="2800" dirty="0">
                <a:latin typeface="Courier" pitchFamily="2" charset="0"/>
                <a:ea typeface="Kaiti SC" panose="02010600040101010101" pitchFamily="2" charset="-122"/>
              </a:rPr>
              <a:t>x, y)</a:t>
            </a:r>
            <a:r>
              <a:rPr kumimoji="1" lang="zh-CN" altLang="en-US" sz="2800" dirty="0">
                <a:latin typeface="Courier" pitchFamily="2" charset="0"/>
                <a:ea typeface="Kaiti SC" panose="02010600040101010101" pitchFamily="2" charset="-122"/>
              </a:rPr>
              <a:t>有多少对</a:t>
            </a:r>
            <a:endParaRPr kumimoji="1" lang="en-US" altLang="zh-CN" sz="2800" dirty="0">
              <a:latin typeface="Courier" pitchFamily="2" charset="0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4949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2773" y="1120751"/>
            <a:ext cx="8637073" cy="2206045"/>
          </a:xfrm>
        </p:spPr>
        <p:txBody>
          <a:bodyPr/>
          <a:lstStyle/>
          <a:p>
            <a:r>
              <a:rPr kumimoji="1" lang="zh-CN" altLang="en-US" dirty="0"/>
              <a:t>莫比乌斯函数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7295F78-37D1-604D-BC79-9A367F8329BE}"/>
              </a:ext>
            </a:extLst>
          </p:cNvPr>
          <p:cNvSpPr txBox="1">
            <a:spLocks/>
          </p:cNvSpPr>
          <p:nvPr/>
        </p:nvSpPr>
        <p:spPr>
          <a:xfrm>
            <a:off x="823509" y="423706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大约用时：（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20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mins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下一部分：狄利克雷卷积</a:t>
            </a:r>
          </a:p>
        </p:txBody>
      </p:sp>
    </p:spTree>
    <p:extLst>
      <p:ext uri="{BB962C8B-B14F-4D97-AF65-F5344CB8AC3E}">
        <p14:creationId xmlns:p14="http://schemas.microsoft.com/office/powerpoint/2010/main" val="340799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455400" y="500128"/>
            <a:ext cx="328119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/>
              <p:nvPr/>
            </p:nvSpPr>
            <p:spPr>
              <a:xfrm>
                <a:off x="3251854" y="1850889"/>
                <a:ext cx="5688289" cy="1425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偶数个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不同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素因子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乘积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其余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情况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为奇数个不同素因子乘积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1850889"/>
                <a:ext cx="5688289" cy="1425711"/>
              </a:xfrm>
              <a:prstGeom prst="rect">
                <a:avLst/>
              </a:prstGeom>
              <a:blipFill>
                <a:blip r:embed="rId2"/>
                <a:stretch>
                  <a:fillRect l="-9778" t="-142105" b="-2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495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455400" y="500128"/>
            <a:ext cx="328119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/>
              <p:nvPr/>
            </p:nvSpPr>
            <p:spPr>
              <a:xfrm>
                <a:off x="3251854" y="1766223"/>
                <a:ext cx="5688289" cy="103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==1)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1766223"/>
                <a:ext cx="5688289" cy="1030090"/>
              </a:xfrm>
              <a:prstGeom prst="rect">
                <a:avLst/>
              </a:prstGeom>
              <a:blipFill>
                <a:blip r:embed="rId2"/>
                <a:stretch>
                  <a:fillRect t="-113415" b="-18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21516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2773" y="1120751"/>
            <a:ext cx="8637073" cy="2206045"/>
          </a:xfrm>
        </p:spPr>
        <p:txBody>
          <a:bodyPr/>
          <a:lstStyle/>
          <a:p>
            <a:r>
              <a:rPr kumimoji="1" lang="zh-CN" altLang="en-US" dirty="0"/>
              <a:t>狄利克雷卷积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7295F78-37D1-604D-BC79-9A367F8329BE}"/>
              </a:ext>
            </a:extLst>
          </p:cNvPr>
          <p:cNvSpPr txBox="1">
            <a:spLocks/>
          </p:cNvSpPr>
          <p:nvPr/>
        </p:nvSpPr>
        <p:spPr>
          <a:xfrm>
            <a:off x="823509" y="423706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大约用时：（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20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mins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下一部分：莫比乌斯反演</a:t>
            </a:r>
          </a:p>
        </p:txBody>
      </p:sp>
    </p:spTree>
    <p:extLst>
      <p:ext uri="{BB962C8B-B14F-4D97-AF65-F5344CB8AC3E}">
        <p14:creationId xmlns:p14="http://schemas.microsoft.com/office/powerpoint/2010/main" val="333053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455400" y="500128"/>
            <a:ext cx="328119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/>
              <p:nvPr/>
            </p:nvSpPr>
            <p:spPr>
              <a:xfrm>
                <a:off x="3251854" y="1537622"/>
                <a:ext cx="5688289" cy="2945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运算规则：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单  位  元：</a:t>
                </a:r>
                <a14:m>
                  <m:oMath xmlns:m="http://schemas.openxmlformats.org/officeDocument/2006/math">
                    <m:r>
                      <a:rPr kumimoji="1" lang="zh-CN" altLang="en-US" sz="200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𝜖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=1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 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𝑛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==1)</m:t>
                    </m:r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逆        元：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𝑓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 ∗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几个有趣的式子结果：</a:t>
                </a: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1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1=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zh-CN" sz="2000" b="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𝜖</m:t>
                    </m:r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1537622"/>
                <a:ext cx="5688289" cy="2945806"/>
              </a:xfrm>
              <a:prstGeom prst="rect">
                <a:avLst/>
              </a:prstGeom>
              <a:blipFill>
                <a:blip r:embed="rId2"/>
                <a:stretch>
                  <a:fillRect l="-889" t="-10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78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455400" y="500128"/>
            <a:ext cx="328119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/>
              <p:nvPr/>
            </p:nvSpPr>
            <p:spPr>
              <a:xfrm>
                <a:off x="898120" y="1783156"/>
                <a:ext cx="5688289" cy="2945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运算规则：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单  位  元：</a:t>
                </a:r>
                <a14:m>
                  <m:oMath xmlns:m="http://schemas.openxmlformats.org/officeDocument/2006/math">
                    <m:r>
                      <a:rPr kumimoji="1" lang="zh-CN" altLang="en-US" sz="200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𝜖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=1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 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𝑛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==1)</m:t>
                    </m:r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逆        元：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𝑓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 ∗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几个有趣的式子结果：</a:t>
                </a:r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1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1=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Kaiti SC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zh-CN" sz="2000" b="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  <a:ea typeface="Kaiti SC" panose="02010600040101010101" pitchFamily="2" charset="-122"/>
                      </a:rPr>
                      <m:t>𝜖</m:t>
                    </m:r>
                  </m:oMath>
                </a14:m>
                <a:endParaRPr kumimoji="1" lang="en-US" altLang="zh-CN" sz="20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5A1413-BDD5-9B4D-AFDC-D3096C16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0" y="1783156"/>
                <a:ext cx="5688289" cy="2945806"/>
              </a:xfrm>
              <a:prstGeom prst="rect">
                <a:avLst/>
              </a:prstGeom>
              <a:blipFill>
                <a:blip r:embed="rId2"/>
                <a:stretch>
                  <a:fillRect l="-1114" t="-10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42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16249</TotalTime>
  <Words>635</Words>
  <Application>Microsoft Macintosh PowerPoint</Application>
  <PresentationFormat>宽屏</PresentationFormat>
  <Paragraphs>76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阿里巴巴普惠体</vt:lpstr>
      <vt:lpstr>等线</vt:lpstr>
      <vt:lpstr>等线 Light</vt:lpstr>
      <vt:lpstr>SimHei</vt:lpstr>
      <vt:lpstr>Kaiti SC</vt:lpstr>
      <vt:lpstr>Arial</vt:lpstr>
      <vt:lpstr>Cambria Math</vt:lpstr>
      <vt:lpstr>Courier</vt:lpstr>
      <vt:lpstr>1_Office 主题​​</vt:lpstr>
      <vt:lpstr>有趣的莫比乌斯反演</vt:lpstr>
      <vt:lpstr>引出问题</vt:lpstr>
      <vt:lpstr>PowerPoint 演示文稿</vt:lpstr>
      <vt:lpstr>莫比乌斯函数</vt:lpstr>
      <vt:lpstr>PowerPoint 演示文稿</vt:lpstr>
      <vt:lpstr>PowerPoint 演示文稿</vt:lpstr>
      <vt:lpstr>狄利克雷卷积</vt:lpstr>
      <vt:lpstr>PowerPoint 演示文稿</vt:lpstr>
      <vt:lpstr>PowerPoint 演示文稿</vt:lpstr>
      <vt:lpstr>莫比乌斯反演</vt:lpstr>
      <vt:lpstr>PowerPoint 演示文稿</vt:lpstr>
      <vt:lpstr>PowerPoint 演示文稿</vt:lpstr>
      <vt:lpstr>PowerPoint 演示文稿</vt:lpstr>
      <vt:lpstr>最终问题说</vt:lpstr>
      <vt:lpstr>PowerPoint 演示文稿</vt:lpstr>
      <vt:lpstr>PowerPoint 演示文稿</vt:lpstr>
      <vt:lpstr>PowerPoint 演示文稿</vt:lpstr>
      <vt:lpstr>经典面试题刷题专项环节</vt:lpstr>
      <vt:lpstr>PowerPoint 演示文稿</vt:lpstr>
      <vt:lpstr>每天都想干翻这个世界 到头来，被世界干的服服帖帖  大家晚安 --船长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1042</cp:revision>
  <dcterms:created xsi:type="dcterms:W3CDTF">2021-01-25T10:52:11Z</dcterms:created>
  <dcterms:modified xsi:type="dcterms:W3CDTF">2023-08-14T04:21:34Z</dcterms:modified>
</cp:coreProperties>
</file>