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15189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600">
        <a:latin typeface="+mj-lt"/>
        <a:ea typeface="+mj-ea"/>
        <a:cs typeface="+mj-cs"/>
        <a:sym typeface="微软雅黑"/>
      </a:defRPr>
    </a:lvl1pPr>
    <a:lvl2pPr indent="228600" latinLnBrk="0">
      <a:defRPr sz="1600">
        <a:latin typeface="+mj-lt"/>
        <a:ea typeface="+mj-ea"/>
        <a:cs typeface="+mj-cs"/>
        <a:sym typeface="微软雅黑"/>
      </a:defRPr>
    </a:lvl2pPr>
    <a:lvl3pPr indent="457200" latinLnBrk="0">
      <a:defRPr sz="1600">
        <a:latin typeface="+mj-lt"/>
        <a:ea typeface="+mj-ea"/>
        <a:cs typeface="+mj-cs"/>
        <a:sym typeface="微软雅黑"/>
      </a:defRPr>
    </a:lvl3pPr>
    <a:lvl4pPr indent="685800" latinLnBrk="0">
      <a:defRPr sz="1600">
        <a:latin typeface="+mj-lt"/>
        <a:ea typeface="+mj-ea"/>
        <a:cs typeface="+mj-cs"/>
        <a:sym typeface="微软雅黑"/>
      </a:defRPr>
    </a:lvl4pPr>
    <a:lvl5pPr indent="914400" latinLnBrk="0">
      <a:defRPr sz="1600">
        <a:latin typeface="+mj-lt"/>
        <a:ea typeface="+mj-ea"/>
        <a:cs typeface="+mj-cs"/>
        <a:sym typeface="微软雅黑"/>
      </a:defRPr>
    </a:lvl5pPr>
    <a:lvl6pPr indent="1143000" latinLnBrk="0">
      <a:defRPr sz="1600">
        <a:latin typeface="+mj-lt"/>
        <a:ea typeface="+mj-ea"/>
        <a:cs typeface="+mj-cs"/>
        <a:sym typeface="微软雅黑"/>
      </a:defRPr>
    </a:lvl6pPr>
    <a:lvl7pPr indent="1371600" latinLnBrk="0">
      <a:defRPr sz="1600">
        <a:latin typeface="+mj-lt"/>
        <a:ea typeface="+mj-ea"/>
        <a:cs typeface="+mj-cs"/>
        <a:sym typeface="微软雅黑"/>
      </a:defRPr>
    </a:lvl7pPr>
    <a:lvl8pPr indent="1600200" latinLnBrk="0">
      <a:defRPr sz="1600">
        <a:latin typeface="+mj-lt"/>
        <a:ea typeface="+mj-ea"/>
        <a:cs typeface="+mj-cs"/>
        <a:sym typeface="微软雅黑"/>
      </a:defRPr>
    </a:lvl8pPr>
    <a:lvl9pPr indent="1828800" latinLnBrk="0">
      <a:defRPr sz="1600">
        <a:latin typeface="+mj-lt"/>
        <a:ea typeface="+mj-ea"/>
        <a:cs typeface="+mj-cs"/>
        <a:sym typeface="微软雅黑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/>
          <p:nvPr>
            <p:ph type="title" hasCustomPrompt="1"/>
          </p:nvPr>
        </p:nvSpPr>
        <p:spPr>
          <a:xfrm>
            <a:off x="632899" y="2181679"/>
            <a:ext cx="10253103" cy="849631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b="0" spc="600" sz="51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632939" y="3369090"/>
            <a:ext cx="10253022" cy="757221"/>
          </a:xfrm>
          <a:prstGeom prst="rect">
            <a:avLst/>
          </a:prstGeom>
        </p:spPr>
        <p:txBody>
          <a:bodyPr lIns="38100" tIns="38100" rIns="38100" bIns="38100" anchor="ctr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/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/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/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/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/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89" name="正文级别 1…"/>
          <p:cNvSpPr txBox="1"/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标题文本"/>
          <p:cNvSpPr txBox="1"/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b="0" spc="300" sz="3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98" name="正文级别 1…"/>
          <p:cNvSpPr txBox="1"/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buSzTx/>
              <a:buFontTx/>
              <a:buNone/>
              <a:defRPr sz="15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07" name="正文级别 1…"/>
          <p:cNvSpPr txBox="1"/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6" name="正文级别 1…"/>
          <p:cNvSpPr txBox="1"/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单击此处编辑文本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文本占位符 4"/>
          <p:cNvSpPr/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178" sz="1602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单击此处编辑文本</a:t>
            </a:r>
          </a:p>
        </p:txBody>
      </p:sp>
      <p:sp>
        <p:nvSpPr>
          <p:cNvPr id="118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26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图片占位符 2"/>
          <p:cNvSpPr/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正文级别 1…"/>
          <p:cNvSpPr txBox="1"/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 defTabSz="914400"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2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3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正文级别 1…"/>
          <p:cNvSpPr txBox="1"/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  <a:lvl2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2pPr>
            <a:lvl3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3pPr>
            <a:lvl4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4pPr>
            <a:lvl5pPr>
              <a:defRPr sz="1500">
                <a:solidFill>
                  <a:srgbClr val="404040"/>
                </a:solidFill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单击此处编辑标题"/>
          <p:cNvSpPr txBox="1"/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b="0" spc="600" sz="51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159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单击此处编辑标题"/>
          <p:cNvSpPr txBox="1"/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b="0" spc="600" sz="51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167" name="正文级别 1…"/>
          <p:cNvSpPr txBox="1"/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8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单击此处编辑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单击此处编辑标题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和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76" name="正文级别 1…"/>
          <p:cNvSpPr txBox="1"/>
          <p:nvPr>
            <p:ph type="body" idx="1"/>
          </p:nvPr>
        </p:nvSpPr>
        <p:spPr>
          <a:xfrm>
            <a:off x="632958" y="1224567"/>
            <a:ext cx="10254083" cy="4763485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7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标题文本"/>
          <p:cNvSpPr txBox="1"/>
          <p:nvPr>
            <p:ph type="title"/>
          </p:nvPr>
        </p:nvSpPr>
        <p:spPr>
          <a:xfrm>
            <a:off x="633005" y="3598800"/>
            <a:ext cx="10254082" cy="590406"/>
          </a:xfrm>
          <a:prstGeom prst="rect">
            <a:avLst/>
          </a:prstGeom>
        </p:spPr>
        <p:txBody>
          <a:bodyPr anchor="t"/>
          <a:lstStyle>
            <a:lvl1pPr defTabSz="864235">
              <a:defRPr b="0" spc="300" sz="34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85" name="正文级别 1…"/>
          <p:cNvSpPr txBox="1"/>
          <p:nvPr>
            <p:ph type="body" sz="quarter" idx="1"/>
          </p:nvPr>
        </p:nvSpPr>
        <p:spPr>
          <a:xfrm>
            <a:off x="632999" y="4262999"/>
            <a:ext cx="10254083" cy="101857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1pPr>
            <a:lvl2pPr marL="0" indent="431800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2pPr>
            <a:lvl3pPr marL="0" indent="864235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3pPr>
            <a:lvl4pPr marL="0" indent="1296035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4pPr>
            <a:lvl5pPr marL="0" indent="1727835">
              <a:buSzTx/>
              <a:buFontTx/>
              <a:buNone/>
              <a:defRPr sz="15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6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栏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94" name="正文级别 1…"/>
          <p:cNvSpPr txBox="1"/>
          <p:nvPr>
            <p:ph type="body" sz="half" idx="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5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较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3" name="正文级别 1…"/>
          <p:cNvSpPr txBox="1"/>
          <p:nvPr>
            <p:ph type="body" sz="quarter" idx="1" hasCustomPrompt="1"/>
          </p:nvPr>
        </p:nvSpPr>
        <p:spPr>
          <a:xfrm>
            <a:off x="633005" y="1224567"/>
            <a:ext cx="4992040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等线"/>
                <a:ea typeface="等线"/>
                <a:cs typeface="等线"/>
                <a:sym typeface="等线"/>
              </a:defRPr>
            </a:lvl1pPr>
            <a:lvl2pPr marL="0" indent="431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等线"/>
                <a:ea typeface="等线"/>
                <a:cs typeface="等线"/>
                <a:sym typeface="等线"/>
              </a:defRPr>
            </a:lvl2pPr>
            <a:lvl3pPr marL="0" indent="8642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等线"/>
                <a:ea typeface="等线"/>
                <a:cs typeface="等线"/>
                <a:sym typeface="等线"/>
              </a:defRPr>
            </a:lvl3pPr>
            <a:lvl4pPr marL="0" indent="12960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等线"/>
                <a:ea typeface="等线"/>
                <a:cs typeface="等线"/>
                <a:sym typeface="等线"/>
              </a:defRPr>
            </a:lvl4pPr>
            <a:lvl5pPr marL="0" indent="172783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200" sz="18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单击此处编辑文本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4" name="文本占位符 4"/>
          <p:cNvSpPr/>
          <p:nvPr>
            <p:ph type="body" sz="quarter" idx="21" hasCustomPrompt="1"/>
          </p:nvPr>
        </p:nvSpPr>
        <p:spPr>
          <a:xfrm>
            <a:off x="5892046" y="1224567"/>
            <a:ext cx="4992042" cy="360004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813816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b="1" spc="178" sz="1602"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r>
              <a:t>单击此处编辑文本</a:t>
            </a:r>
          </a:p>
        </p:txBody>
      </p:sp>
      <p:sp>
        <p:nvSpPr>
          <p:cNvPr id="205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3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标题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图片占位符 2"/>
          <p:cNvSpPr/>
          <p:nvPr>
            <p:ph type="pic" sz="half" idx="21"/>
          </p:nvPr>
        </p:nvSpPr>
        <p:spPr>
          <a:xfrm>
            <a:off x="633005" y="1224567"/>
            <a:ext cx="4992040" cy="47622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8" name="正文级别 1…"/>
          <p:cNvSpPr txBox="1"/>
          <p:nvPr>
            <p:ph type="body" sz="half" idx="1"/>
          </p:nvPr>
        </p:nvSpPr>
        <p:spPr>
          <a:xfrm>
            <a:off x="5895047" y="1224567"/>
            <a:ext cx="4992041" cy="4762206"/>
          </a:xfrm>
          <a:prstGeom prst="rect">
            <a:avLst/>
          </a:prstGeom>
        </p:spPr>
        <p:txBody>
          <a:bodyPr/>
          <a:lstStyle>
            <a:lvl1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 defTabSz="914400"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标题文本"/>
          <p:cNvSpPr txBox="1"/>
          <p:nvPr>
            <p:ph type="title"/>
          </p:nvPr>
        </p:nvSpPr>
        <p:spPr>
          <a:xfrm>
            <a:off x="632958" y="408188"/>
            <a:ext cx="10254083" cy="612285"/>
          </a:xfrm>
          <a:prstGeom prst="rect">
            <a:avLst/>
          </a:prstGeom>
        </p:spPr>
        <p:txBody>
          <a:bodyPr/>
          <a:lstStyle>
            <a:lvl1pPr defTabSz="864235">
              <a:defRPr sz="260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30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内容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正文级别 1…"/>
          <p:cNvSpPr txBox="1"/>
          <p:nvPr>
            <p:ph type="body" idx="1"/>
          </p:nvPr>
        </p:nvSpPr>
        <p:spPr>
          <a:xfrm>
            <a:off x="633005" y="900007"/>
            <a:ext cx="10254082" cy="4762207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1pPr>
            <a:lvl2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2pPr>
            <a:lvl3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3pPr>
            <a:lvl4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4pPr>
            <a:lvl5pPr>
              <a:defRPr sz="1500">
                <a:solidFill>
                  <a:srgbClr val="404040"/>
                </a:solidFill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末尾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单击此处编辑标题"/>
          <p:cNvSpPr txBox="1"/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>
              <a:defRPr b="0" spc="600" sz="51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246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等线"/>
                <a:ea typeface="等线"/>
                <a:cs typeface="等线"/>
                <a:sym typeface="等线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/>
          <p:nvPr>
            <p:ph type="title" hasCustomPrompt="1"/>
          </p:nvPr>
        </p:nvSpPr>
        <p:spPr>
          <a:xfrm>
            <a:off x="793723" y="687618"/>
            <a:ext cx="3714846" cy="1053630"/>
          </a:xfrm>
          <a:prstGeom prst="rect">
            <a:avLst/>
          </a:prstGeom>
        </p:spPr>
        <p:txBody>
          <a:bodyPr/>
          <a:lstStyle/>
          <a:p>
            <a:pPr/>
            <a:r>
              <a:t>单击此处编辑标题</a:t>
            </a:r>
          </a:p>
        </p:txBody>
      </p:sp>
      <p:sp>
        <p:nvSpPr>
          <p:cNvPr id="30" name="正文级别 1…"/>
          <p:cNvSpPr txBox="1"/>
          <p:nvPr>
            <p:ph type="body" sz="half" idx="1" hasCustomPrompt="1"/>
          </p:nvPr>
        </p:nvSpPr>
        <p:spPr>
          <a:xfrm>
            <a:off x="4854735" y="687618"/>
            <a:ext cx="5831444" cy="5105539"/>
          </a:xfrm>
          <a:prstGeom prst="rect">
            <a:avLst/>
          </a:prstGeom>
        </p:spPr>
        <p:txBody>
          <a:bodyPr/>
          <a:lstStyle>
            <a:lvl2pPr marL="0" indent="431800">
              <a:buSzTx/>
              <a:buNone/>
            </a:lvl2pPr>
          </a:lstStyle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文本占位符 6"/>
          <p:cNvSpPr/>
          <p:nvPr>
            <p:ph type="body" sz="quarter" idx="21" hasCustomPrompt="1"/>
          </p:nvPr>
        </p:nvSpPr>
        <p:spPr>
          <a:xfrm>
            <a:off x="793723" y="2116257"/>
            <a:ext cx="3714846" cy="3677500"/>
          </a:xfrm>
          <a:prstGeom prst="rect">
            <a:avLst/>
          </a:prstGeom>
        </p:spPr>
        <p:txBody>
          <a:bodyPr/>
          <a:lstStyle>
            <a:lvl1pPr marL="323850" indent="-323850">
              <a:defRPr spc="100"/>
            </a:lvl1pPr>
          </a:lstStyle>
          <a:p>
            <a:pPr/>
            <a:r>
              <a:t>单击此处编辑正文
单击此处编辑正文
单击此处编辑正文
单击此处编辑正文
单击此处编辑正文</a:t>
            </a:r>
          </a:p>
        </p:txBody>
      </p:sp>
      <p:sp>
        <p:nvSpPr>
          <p:cNvPr id="3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单击此处编辑正文"/>
          <p:cNvSpPr txBox="1"/>
          <p:nvPr>
            <p:ph type="title" hasCustomPrompt="1"/>
          </p:nvPr>
        </p:nvSpPr>
        <p:spPr>
          <a:xfrm>
            <a:off x="632939" y="5296342"/>
            <a:ext cx="10253022" cy="52741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单击此处编辑正文</a:t>
            </a:r>
          </a:p>
        </p:txBody>
      </p:sp>
      <p:sp>
        <p:nvSpPr>
          <p:cNvPr id="40" name="正文级别 1…"/>
          <p:cNvSpPr txBox="1"/>
          <p:nvPr>
            <p:ph type="body" idx="1" hasCustomPrompt="1"/>
          </p:nvPr>
        </p:nvSpPr>
        <p:spPr>
          <a:xfrm>
            <a:off x="632939" y="606016"/>
            <a:ext cx="10253022" cy="430511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文级别 1…"/>
          <p:cNvSpPr txBox="1"/>
          <p:nvPr>
            <p:ph type="body" idx="1" hasCustomPrompt="1"/>
          </p:nvPr>
        </p:nvSpPr>
        <p:spPr>
          <a:xfrm>
            <a:off x="0" y="0"/>
            <a:ext cx="11523100" cy="6489776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marL="0" indent="431800" defTabSz="914400">
              <a:buSzTx/>
              <a:buNone/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文级别 1…"/>
          <p:cNvSpPr txBox="1"/>
          <p:nvPr>
            <p:ph type="body" sz="half" idx="1" hasCustomPrompt="1"/>
          </p:nvPr>
        </p:nvSpPr>
        <p:spPr>
          <a:xfrm>
            <a:off x="442157" y="534014"/>
            <a:ext cx="5101914" cy="5412147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404040"/>
                </a:solidFill>
              </a:defRPr>
            </a:lvl1pPr>
            <a:lvl2pPr defTabSz="914400">
              <a:defRPr>
                <a:solidFill>
                  <a:srgbClr val="404040"/>
                </a:solidFill>
              </a:defRPr>
            </a:lvl2pPr>
            <a:lvl3pPr defTabSz="914400">
              <a:defRPr>
                <a:solidFill>
                  <a:srgbClr val="404040"/>
                </a:solidFill>
              </a:defRPr>
            </a:lvl3pPr>
            <a:lvl4pPr defTabSz="914400">
              <a:defRPr>
                <a:solidFill>
                  <a:srgbClr val="404040"/>
                </a:solidFill>
              </a:defRPr>
            </a:lvl4pPr>
            <a:lvl5pPr defTabSz="914400">
              <a:defRPr>
                <a:solidFill>
                  <a:srgbClr val="404040"/>
                </a:solidFill>
              </a:defRPr>
            </a:lvl5pPr>
          </a:lstStyle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单击此处编辑标题"/>
          <p:cNvSpPr txBox="1"/>
          <p:nvPr>
            <p:ph type="title" hasCustomPrompt="1"/>
          </p:nvPr>
        </p:nvSpPr>
        <p:spPr>
          <a:xfrm>
            <a:off x="632899" y="589235"/>
            <a:ext cx="10253103" cy="849632"/>
          </a:xfrm>
          <a:prstGeom prst="rect">
            <a:avLst/>
          </a:prstGeom>
        </p:spPr>
        <p:txBody>
          <a:bodyPr lIns="25400" tIns="25400" rIns="25400" bIns="25400"/>
          <a:lstStyle>
            <a:lvl1pPr algn="ctr">
              <a:defRPr b="0" spc="600"/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幻灯片">
    <p:bg>
      <p:bgPr>
        <a:gradFill flip="none" rotWithShape="1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单击此处编辑标题"/>
          <p:cNvSpPr txBox="1"/>
          <p:nvPr>
            <p:ph type="title" hasCustomPrompt="1"/>
          </p:nvPr>
        </p:nvSpPr>
        <p:spPr>
          <a:xfrm>
            <a:off x="632958" y="2445619"/>
            <a:ext cx="10254083" cy="849608"/>
          </a:xfrm>
          <a:prstGeom prst="rect">
            <a:avLst/>
          </a:prstGeom>
        </p:spPr>
        <p:txBody>
          <a:bodyPr lIns="25400" tIns="25400" rIns="25400" bIns="25400" anchor="t"/>
          <a:lstStyle>
            <a:lvl1pPr algn="ctr" defTabSz="864235">
              <a:defRPr b="0" spc="600" sz="5100"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r>
              <a:t>单击此处编辑标题</a:t>
            </a:r>
          </a:p>
        </p:txBody>
      </p:sp>
      <p:sp>
        <p:nvSpPr>
          <p:cNvPr id="80" name="正文级别 1…"/>
          <p:cNvSpPr txBox="1"/>
          <p:nvPr>
            <p:ph type="body" sz="quarter" idx="1" hasCustomPrompt="1"/>
          </p:nvPr>
        </p:nvSpPr>
        <p:spPr>
          <a:xfrm>
            <a:off x="632958" y="3369600"/>
            <a:ext cx="10254083" cy="898569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1pPr>
            <a:lvl2pPr marL="0" indent="431800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2pPr>
            <a:lvl3pPr marL="0" indent="8642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3pPr>
            <a:lvl4pPr marL="0" indent="12960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4pPr>
            <a:lvl5pPr marL="0" indent="1727835" algn="ctr">
              <a:lnSpc>
                <a:spcPct val="100000"/>
              </a:lnSpc>
              <a:buSzTx/>
              <a:buFontTx/>
              <a:buNone/>
              <a:defRPr spc="200">
                <a:latin typeface="Alibaba Sans"/>
                <a:ea typeface="Alibaba Sans"/>
                <a:cs typeface="Alibaba Sans"/>
                <a:sym typeface="Alibaba Sans"/>
              </a:defRPr>
            </a:lvl5pPr>
          </a:lstStyle>
          <a:p>
            <a:pPr/>
            <a:r>
              <a:t>单击此处编辑副标题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xfrm>
            <a:off x="10427652" y="6021241"/>
            <a:ext cx="259530" cy="256541"/>
          </a:xfrm>
          <a:prstGeom prst="rect">
            <a:avLst/>
          </a:prstGeom>
        </p:spPr>
        <p:txBody>
          <a:bodyPr/>
          <a:lstStyle>
            <a:lvl1pPr>
              <a:defRPr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单击此处编辑标题"/>
          <p:cNvSpPr txBox="1"/>
          <p:nvPr>
            <p:ph type="title" hasCustomPrompt="1"/>
          </p:nvPr>
        </p:nvSpPr>
        <p:spPr>
          <a:xfrm>
            <a:off x="632899" y="549203"/>
            <a:ext cx="10253103" cy="61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normAutofit fontScale="100000" lnSpcReduction="0"/>
          </a:bodyPr>
          <a:lstStyle/>
          <a:p>
            <a:pPr/>
            <a:r>
              <a:t>单击此处编辑标题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632939" y="1425038"/>
            <a:ext cx="10253022" cy="4487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单击此处编辑正文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0426631" y="6021407"/>
            <a:ext cx="259530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100">
                <a:solidFill>
                  <a:srgbClr val="888888"/>
                </a:solidFill>
                <a:latin typeface="+mj-lt"/>
                <a:ea typeface="+mj-ea"/>
                <a:cs typeface="+mj-cs"/>
                <a:sym typeface="微软雅黑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200" strike="noStrike" sz="30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titleStyle>
    <p:bodyStyle>
      <a:lvl1pPr marL="2159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1pPr>
      <a:lvl2pPr marL="647700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2pPr>
      <a:lvl3pPr marL="10801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3pPr>
      <a:lvl4pPr marL="15119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4pPr>
      <a:lvl5pPr marL="1943735" marR="0" indent="-2159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5pPr>
      <a:lvl6pPr marL="2439035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6pPr>
      <a:lvl7pPr marL="28714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7pPr>
      <a:lvl8pPr marL="33032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8pPr>
      <a:lvl9pPr marL="3735070" marR="0" indent="-279400" algn="l" defTabSz="864235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150" strike="noStrike" sz="2200" u="none">
          <a:solidFill>
            <a:srgbClr val="000000"/>
          </a:solidFill>
          <a:uFillTx/>
          <a:latin typeface="+mj-lt"/>
          <a:ea typeface="+mj-ea"/>
          <a:cs typeface="+mj-cs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微软雅黑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文本框 1"/>
          <p:cNvSpPr txBox="1"/>
          <p:nvPr/>
        </p:nvSpPr>
        <p:spPr>
          <a:xfrm>
            <a:off x="2329240" y="1856065"/>
            <a:ext cx="7279308" cy="1043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二叉树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的节点个数</a:t>
            </a:r>
          </a:p>
        </p:txBody>
      </p:sp>
      <p:sp>
        <p:nvSpPr>
          <p:cNvPr id="256" name="文本框 3"/>
          <p:cNvSpPr txBox="1"/>
          <p:nvPr/>
        </p:nvSpPr>
        <p:spPr>
          <a:xfrm>
            <a:off x="3992880" y="2969895"/>
            <a:ext cx="35331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>
                <a:solidFill>
                  <a:srgbClr val="89B929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门徒计划，带你开启算法精进之路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572" name="文本框 9"/>
          <p:cNvSpPr txBox="1"/>
          <p:nvPr/>
        </p:nvSpPr>
        <p:spPr>
          <a:xfrm>
            <a:off x="895209" y="4890663"/>
            <a:ext cx="11375974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1.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如果右子树的高度等于height-1，说明左子树是完美二叉树（如下图所示），可以通过公式(2^(height-1))-1计算即可，不需要全部遍历，然后再通过递归的方式计算右子树……，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575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57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78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57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77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626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580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583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58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8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86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58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85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89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58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8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90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4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59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93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95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98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59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9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01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59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00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02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05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60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04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08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60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07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11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60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10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12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15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61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14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18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61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1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19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3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25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629" name="文本框 9"/>
          <p:cNvSpPr txBox="1"/>
          <p:nvPr/>
        </p:nvSpPr>
        <p:spPr>
          <a:xfrm>
            <a:off x="895209" y="4890663"/>
            <a:ext cx="11375974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1.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如果右子树的高度等于height-1，说明左子树是完美二叉树（如下图所示），可以通过公式(2^(height-1))-1计算即可，不需要全部遍历，然后再通过递归的方式计算右子树……，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632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630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31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35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63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34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688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37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640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63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39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43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64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42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46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64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45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47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1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64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50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52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55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65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54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58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65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57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659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62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660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61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65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66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64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668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66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67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69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672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670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71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75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67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74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676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8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79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0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1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2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  <p:sp>
        <p:nvSpPr>
          <p:cNvPr id="683" name="线条"/>
          <p:cNvSpPr/>
          <p:nvPr/>
        </p:nvSpPr>
        <p:spPr>
          <a:xfrm>
            <a:off x="845199" y="1207593"/>
            <a:ext cx="3734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4" name="线条"/>
          <p:cNvSpPr/>
          <p:nvPr/>
        </p:nvSpPr>
        <p:spPr>
          <a:xfrm>
            <a:off x="857800" y="2392658"/>
            <a:ext cx="2845854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5" name="线条"/>
          <p:cNvSpPr/>
          <p:nvPr/>
        </p:nvSpPr>
        <p:spPr>
          <a:xfrm>
            <a:off x="861288" y="3238500"/>
            <a:ext cx="2170190" cy="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6" name="线条"/>
          <p:cNvSpPr/>
          <p:nvPr/>
        </p:nvSpPr>
        <p:spPr>
          <a:xfrm>
            <a:off x="887070" y="4091680"/>
            <a:ext cx="1600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87" name="左子树的高度是3…"/>
          <p:cNvSpPr txBox="1"/>
          <p:nvPr/>
        </p:nvSpPr>
        <p:spPr>
          <a:xfrm>
            <a:off x="1005313" y="1376294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左子树的高度是3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左子树是满二叉树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通过公式计算就行了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691" name="文本框 9"/>
          <p:cNvSpPr txBox="1"/>
          <p:nvPr/>
        </p:nvSpPr>
        <p:spPr>
          <a:xfrm>
            <a:off x="895209" y="4890663"/>
            <a:ext cx="11375974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1.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如果右子树的高度等于height-1，说明左子树是完美二叉树（如下图所示），可以通过公式(2^(height-1))-1计算即可，不需要全部遍历，然后再通过递归的方式计算右子树……，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694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69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93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97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69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696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751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99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702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700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01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5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70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0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08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70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07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09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10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3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71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1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14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17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71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16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20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71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19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21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24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72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23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27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72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26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730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72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29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31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4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73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33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37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73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36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738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39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0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  <p:sp>
        <p:nvSpPr>
          <p:cNvPr id="745" name="线条"/>
          <p:cNvSpPr/>
          <p:nvPr/>
        </p:nvSpPr>
        <p:spPr>
          <a:xfrm>
            <a:off x="845199" y="1207593"/>
            <a:ext cx="3734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线条"/>
          <p:cNvSpPr/>
          <p:nvPr/>
        </p:nvSpPr>
        <p:spPr>
          <a:xfrm>
            <a:off x="857800" y="2392658"/>
            <a:ext cx="2845854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线条"/>
          <p:cNvSpPr/>
          <p:nvPr/>
        </p:nvSpPr>
        <p:spPr>
          <a:xfrm>
            <a:off x="861288" y="3238500"/>
            <a:ext cx="2170190" cy="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线条"/>
          <p:cNvSpPr/>
          <p:nvPr/>
        </p:nvSpPr>
        <p:spPr>
          <a:xfrm>
            <a:off x="887070" y="4091680"/>
            <a:ext cx="1600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左子树的高度是3…"/>
          <p:cNvSpPr txBox="1"/>
          <p:nvPr/>
        </p:nvSpPr>
        <p:spPr>
          <a:xfrm>
            <a:off x="1005313" y="1376294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左子树的高度是3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左子树是满二叉树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通过公式计算就行了</a:t>
            </a:r>
          </a:p>
        </p:txBody>
      </p:sp>
      <p:sp>
        <p:nvSpPr>
          <p:cNvPr id="750" name="右子树的高度是3…"/>
          <p:cNvSpPr txBox="1"/>
          <p:nvPr/>
        </p:nvSpPr>
        <p:spPr>
          <a:xfrm>
            <a:off x="7991987" y="1902800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右子树的高度是3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右子树是完全二叉树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不能通过公式计算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754" name="文本框 9"/>
          <p:cNvSpPr txBox="1"/>
          <p:nvPr/>
        </p:nvSpPr>
        <p:spPr>
          <a:xfrm>
            <a:off x="895209" y="4890663"/>
            <a:ext cx="1140789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2.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如果右子树的高度不等于height-1，说明右子树是完美二叉树（如下图所示），只不过比上面那种少了一层，也就是height-2，也可以通过公式(2^(height-2))-1计算，然后再通过递归的方式计算左子树……，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757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75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56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60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75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59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794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762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765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76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64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68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76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67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71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76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70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72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73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76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77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75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777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80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77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79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83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78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82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84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87" name="椭圆 74"/>
          <p:cNvGrpSpPr/>
          <p:nvPr/>
        </p:nvGrpSpPr>
        <p:grpSpPr>
          <a:xfrm>
            <a:off x="4474917" y="3739108"/>
            <a:ext cx="616473" cy="583225"/>
            <a:chOff x="0" y="0"/>
            <a:chExt cx="616472" cy="583223"/>
          </a:xfrm>
        </p:grpSpPr>
        <p:sp>
          <p:nvSpPr>
            <p:cNvPr id="78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86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90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78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89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791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直接连接符 83"/>
          <p:cNvSpPr/>
          <p:nvPr/>
        </p:nvSpPr>
        <p:spPr>
          <a:xfrm flipV="1">
            <a:off x="5009446" y="3413344"/>
            <a:ext cx="1" cy="40894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797" name="文本框 9"/>
          <p:cNvSpPr txBox="1"/>
          <p:nvPr/>
        </p:nvSpPr>
        <p:spPr>
          <a:xfrm>
            <a:off x="895209" y="4890663"/>
            <a:ext cx="1140789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2.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如果右子树的高度不等于height-1，说明右子树是完美二叉树（如下图所示），只不过比上面那种少了一层，也就是height-2，也可以通过公式(2^(height-2))-1计算，然后再通过递归的方式计算左子树……，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800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79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799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03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80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02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839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05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808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80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07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11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80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10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14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81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13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15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16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19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81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18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20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23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82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22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26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82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25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27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30" name="椭圆 74"/>
          <p:cNvGrpSpPr/>
          <p:nvPr/>
        </p:nvGrpSpPr>
        <p:grpSpPr>
          <a:xfrm>
            <a:off x="4474917" y="3739108"/>
            <a:ext cx="616473" cy="583225"/>
            <a:chOff x="0" y="0"/>
            <a:chExt cx="616472" cy="583223"/>
          </a:xfrm>
        </p:grpSpPr>
        <p:sp>
          <p:nvSpPr>
            <p:cNvPr id="82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29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833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83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32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34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5" name="直接连接符 83"/>
          <p:cNvSpPr/>
          <p:nvPr/>
        </p:nvSpPr>
        <p:spPr>
          <a:xfrm flipV="1">
            <a:off x="5009446" y="3413344"/>
            <a:ext cx="1" cy="40894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6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7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38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842" name="文本框 9"/>
          <p:cNvSpPr txBox="1"/>
          <p:nvPr/>
        </p:nvSpPr>
        <p:spPr>
          <a:xfrm>
            <a:off x="895209" y="4890663"/>
            <a:ext cx="1140789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2.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如果右子树的高度不等于height-1，说明右子树是完美二叉树（如下图所示），只不过比上面那种少了一层，也就是height-2，也可以通过公式(2^(height-2))-1计算，然后再通过递归的方式计算左子树……，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845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84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4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48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84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47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889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50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853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85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5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56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85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55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9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85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5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60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61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64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86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63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865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68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86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6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871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86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70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872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75" name="椭圆 74"/>
          <p:cNvGrpSpPr/>
          <p:nvPr/>
        </p:nvGrpSpPr>
        <p:grpSpPr>
          <a:xfrm>
            <a:off x="4474917" y="3739108"/>
            <a:ext cx="616473" cy="583225"/>
            <a:chOff x="0" y="0"/>
            <a:chExt cx="616472" cy="583223"/>
          </a:xfrm>
        </p:grpSpPr>
        <p:sp>
          <p:nvSpPr>
            <p:cNvPr id="87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74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878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87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77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879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0" name="直接连接符 83"/>
          <p:cNvSpPr/>
          <p:nvPr/>
        </p:nvSpPr>
        <p:spPr>
          <a:xfrm flipV="1">
            <a:off x="5009446" y="3413344"/>
            <a:ext cx="1" cy="40894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2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883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  <p:sp>
        <p:nvSpPr>
          <p:cNvPr id="884" name="线条"/>
          <p:cNvSpPr/>
          <p:nvPr/>
        </p:nvSpPr>
        <p:spPr>
          <a:xfrm>
            <a:off x="845199" y="1207593"/>
            <a:ext cx="3734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左子树的高度是3…"/>
          <p:cNvSpPr txBox="1"/>
          <p:nvPr/>
        </p:nvSpPr>
        <p:spPr>
          <a:xfrm>
            <a:off x="1005313" y="1376294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左子树的高度是3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左子树是完全二叉树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不能通过公式计算</a:t>
            </a:r>
          </a:p>
        </p:txBody>
      </p:sp>
      <p:sp>
        <p:nvSpPr>
          <p:cNvPr id="886" name="线条"/>
          <p:cNvSpPr/>
          <p:nvPr/>
        </p:nvSpPr>
        <p:spPr>
          <a:xfrm>
            <a:off x="857800" y="2392658"/>
            <a:ext cx="2845854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线条"/>
          <p:cNvSpPr/>
          <p:nvPr/>
        </p:nvSpPr>
        <p:spPr>
          <a:xfrm>
            <a:off x="861288" y="3238500"/>
            <a:ext cx="2170190" cy="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88" name="线条"/>
          <p:cNvSpPr/>
          <p:nvPr/>
        </p:nvSpPr>
        <p:spPr>
          <a:xfrm>
            <a:off x="887070" y="4091680"/>
            <a:ext cx="1600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892" name="文本框 9"/>
          <p:cNvSpPr txBox="1"/>
          <p:nvPr/>
        </p:nvSpPr>
        <p:spPr>
          <a:xfrm>
            <a:off x="895209" y="4890663"/>
            <a:ext cx="11407898" cy="184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2.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如果右子树的高度不等于height-1，说明右子树是完美二叉树（如下图所示），只不过比上面那种少了一层，也就是height-2，也可以通过公式(2^(height-2))-1计算，然后再通过递归的方式计算左子树……，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 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895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89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9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98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89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897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940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00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903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90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0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06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90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05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09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90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0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10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11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4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91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13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915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18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91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1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921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91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20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922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25" name="椭圆 74"/>
          <p:cNvGrpSpPr/>
          <p:nvPr/>
        </p:nvGrpSpPr>
        <p:grpSpPr>
          <a:xfrm>
            <a:off x="4474917" y="3739108"/>
            <a:ext cx="616473" cy="583225"/>
            <a:chOff x="0" y="0"/>
            <a:chExt cx="616472" cy="583223"/>
          </a:xfrm>
        </p:grpSpPr>
        <p:sp>
          <p:nvSpPr>
            <p:cNvPr id="92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24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28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92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927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29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0" name="直接连接符 83"/>
          <p:cNvSpPr/>
          <p:nvPr/>
        </p:nvSpPr>
        <p:spPr>
          <a:xfrm flipV="1">
            <a:off x="5009446" y="3413344"/>
            <a:ext cx="1" cy="40894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1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2" name="线条"/>
          <p:cNvSpPr/>
          <p:nvPr/>
        </p:nvSpPr>
        <p:spPr>
          <a:xfrm flipH="1" flipV="1">
            <a:off x="5332475" y="749101"/>
            <a:ext cx="121740" cy="4216080"/>
          </a:xfrm>
          <a:prstGeom prst="line">
            <a:avLst/>
          </a:prstGeom>
          <a:ln w="25400">
            <a:solidFill>
              <a:srgbClr val="FF26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933" name="树的高度是4"/>
          <p:cNvSpPr txBox="1"/>
          <p:nvPr/>
        </p:nvSpPr>
        <p:spPr>
          <a:xfrm>
            <a:off x="5782162" y="772575"/>
            <a:ext cx="137427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树的高度是4</a:t>
            </a:r>
          </a:p>
        </p:txBody>
      </p:sp>
      <p:sp>
        <p:nvSpPr>
          <p:cNvPr id="934" name="线条"/>
          <p:cNvSpPr/>
          <p:nvPr/>
        </p:nvSpPr>
        <p:spPr>
          <a:xfrm>
            <a:off x="845199" y="1207593"/>
            <a:ext cx="3734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5" name="左子树的高度是3…"/>
          <p:cNvSpPr txBox="1"/>
          <p:nvPr/>
        </p:nvSpPr>
        <p:spPr>
          <a:xfrm>
            <a:off x="1005313" y="1376294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左子树的高度是3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左子树是完全二叉树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不能通过公式计算</a:t>
            </a:r>
          </a:p>
        </p:txBody>
      </p:sp>
      <p:sp>
        <p:nvSpPr>
          <p:cNvPr id="936" name="线条"/>
          <p:cNvSpPr/>
          <p:nvPr/>
        </p:nvSpPr>
        <p:spPr>
          <a:xfrm>
            <a:off x="857800" y="2392658"/>
            <a:ext cx="2845854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7" name="线条"/>
          <p:cNvSpPr/>
          <p:nvPr/>
        </p:nvSpPr>
        <p:spPr>
          <a:xfrm>
            <a:off x="861288" y="3238500"/>
            <a:ext cx="2170190" cy="0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8" name="线条"/>
          <p:cNvSpPr/>
          <p:nvPr/>
        </p:nvSpPr>
        <p:spPr>
          <a:xfrm>
            <a:off x="887070" y="4091680"/>
            <a:ext cx="1600010" cy="1"/>
          </a:xfrm>
          <a:prstGeom prst="line">
            <a:avLst/>
          </a:prstGeom>
          <a:ln w="254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39" name="右子树的高度是2…"/>
          <p:cNvSpPr txBox="1"/>
          <p:nvPr/>
        </p:nvSpPr>
        <p:spPr>
          <a:xfrm>
            <a:off x="7991987" y="1902800"/>
            <a:ext cx="2161541" cy="1051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2600"/>
                </a:solidFill>
              </a:defRPr>
            </a:pPr>
            <a:r>
              <a:t>右子树的高度是2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右子树是满二叉树</a:t>
            </a:r>
          </a:p>
          <a:p>
            <a:pPr>
              <a:defRPr>
                <a:solidFill>
                  <a:srgbClr val="FF2600"/>
                </a:solidFill>
              </a:defRPr>
            </a:pPr>
            <a:r>
              <a:t>通过公式计算就行了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文本框 3"/>
          <p:cNvSpPr txBox="1"/>
          <p:nvPr/>
        </p:nvSpPr>
        <p:spPr>
          <a:xfrm>
            <a:off x="1943735" y="2322195"/>
            <a:ext cx="7631429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40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lvl1pPr>
          </a:lstStyle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感谢您的观看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 5"/>
          <p:cNvSpPr txBox="1"/>
          <p:nvPr/>
        </p:nvSpPr>
        <p:spPr>
          <a:xfrm>
            <a:off x="3188907" y="756171"/>
            <a:ext cx="5428469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0A0EA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LeetCode-222</a:t>
            </a:r>
            <a:r>
              <a:t> 完全二叉树的节点个数</a:t>
            </a:r>
          </a:p>
        </p:txBody>
      </p:sp>
      <p:sp>
        <p:nvSpPr>
          <p:cNvPr id="259" name="Rectangle 1"/>
          <p:cNvSpPr/>
          <p:nvPr/>
        </p:nvSpPr>
        <p:spPr>
          <a:xfrm>
            <a:off x="1912460" y="1481980"/>
            <a:ext cx="7981362" cy="1909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>
                <a:solidFill>
                  <a:srgbClr val="00A0EA"/>
                </a:solidFill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题目：</a:t>
            </a:r>
            <a:r>
              <a:t>给你一棵 完全二叉树 的根节点root ，求出该树的节点个数。完全二叉树 的定义如下：在完全二叉树中，除了最底层节点可能没填满外，其余每层节点数都达到最大值，并且最下面一层的节点都集中在该层最左边的若干位置。若最底层为第 h 层，则该层包含 1~ 2h 个节点。</a:t>
            </a:r>
          </a:p>
          <a:p>
            <a:pPr>
              <a:defRPr b="1">
                <a:solidFill>
                  <a:srgbClr val="00A0EA"/>
                </a:solidFill>
              </a:defRPr>
            </a:pPr>
          </a:p>
        </p:txBody>
      </p:sp>
      <p:sp>
        <p:nvSpPr>
          <p:cNvPr id="260" name="Rectangle 2"/>
          <p:cNvSpPr txBox="1"/>
          <p:nvPr/>
        </p:nvSpPr>
        <p:spPr>
          <a:xfrm>
            <a:off x="4241945" y="3463491"/>
            <a:ext cx="5900421" cy="196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</a:p>
          <a:p>
            <a:pPr>
              <a:defRPr b="1"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t>示例1:</a:t>
            </a:r>
          </a:p>
          <a:p>
            <a:pPr>
              <a:defRPr b="1"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输入：</a:t>
            </a:r>
            <a:r>
              <a:t>[1,2,3,4,5,6]</a:t>
            </a:r>
          </a:p>
          <a:p>
            <a:pPr>
              <a:defRPr b="1"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输出：</a:t>
            </a:r>
            <a:r>
              <a:t>[6] </a:t>
            </a:r>
          </a:p>
          <a:p>
            <a:pPr>
              <a:defRPr b="1" sz="2400">
                <a:solidFill>
                  <a:srgbClr val="00A0EA"/>
                </a:solidFill>
                <a:latin typeface="等线"/>
                <a:ea typeface="等线"/>
                <a:cs typeface="等线"/>
                <a:sym typeface="等线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263" name="文本框 9"/>
          <p:cNvSpPr txBox="1"/>
          <p:nvPr/>
        </p:nvSpPr>
        <p:spPr>
          <a:xfrm>
            <a:off x="895209" y="4890663"/>
            <a:ext cx="9248141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首先，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上面这个例子</a:t>
            </a:r>
            <a:r>
              <a:t>是完全二叉树：除最后一层外，其余层全部铺满；且最后一层向左停靠</a:t>
            </a:r>
          </a:p>
        </p:txBody>
      </p:sp>
      <p:grpSp>
        <p:nvGrpSpPr>
          <p:cNvPr id="266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26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65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69" name="椭圆 50"/>
          <p:cNvGrpSpPr/>
          <p:nvPr/>
        </p:nvGrpSpPr>
        <p:grpSpPr>
          <a:xfrm>
            <a:off x="5301229" y="954081"/>
            <a:ext cx="616473" cy="583225"/>
            <a:chOff x="0" y="0"/>
            <a:chExt cx="616472" cy="583223"/>
          </a:xfrm>
        </p:grpSpPr>
        <p:sp>
          <p:nvSpPr>
            <p:cNvPr id="26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68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87" name="直接连接符 59"/>
          <p:cNvSpPr/>
          <p:nvPr/>
        </p:nvSpPr>
        <p:spPr>
          <a:xfrm>
            <a:off x="4025999" y="14719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71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274" name="椭圆 72"/>
          <p:cNvGrpSpPr/>
          <p:nvPr/>
        </p:nvGrpSpPr>
        <p:grpSpPr>
          <a:xfrm>
            <a:off x="4158603" y="2174998"/>
            <a:ext cx="616473" cy="583225"/>
            <a:chOff x="0" y="0"/>
            <a:chExt cx="616472" cy="583223"/>
          </a:xfrm>
        </p:grpSpPr>
        <p:sp>
          <p:nvSpPr>
            <p:cNvPr id="27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73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77" name="椭圆 73"/>
          <p:cNvGrpSpPr/>
          <p:nvPr/>
        </p:nvGrpSpPr>
        <p:grpSpPr>
          <a:xfrm>
            <a:off x="3518153" y="2976103"/>
            <a:ext cx="616473" cy="583225"/>
            <a:chOff x="0" y="0"/>
            <a:chExt cx="616472" cy="583223"/>
          </a:xfrm>
        </p:grpSpPr>
        <p:sp>
          <p:nvSpPr>
            <p:cNvPr id="27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76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280" name="椭圆 74"/>
          <p:cNvGrpSpPr/>
          <p:nvPr/>
        </p:nvGrpSpPr>
        <p:grpSpPr>
          <a:xfrm>
            <a:off x="4754317" y="2976103"/>
            <a:ext cx="616473" cy="583225"/>
            <a:chOff x="0" y="0"/>
            <a:chExt cx="616472" cy="583223"/>
          </a:xfrm>
        </p:grpSpPr>
        <p:sp>
          <p:nvSpPr>
            <p:cNvPr id="27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79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281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直接连接符 78"/>
          <p:cNvSpPr/>
          <p:nvPr/>
        </p:nvSpPr>
        <p:spPr>
          <a:xfrm flipH="1" flipV="1">
            <a:off x="5872449" y="14002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85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28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84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286" name="直接连接符 83"/>
          <p:cNvSpPr/>
          <p:nvPr/>
        </p:nvSpPr>
        <p:spPr>
          <a:xfrm flipH="1" flipV="1">
            <a:off x="4575877" y="27289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290" name="文本框 9"/>
          <p:cNvSpPr txBox="1"/>
          <p:nvPr/>
        </p:nvSpPr>
        <p:spPr>
          <a:xfrm>
            <a:off x="895209" y="4890663"/>
            <a:ext cx="6962141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如果根节点的左子树深度等于右子树深度，则说明</a:t>
            </a:r>
            <a:r>
              <a:rPr b="1"/>
              <a:t>左子树为满二叉树</a:t>
            </a:r>
          </a:p>
        </p:txBody>
      </p:sp>
      <p:grpSp>
        <p:nvGrpSpPr>
          <p:cNvPr id="293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29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92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296" name="椭圆 50"/>
          <p:cNvGrpSpPr/>
          <p:nvPr/>
        </p:nvGrpSpPr>
        <p:grpSpPr>
          <a:xfrm>
            <a:off x="5301229" y="954081"/>
            <a:ext cx="616473" cy="583225"/>
            <a:chOff x="0" y="0"/>
            <a:chExt cx="616472" cy="583223"/>
          </a:xfrm>
        </p:grpSpPr>
        <p:sp>
          <p:nvSpPr>
            <p:cNvPr id="29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295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14" name="直接连接符 59"/>
          <p:cNvSpPr/>
          <p:nvPr/>
        </p:nvSpPr>
        <p:spPr>
          <a:xfrm>
            <a:off x="4028018" y="1471962"/>
            <a:ext cx="1381917" cy="1567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98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301" name="椭圆 72"/>
          <p:cNvGrpSpPr/>
          <p:nvPr/>
        </p:nvGrpSpPr>
        <p:grpSpPr>
          <a:xfrm>
            <a:off x="4158603" y="2174998"/>
            <a:ext cx="616473" cy="583225"/>
            <a:chOff x="0" y="0"/>
            <a:chExt cx="616472" cy="583223"/>
          </a:xfrm>
        </p:grpSpPr>
        <p:sp>
          <p:nvSpPr>
            <p:cNvPr id="29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04" name="椭圆 73"/>
          <p:cNvGrpSpPr/>
          <p:nvPr/>
        </p:nvGrpSpPr>
        <p:grpSpPr>
          <a:xfrm>
            <a:off x="3518153" y="2976103"/>
            <a:ext cx="616473" cy="583225"/>
            <a:chOff x="0" y="0"/>
            <a:chExt cx="616472" cy="583223"/>
          </a:xfrm>
        </p:grpSpPr>
        <p:sp>
          <p:nvSpPr>
            <p:cNvPr id="30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07" name="椭圆 74"/>
          <p:cNvGrpSpPr/>
          <p:nvPr/>
        </p:nvGrpSpPr>
        <p:grpSpPr>
          <a:xfrm>
            <a:off x="4754317" y="2976103"/>
            <a:ext cx="616473" cy="583225"/>
            <a:chOff x="0" y="0"/>
            <a:chExt cx="616472" cy="583223"/>
          </a:xfrm>
        </p:grpSpPr>
        <p:sp>
          <p:nvSpPr>
            <p:cNvPr id="30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6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08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直接连接符 78"/>
          <p:cNvSpPr/>
          <p:nvPr/>
        </p:nvSpPr>
        <p:spPr>
          <a:xfrm flipH="1" flipV="1">
            <a:off x="5872449" y="14002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12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310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11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13" name="直接连接符 83"/>
          <p:cNvSpPr/>
          <p:nvPr/>
        </p:nvSpPr>
        <p:spPr>
          <a:xfrm flipH="1" flipV="1">
            <a:off x="4575877" y="27289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317" name="文本框 9"/>
          <p:cNvSpPr txBox="1"/>
          <p:nvPr/>
        </p:nvSpPr>
        <p:spPr>
          <a:xfrm>
            <a:off x="895209" y="4890663"/>
            <a:ext cx="6962141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  <a:r>
              <a:t>如果根节点的左子树深度大于右子树深度，则说明</a:t>
            </a:r>
            <a:r>
              <a:rPr b="1"/>
              <a:t>右子树为满二叉树</a:t>
            </a:r>
          </a:p>
          <a:p>
            <a:pPr>
              <a:defRPr>
                <a:latin typeface="阿里巴巴普惠体"/>
                <a:ea typeface="阿里巴巴普惠体"/>
                <a:cs typeface="阿里巴巴普惠体"/>
                <a:sym typeface="阿里巴巴普惠体"/>
              </a:defRPr>
            </a:pPr>
          </a:p>
        </p:txBody>
      </p:sp>
      <p:grpSp>
        <p:nvGrpSpPr>
          <p:cNvPr id="320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31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9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23" name="椭圆 50"/>
          <p:cNvGrpSpPr/>
          <p:nvPr/>
        </p:nvGrpSpPr>
        <p:grpSpPr>
          <a:xfrm>
            <a:off x="5301229" y="954081"/>
            <a:ext cx="616473" cy="583225"/>
            <a:chOff x="0" y="0"/>
            <a:chExt cx="616472" cy="583223"/>
          </a:xfrm>
        </p:grpSpPr>
        <p:sp>
          <p:nvSpPr>
            <p:cNvPr id="32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2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49" name="直接连接符 59"/>
          <p:cNvSpPr/>
          <p:nvPr/>
        </p:nvSpPr>
        <p:spPr>
          <a:xfrm>
            <a:off x="4028018" y="1471962"/>
            <a:ext cx="1381917" cy="1567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25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328" name="椭圆 72"/>
          <p:cNvGrpSpPr/>
          <p:nvPr/>
        </p:nvGrpSpPr>
        <p:grpSpPr>
          <a:xfrm>
            <a:off x="4158603" y="2174998"/>
            <a:ext cx="616473" cy="583225"/>
            <a:chOff x="0" y="0"/>
            <a:chExt cx="616472" cy="583223"/>
          </a:xfrm>
        </p:grpSpPr>
        <p:sp>
          <p:nvSpPr>
            <p:cNvPr id="32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31" name="椭圆 73"/>
          <p:cNvGrpSpPr/>
          <p:nvPr/>
        </p:nvGrpSpPr>
        <p:grpSpPr>
          <a:xfrm>
            <a:off x="3518153" y="2976103"/>
            <a:ext cx="616473" cy="583225"/>
            <a:chOff x="0" y="0"/>
            <a:chExt cx="616472" cy="583223"/>
          </a:xfrm>
        </p:grpSpPr>
        <p:sp>
          <p:nvSpPr>
            <p:cNvPr id="32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0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34" name="椭圆 74"/>
          <p:cNvGrpSpPr/>
          <p:nvPr/>
        </p:nvGrpSpPr>
        <p:grpSpPr>
          <a:xfrm>
            <a:off x="4754317" y="2976103"/>
            <a:ext cx="616473" cy="583225"/>
            <a:chOff x="0" y="0"/>
            <a:chExt cx="616472" cy="583223"/>
          </a:xfrm>
        </p:grpSpPr>
        <p:sp>
          <p:nvSpPr>
            <p:cNvPr id="33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35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直接连接符 78"/>
          <p:cNvSpPr/>
          <p:nvPr/>
        </p:nvSpPr>
        <p:spPr>
          <a:xfrm flipH="1" flipV="1">
            <a:off x="5872449" y="14002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39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33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40" name="直接连接符 83"/>
          <p:cNvSpPr/>
          <p:nvPr/>
        </p:nvSpPr>
        <p:spPr>
          <a:xfrm flipH="1" flipV="1">
            <a:off x="4575877" y="27289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3" name="椭圆 73"/>
          <p:cNvGrpSpPr/>
          <p:nvPr/>
        </p:nvGrpSpPr>
        <p:grpSpPr>
          <a:xfrm>
            <a:off x="2984753" y="3827002"/>
            <a:ext cx="616473" cy="583225"/>
            <a:chOff x="0" y="0"/>
            <a:chExt cx="616472" cy="583223"/>
          </a:xfrm>
        </p:grpSpPr>
        <p:sp>
          <p:nvSpPr>
            <p:cNvPr id="34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sp>
        <p:nvSpPr>
          <p:cNvPr id="344" name="直接连接符 75"/>
          <p:cNvSpPr/>
          <p:nvPr/>
        </p:nvSpPr>
        <p:spPr>
          <a:xfrm flipV="1">
            <a:off x="3452921" y="35334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7" name="椭圆 48"/>
          <p:cNvGrpSpPr/>
          <p:nvPr/>
        </p:nvGrpSpPr>
        <p:grpSpPr>
          <a:xfrm>
            <a:off x="7033342" y="2910201"/>
            <a:ext cx="616473" cy="583225"/>
            <a:chOff x="0" y="0"/>
            <a:chExt cx="616472" cy="583223"/>
          </a:xfrm>
        </p:grpSpPr>
        <p:sp>
          <p:nvSpPr>
            <p:cNvPr id="345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6350" cap="flat">
              <a:solidFill>
                <a:schemeClr val="accent1"/>
              </a:solidFill>
              <a:prstDash val="solid"/>
              <a:miter lim="800000"/>
            </a:ln>
            <a:effectLst>
              <a:outerShdw sx="100000" sy="100000" kx="0" ky="0" algn="b" rotWithShape="0" blurRad="63500" dist="19050" dir="5400000">
                <a:srgbClr val="000000">
                  <a:alpha val="63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6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348" name="直接连接符 83"/>
          <p:cNvSpPr/>
          <p:nvPr/>
        </p:nvSpPr>
        <p:spPr>
          <a:xfrm flipH="1" flipV="1">
            <a:off x="7039677" y="25856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352" name="文本框 9"/>
          <p:cNvSpPr txBox="1"/>
          <p:nvPr/>
        </p:nvSpPr>
        <p:spPr>
          <a:xfrm>
            <a:off x="895209" y="4890663"/>
            <a:ext cx="2682254" cy="688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</a:t>
            </a:r>
            <a:r>
              <a:rPr>
                <a:solidFill>
                  <a:srgbClr val="262626"/>
                </a:solidFill>
                <a:latin typeface="阿里巴巴普惠体"/>
                <a:ea typeface="阿里巴巴普惠体"/>
                <a:cs typeface="阿里巴巴普惠体"/>
                <a:sym typeface="阿里巴巴普惠体"/>
              </a:rPr>
              <a:t>,</a:t>
            </a:r>
            <a:r>
              <a:t>有这样的一个二叉树</a:t>
            </a:r>
          </a:p>
        </p:txBody>
      </p:sp>
      <p:grpSp>
        <p:nvGrpSpPr>
          <p:cNvPr id="355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35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5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58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35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57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04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360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363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36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6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66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36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65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69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36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6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70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1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4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37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73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375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8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37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7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381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37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80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382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85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38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84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88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38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87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391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38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90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392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95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39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94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98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39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39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99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1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3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407" name="文本框 9"/>
          <p:cNvSpPr txBox="1"/>
          <p:nvPr/>
        </p:nvSpPr>
        <p:spPr>
          <a:xfrm>
            <a:off x="895209" y="4890663"/>
            <a:ext cx="6263728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如果用BFS或者DFS，一个一个遍历，，效果明显不是很好；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这里要根据完全二叉树的特性，从左子树找树的高度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410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40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09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13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41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12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459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415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418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41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17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21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41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20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24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42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23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25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9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42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28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30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3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43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32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36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43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35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37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40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43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39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43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44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42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446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44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45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47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50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44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49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53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45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52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54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5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7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462" name="文本框 9"/>
          <p:cNvSpPr txBox="1"/>
          <p:nvPr/>
        </p:nvSpPr>
        <p:spPr>
          <a:xfrm>
            <a:off x="895209" y="4890663"/>
            <a:ext cx="6263728" cy="1285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如果用BFS或者DFS，一个一个遍历，，效果明显不是很好；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这里要根据完全二叉树的特性，从左子树找树的高度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465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46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64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68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46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67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514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470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473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47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72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76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47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75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9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47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78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80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81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4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48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83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485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88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48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8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491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48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90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92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95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49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94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98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49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497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501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49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00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02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5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503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04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08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50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07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09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0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矩形 6"/>
          <p:cNvSpPr/>
          <p:nvPr/>
        </p:nvSpPr>
        <p:spPr>
          <a:xfrm>
            <a:off x="681113" y="420891"/>
            <a:ext cx="45720" cy="335114"/>
          </a:xfrm>
          <a:prstGeom prst="rect">
            <a:avLst/>
          </a:prstGeom>
          <a:solidFill>
            <a:srgbClr val="00A0E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</a:p>
        </p:txBody>
      </p:sp>
      <p:sp>
        <p:nvSpPr>
          <p:cNvPr id="517" name="文本框 9"/>
          <p:cNvSpPr txBox="1"/>
          <p:nvPr/>
        </p:nvSpPr>
        <p:spPr>
          <a:xfrm>
            <a:off x="895209" y="4890663"/>
            <a:ext cx="4841787" cy="967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先计算树的高度height，然后计算右子树的高度</a:t>
            </a: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  <a:p>
            <a:pPr>
              <a:defRPr>
                <a:latin typeface="Alibaba Sans"/>
                <a:ea typeface="Alibaba Sans"/>
                <a:cs typeface="Alibaba Sans"/>
                <a:sym typeface="Alibaba Sans"/>
              </a:defRPr>
            </a:pPr>
            <a:endParaRPr>
              <a:latin typeface="阿里巴巴普惠体"/>
              <a:ea typeface="阿里巴巴普惠体"/>
              <a:cs typeface="阿里巴巴普惠体"/>
              <a:sym typeface="阿里巴巴普惠体"/>
            </a:endParaRPr>
          </a:p>
        </p:txBody>
      </p:sp>
      <p:grpSp>
        <p:nvGrpSpPr>
          <p:cNvPr id="520" name="椭圆 48"/>
          <p:cNvGrpSpPr/>
          <p:nvPr/>
        </p:nvGrpSpPr>
        <p:grpSpPr>
          <a:xfrm>
            <a:off x="5966542" y="2910201"/>
            <a:ext cx="616473" cy="583225"/>
            <a:chOff x="0" y="0"/>
            <a:chExt cx="616472" cy="583223"/>
          </a:xfrm>
        </p:grpSpPr>
        <p:sp>
          <p:nvSpPr>
            <p:cNvPr id="51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19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23" name="椭圆 50"/>
          <p:cNvGrpSpPr/>
          <p:nvPr/>
        </p:nvGrpSpPr>
        <p:grpSpPr>
          <a:xfrm>
            <a:off x="5021829" y="915981"/>
            <a:ext cx="616473" cy="583225"/>
            <a:chOff x="0" y="0"/>
            <a:chExt cx="616472" cy="583223"/>
          </a:xfrm>
        </p:grpSpPr>
        <p:sp>
          <p:nvSpPr>
            <p:cNvPr id="52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22" name="0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0</a:t>
              </a:r>
            </a:p>
          </p:txBody>
        </p:sp>
      </p:grpSp>
      <p:sp>
        <p:nvSpPr>
          <p:cNvPr id="569" name="直接连接符 59"/>
          <p:cNvSpPr/>
          <p:nvPr/>
        </p:nvSpPr>
        <p:spPr>
          <a:xfrm>
            <a:off x="3746599" y="1433862"/>
            <a:ext cx="1383936" cy="15693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chemeClr val="accent3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525" name="矩形 71"/>
          <p:cNvSpPr txBox="1"/>
          <p:nvPr/>
        </p:nvSpPr>
        <p:spPr>
          <a:xfrm>
            <a:off x="753138" y="420891"/>
            <a:ext cx="5664079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0A0EA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t>LeetCode-222 </a:t>
            </a:r>
            <a:r>
              <a:rPr>
                <a:latin typeface="阿里巴巴普惠体"/>
                <a:ea typeface="阿里巴巴普惠体"/>
                <a:cs typeface="阿里巴巴普惠体"/>
                <a:sym typeface="阿里巴巴普惠体"/>
              </a:rPr>
              <a:t>完全二叉树的节点个数</a:t>
            </a:r>
          </a:p>
        </p:txBody>
      </p:sp>
      <p:grpSp>
        <p:nvGrpSpPr>
          <p:cNvPr id="528" name="椭圆 72"/>
          <p:cNvGrpSpPr/>
          <p:nvPr/>
        </p:nvGrpSpPr>
        <p:grpSpPr>
          <a:xfrm>
            <a:off x="3879203" y="2136898"/>
            <a:ext cx="616473" cy="583225"/>
            <a:chOff x="0" y="0"/>
            <a:chExt cx="616472" cy="583223"/>
          </a:xfrm>
        </p:grpSpPr>
        <p:sp>
          <p:nvSpPr>
            <p:cNvPr id="526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27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31" name="椭圆 73"/>
          <p:cNvGrpSpPr/>
          <p:nvPr/>
        </p:nvGrpSpPr>
        <p:grpSpPr>
          <a:xfrm>
            <a:off x="3238753" y="2938003"/>
            <a:ext cx="616473" cy="583225"/>
            <a:chOff x="0" y="0"/>
            <a:chExt cx="616472" cy="583223"/>
          </a:xfrm>
        </p:grpSpPr>
        <p:sp>
          <p:nvSpPr>
            <p:cNvPr id="529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30" name="2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34" name="椭圆 74"/>
          <p:cNvGrpSpPr/>
          <p:nvPr/>
        </p:nvGrpSpPr>
        <p:grpSpPr>
          <a:xfrm>
            <a:off x="4474917" y="2938003"/>
            <a:ext cx="616473" cy="583225"/>
            <a:chOff x="0" y="0"/>
            <a:chExt cx="616472" cy="583223"/>
          </a:xfrm>
        </p:grpSpPr>
        <p:sp>
          <p:nvSpPr>
            <p:cNvPr id="532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33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35" name="直接连接符 75"/>
          <p:cNvSpPr/>
          <p:nvPr/>
        </p:nvSpPr>
        <p:spPr>
          <a:xfrm flipV="1">
            <a:off x="6368746" y="25809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直接连接符 78"/>
          <p:cNvSpPr/>
          <p:nvPr/>
        </p:nvSpPr>
        <p:spPr>
          <a:xfrm flipH="1" flipV="1">
            <a:off x="5593049" y="1362133"/>
            <a:ext cx="939567" cy="93956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9" name="椭圆 80"/>
          <p:cNvGrpSpPr/>
          <p:nvPr/>
        </p:nvGrpSpPr>
        <p:grpSpPr>
          <a:xfrm>
            <a:off x="6514380" y="2101045"/>
            <a:ext cx="616473" cy="583225"/>
            <a:chOff x="0" y="0"/>
            <a:chExt cx="616472" cy="583223"/>
          </a:xfrm>
        </p:grpSpPr>
        <p:sp>
          <p:nvSpPr>
            <p:cNvPr id="537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38" name="1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540" name="直接连接符 83"/>
          <p:cNvSpPr/>
          <p:nvPr/>
        </p:nvSpPr>
        <p:spPr>
          <a:xfrm flipH="1" flipV="1">
            <a:off x="4296477" y="269086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43" name="椭圆 73"/>
          <p:cNvGrpSpPr/>
          <p:nvPr/>
        </p:nvGrpSpPr>
        <p:grpSpPr>
          <a:xfrm>
            <a:off x="2578353" y="3739108"/>
            <a:ext cx="616473" cy="583225"/>
            <a:chOff x="0" y="0"/>
            <a:chExt cx="616472" cy="583223"/>
          </a:xfrm>
        </p:grpSpPr>
        <p:sp>
          <p:nvSpPr>
            <p:cNvPr id="54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42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46" name="椭圆 74"/>
          <p:cNvGrpSpPr/>
          <p:nvPr/>
        </p:nvGrpSpPr>
        <p:grpSpPr>
          <a:xfrm>
            <a:off x="3395417" y="3739108"/>
            <a:ext cx="616473" cy="583225"/>
            <a:chOff x="0" y="0"/>
            <a:chExt cx="616472" cy="583223"/>
          </a:xfrm>
        </p:grpSpPr>
        <p:sp>
          <p:nvSpPr>
            <p:cNvPr id="54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45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547" name="直接连接符 75"/>
          <p:cNvSpPr/>
          <p:nvPr/>
        </p:nvSpPr>
        <p:spPr>
          <a:xfrm flipV="1">
            <a:off x="3028646" y="3419171"/>
            <a:ext cx="264514" cy="341998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0" name="椭圆 73"/>
          <p:cNvGrpSpPr/>
          <p:nvPr/>
        </p:nvGrpSpPr>
        <p:grpSpPr>
          <a:xfrm>
            <a:off x="4212482" y="3739108"/>
            <a:ext cx="616473" cy="583225"/>
            <a:chOff x="0" y="0"/>
            <a:chExt cx="616472" cy="583223"/>
          </a:xfrm>
        </p:grpSpPr>
        <p:sp>
          <p:nvSpPr>
            <p:cNvPr id="54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49" name="6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53" name="椭圆 74"/>
          <p:cNvGrpSpPr/>
          <p:nvPr/>
        </p:nvGrpSpPr>
        <p:grpSpPr>
          <a:xfrm>
            <a:off x="4920229" y="3739108"/>
            <a:ext cx="616473" cy="583225"/>
            <a:chOff x="0" y="0"/>
            <a:chExt cx="616472" cy="583223"/>
          </a:xfrm>
        </p:grpSpPr>
        <p:sp>
          <p:nvSpPr>
            <p:cNvPr id="55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52" name="7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556" name="椭圆 48"/>
          <p:cNvGrpSpPr/>
          <p:nvPr/>
        </p:nvGrpSpPr>
        <p:grpSpPr>
          <a:xfrm>
            <a:off x="7191466" y="2910201"/>
            <a:ext cx="616473" cy="583225"/>
            <a:chOff x="0" y="0"/>
            <a:chExt cx="616472" cy="583223"/>
          </a:xfrm>
        </p:grpSpPr>
        <p:sp>
          <p:nvSpPr>
            <p:cNvPr id="554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55" name="3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57" name="直接连接符 83"/>
          <p:cNvSpPr/>
          <p:nvPr/>
        </p:nvSpPr>
        <p:spPr>
          <a:xfrm flipH="1" flipV="1">
            <a:off x="7090478" y="2554235"/>
            <a:ext cx="395470" cy="395471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60" name="椭圆 74"/>
          <p:cNvGrpSpPr/>
          <p:nvPr/>
        </p:nvGrpSpPr>
        <p:grpSpPr>
          <a:xfrm>
            <a:off x="6448490" y="3719355"/>
            <a:ext cx="616473" cy="583225"/>
            <a:chOff x="0" y="0"/>
            <a:chExt cx="616472" cy="583223"/>
          </a:xfrm>
        </p:grpSpPr>
        <p:sp>
          <p:nvSpPr>
            <p:cNvPr id="558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59" name="5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63" name="椭圆 74"/>
          <p:cNvGrpSpPr/>
          <p:nvPr/>
        </p:nvGrpSpPr>
        <p:grpSpPr>
          <a:xfrm>
            <a:off x="5754596" y="3719355"/>
            <a:ext cx="616473" cy="583225"/>
            <a:chOff x="0" y="0"/>
            <a:chExt cx="616472" cy="583223"/>
          </a:xfrm>
        </p:grpSpPr>
        <p:sp>
          <p:nvSpPr>
            <p:cNvPr id="561" name="椭圆形"/>
            <p:cNvSpPr/>
            <p:nvPr/>
          </p:nvSpPr>
          <p:spPr>
            <a:xfrm>
              <a:off x="-1" y="0"/>
              <a:ext cx="616474" cy="583224"/>
            </a:xfrm>
            <a:prstGeom prst="ellipse">
              <a:avLst/>
            </a:prstGeom>
            <a:solidFill>
              <a:srgbClr val="D9D9D9"/>
            </a:solidFill>
            <a:ln w="6350" cap="flat">
              <a:solidFill>
                <a:schemeClr val="accent3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pPr>
            </a:p>
          </p:txBody>
        </p:sp>
        <p:sp>
          <p:nvSpPr>
            <p:cNvPr id="562" name="4"/>
            <p:cNvSpPr txBox="1"/>
            <p:nvPr/>
          </p:nvSpPr>
          <p:spPr>
            <a:xfrm>
              <a:off x="139174" y="125241"/>
              <a:ext cx="33812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latin typeface="Alibaba Sans"/>
                  <a:ea typeface="Alibaba Sans"/>
                  <a:cs typeface="Alibaba Sans"/>
                  <a:sym typeface="Alibaba Sans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64" name="直接连接符 83"/>
          <p:cNvSpPr/>
          <p:nvPr/>
        </p:nvSpPr>
        <p:spPr>
          <a:xfrm flipH="1" flipV="1">
            <a:off x="6439795" y="3423897"/>
            <a:ext cx="268721" cy="332547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5" name="直接连接符 83"/>
          <p:cNvSpPr/>
          <p:nvPr/>
        </p:nvSpPr>
        <p:spPr>
          <a:xfrm flipH="1" flipV="1">
            <a:off x="5009445" y="3419331"/>
            <a:ext cx="268722" cy="332546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6" name="直接连接符 83"/>
          <p:cNvSpPr/>
          <p:nvPr/>
        </p:nvSpPr>
        <p:spPr>
          <a:xfrm flipV="1">
            <a:off x="4576089" y="3435246"/>
            <a:ext cx="1" cy="309849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7" name="直接连接符 83"/>
          <p:cNvSpPr/>
          <p:nvPr/>
        </p:nvSpPr>
        <p:spPr>
          <a:xfrm flipV="1">
            <a:off x="6141428" y="3430679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568" name="直接连接符 83"/>
          <p:cNvSpPr/>
          <p:nvPr/>
        </p:nvSpPr>
        <p:spPr>
          <a:xfrm flipV="1">
            <a:off x="3703654" y="3457147"/>
            <a:ext cx="1" cy="309850"/>
          </a:xfrm>
          <a:prstGeom prst="line">
            <a:avLst/>
          </a:prstGeom>
          <a:ln w="19050">
            <a:solidFill>
              <a:schemeClr val="accent3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ebwppDefTheme">
  <a:themeElements>
    <a:clrScheme name="webwppDef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webwppDefTheme">
      <a:majorFont>
        <a:latin typeface="微软雅黑"/>
        <a:ea typeface="微软雅黑"/>
        <a:cs typeface="微软雅黑"/>
      </a:majorFont>
      <a:minorFont>
        <a:latin typeface="Helvetica"/>
        <a:ea typeface="Helvetica"/>
        <a:cs typeface="Helvetica"/>
      </a:minorFont>
    </a:fontScheme>
    <a:fmtScheme name="webwppDef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