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11"/>
  </p:handoutMasterIdLst>
  <p:sldIdLst>
    <p:sldId id="256" r:id="rId4"/>
    <p:sldId id="391" r:id="rId6"/>
    <p:sldId id="443" r:id="rId7"/>
    <p:sldId id="447" r:id="rId8"/>
    <p:sldId id="448" r:id="rId9"/>
    <p:sldId id="259" r:id="rId10"/>
  </p:sldIdLst>
  <p:sldSz cx="11518900" cy="6480175"/>
  <p:notesSz cx="6858000" cy="9144000"/>
  <p:embeddedFontLst>
    <p:embeddedFont>
      <p:font typeface="微软雅黑" panose="020B0503020204020204" charset="-122"/>
      <p:regular r:id="rId15"/>
    </p:embeddedFont>
    <p:embeddedFont>
      <p:font typeface="等线" panose="02010600030101010101" charset="-122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5B9BD5"/>
    <a:srgbClr val="89B92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0" y="72"/>
      </p:cViewPr>
      <p:guideLst>
        <p:guide orient="horz" pos="2180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9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8" Type="http://schemas.openxmlformats.org/officeDocument/2006/relationships/theme" Target="../theme/theme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8846" y="1830705"/>
            <a:ext cx="86374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丑数</a:t>
            </a:r>
            <a:r>
              <a:rPr lang="en-US" altLang="zh-CN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II</a:t>
            </a:r>
            <a:endParaRPr lang="en-US" altLang="zh-CN" sz="54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5874" y="291692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br>
              <a:rPr lang="zh-CN" altLang="en-US" dirty="0">
                <a:solidFill>
                  <a:srgbClr val="89B929"/>
                </a:solidFill>
              </a:rPr>
            </a:br>
            <a:endParaRPr lang="zh-CN" altLang="en-US" dirty="0">
              <a:solidFill>
                <a:srgbClr val="89B929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77819" y="819672"/>
            <a:ext cx="6666137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LeetCode-264</a:t>
            </a:r>
            <a:r>
              <a:rPr lang="zh-CN" altLang="en-US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丑数</a:t>
            </a:r>
            <a:r>
              <a:rPr lang="en-US" altLang="zh-CN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II</a:t>
            </a:r>
            <a:endParaRPr lang="en-US" altLang="zh-CN" sz="2400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20206" y="1567989"/>
            <a:ext cx="7981362" cy="9220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题目：</a:t>
            </a:r>
            <a:r>
              <a:rPr 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编写一个程序，找出第 n 个丑数。</a:t>
            </a:r>
            <a:endParaRPr 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丑数就是质因数只包含 2, 3, 5 的正整数。</a:t>
            </a:r>
            <a:endParaRPr 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9960" y="2777490"/>
            <a:ext cx="6053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0EA"/>
                </a:solidFill>
              </a:rPr>
              <a:t>输入: n = 10</a:t>
            </a:r>
            <a:endParaRPr lang="zh-CN" altLang="en-US">
              <a:solidFill>
                <a:srgbClr val="00A0EA"/>
              </a:solidFill>
            </a:endParaRPr>
          </a:p>
          <a:p>
            <a:r>
              <a:rPr lang="zh-CN" altLang="en-US">
                <a:solidFill>
                  <a:srgbClr val="00A0EA"/>
                </a:solidFill>
              </a:rPr>
              <a:t>输出: 12</a:t>
            </a:r>
            <a:endParaRPr lang="zh-CN" altLang="en-US">
              <a:solidFill>
                <a:srgbClr val="00A0EA"/>
              </a:solidFill>
            </a:endParaRPr>
          </a:p>
          <a:p>
            <a:r>
              <a:rPr lang="zh-CN" altLang="en-US">
                <a:solidFill>
                  <a:srgbClr val="00A0EA"/>
                </a:solidFill>
              </a:rPr>
              <a:t>解释: 1, 2, 3, 4, 5, 6, 8, 9, 10, 12 是前 10 个丑数。</a:t>
            </a:r>
            <a:endParaRPr lang="zh-CN" altLang="en-US">
              <a:solidFill>
                <a:srgbClr val="00A0EA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LeetCode-</a:t>
            </a:r>
            <a:r>
              <a:rPr 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264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丑数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II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391040" y="198944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020060" y="2274570"/>
            <a:ext cx="2040255" cy="12065"/>
          </a:xfrm>
          <a:prstGeom prst="straightConnector1">
            <a:avLst/>
          </a:prstGeom>
          <a:ln w="47625" cap="rnd">
            <a:solidFill>
              <a:srgbClr val="89B9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73015" y="1989455"/>
            <a:ext cx="2699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0EA"/>
                </a:solidFill>
              </a:rPr>
              <a:t>先将</a:t>
            </a:r>
            <a:r>
              <a:rPr lang="en-US" altLang="zh-CN">
                <a:solidFill>
                  <a:srgbClr val="00A0EA"/>
                </a:solidFill>
              </a:rPr>
              <a:t>1</a:t>
            </a:r>
            <a:r>
              <a:rPr lang="zh-CN" altLang="en-US">
                <a:solidFill>
                  <a:srgbClr val="00A0EA"/>
                </a:solidFill>
              </a:rPr>
              <a:t>放入堆中，并用</a:t>
            </a:r>
            <a:r>
              <a:rPr lang="en-US" altLang="zh-CN">
                <a:solidFill>
                  <a:srgbClr val="00A0EA"/>
                </a:solidFill>
              </a:rPr>
              <a:t>set</a:t>
            </a:r>
            <a:r>
              <a:rPr lang="zh-CN" altLang="en-US">
                <a:solidFill>
                  <a:srgbClr val="00A0EA"/>
                </a:solidFill>
              </a:rPr>
              <a:t>存储丑数的质因数</a:t>
            </a:r>
            <a:r>
              <a:rPr lang="en-US" altLang="zh-CN">
                <a:solidFill>
                  <a:srgbClr val="00A0EA"/>
                </a:solidFill>
              </a:rPr>
              <a:t>{2, 3, 5}</a:t>
            </a:r>
            <a:endParaRPr lang="en-US" altLang="zh-CN">
              <a:solidFill>
                <a:srgbClr val="00A0E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1345" y="3412490"/>
            <a:ext cx="243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A0EA"/>
                </a:solidFill>
              </a:rPr>
              <a:t>seen = {2, 3, 5}</a:t>
            </a:r>
            <a:endParaRPr lang="en-US" altLang="zh-CN">
              <a:solidFill>
                <a:srgbClr val="00A0EA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LeetCode-</a:t>
            </a:r>
            <a:r>
              <a:rPr 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264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丑数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II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403740" y="198944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8875" y="2917825"/>
            <a:ext cx="2699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0EA"/>
                </a:solidFill>
              </a:rPr>
              <a:t>将</a:t>
            </a:r>
            <a:r>
              <a:rPr lang="en-US" altLang="zh-CN">
                <a:solidFill>
                  <a:srgbClr val="00A0EA"/>
                </a:solidFill>
              </a:rPr>
              <a:t>1</a:t>
            </a:r>
            <a:r>
              <a:rPr lang="zh-CN" altLang="en-US">
                <a:solidFill>
                  <a:srgbClr val="00A0EA"/>
                </a:solidFill>
              </a:rPr>
              <a:t>从堆中弹出，然后分别与</a:t>
            </a:r>
            <a:r>
              <a:rPr lang="en-US" altLang="zh-CN">
                <a:solidFill>
                  <a:srgbClr val="00A0EA"/>
                </a:solidFill>
              </a:rPr>
              <a:t>2</a:t>
            </a:r>
            <a:r>
              <a:rPr lang="zh-CN" altLang="en-US">
                <a:solidFill>
                  <a:srgbClr val="00A0EA"/>
                </a:solidFill>
              </a:rPr>
              <a:t>，</a:t>
            </a:r>
            <a:r>
              <a:rPr lang="en-US" altLang="zh-CN">
                <a:solidFill>
                  <a:srgbClr val="00A0EA"/>
                </a:solidFill>
              </a:rPr>
              <a:t>3</a:t>
            </a:r>
            <a:r>
              <a:rPr lang="zh-CN" altLang="en-US">
                <a:solidFill>
                  <a:srgbClr val="00A0EA"/>
                </a:solidFill>
              </a:rPr>
              <a:t>，</a:t>
            </a:r>
            <a:r>
              <a:rPr lang="en-US" altLang="zh-CN">
                <a:solidFill>
                  <a:srgbClr val="00A0EA"/>
                </a:solidFill>
              </a:rPr>
              <a:t>5</a:t>
            </a:r>
            <a:r>
              <a:rPr lang="zh-CN" altLang="en-US">
                <a:solidFill>
                  <a:srgbClr val="00A0EA"/>
                </a:solidFill>
              </a:rPr>
              <a:t>相乘，将结果分别放入堆中以及</a:t>
            </a:r>
            <a:r>
              <a:rPr lang="en-US" altLang="zh-CN">
                <a:solidFill>
                  <a:srgbClr val="00A0EA"/>
                </a:solidFill>
              </a:rPr>
              <a:t>set</a:t>
            </a:r>
            <a:r>
              <a:rPr lang="zh-CN" altLang="en-US">
                <a:solidFill>
                  <a:srgbClr val="00A0EA"/>
                </a:solidFill>
              </a:rPr>
              <a:t>中</a:t>
            </a:r>
            <a:endParaRPr lang="zh-CN" altLang="en-US">
              <a:solidFill>
                <a:srgbClr val="00A0E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4175" y="4427220"/>
            <a:ext cx="243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A0EA"/>
                </a:solidFill>
              </a:rPr>
              <a:t>seen = {2, 3, 5}</a:t>
            </a:r>
            <a:endParaRPr lang="en-US" altLang="zh-CN">
              <a:solidFill>
                <a:srgbClr val="00A0EA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2086151" y="2571688"/>
            <a:ext cx="544195" cy="83693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2860026" y="2571053"/>
            <a:ext cx="398780" cy="83756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141610" y="340867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54440" y="341248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46445" y="1899285"/>
            <a:ext cx="616585" cy="5829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LeetCode-</a:t>
            </a:r>
            <a:r>
              <a:rPr 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264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丑数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II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403740" y="198944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8875" y="2917825"/>
            <a:ext cx="4393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0EA"/>
                </a:solidFill>
              </a:rPr>
              <a:t>再将</a:t>
            </a:r>
            <a:r>
              <a:rPr lang="en-US" altLang="zh-CN">
                <a:solidFill>
                  <a:srgbClr val="00A0EA"/>
                </a:solidFill>
              </a:rPr>
              <a:t>2</a:t>
            </a:r>
            <a:r>
              <a:rPr lang="zh-CN" altLang="en-US">
                <a:solidFill>
                  <a:srgbClr val="00A0EA"/>
                </a:solidFill>
              </a:rPr>
              <a:t>从堆中弹出，然后分别与</a:t>
            </a:r>
            <a:r>
              <a:rPr lang="en-US">
                <a:solidFill>
                  <a:srgbClr val="00A0EA"/>
                </a:solidFill>
              </a:rPr>
              <a:t>2</a:t>
            </a:r>
            <a:r>
              <a:rPr lang="zh-CN" altLang="en-US">
                <a:solidFill>
                  <a:srgbClr val="00A0EA"/>
                </a:solidFill>
              </a:rPr>
              <a:t>，</a:t>
            </a:r>
            <a:r>
              <a:rPr lang="en-US" altLang="zh-CN">
                <a:solidFill>
                  <a:srgbClr val="00A0EA"/>
                </a:solidFill>
              </a:rPr>
              <a:t>3</a:t>
            </a:r>
            <a:r>
              <a:rPr lang="zh-CN" altLang="en-US">
                <a:solidFill>
                  <a:srgbClr val="00A0EA"/>
                </a:solidFill>
              </a:rPr>
              <a:t>，</a:t>
            </a:r>
            <a:r>
              <a:rPr lang="en-US" altLang="zh-CN">
                <a:solidFill>
                  <a:srgbClr val="00A0EA"/>
                </a:solidFill>
              </a:rPr>
              <a:t>5</a:t>
            </a:r>
            <a:r>
              <a:rPr lang="zh-CN" altLang="en-US">
                <a:solidFill>
                  <a:srgbClr val="00A0EA"/>
                </a:solidFill>
              </a:rPr>
              <a:t>相乘，如果得到的值不在</a:t>
            </a:r>
            <a:r>
              <a:rPr lang="en-US" altLang="zh-CN">
                <a:solidFill>
                  <a:srgbClr val="00A0EA"/>
                </a:solidFill>
              </a:rPr>
              <a:t>set</a:t>
            </a:r>
            <a:r>
              <a:rPr lang="zh-CN" altLang="en-US">
                <a:solidFill>
                  <a:srgbClr val="00A0EA"/>
                </a:solidFill>
              </a:rPr>
              <a:t>中，则将结果分别放入堆中以及</a:t>
            </a:r>
            <a:r>
              <a:rPr lang="en-US" altLang="zh-CN">
                <a:solidFill>
                  <a:srgbClr val="00A0EA"/>
                </a:solidFill>
              </a:rPr>
              <a:t>set</a:t>
            </a:r>
            <a:r>
              <a:rPr lang="zh-CN" altLang="en-US">
                <a:solidFill>
                  <a:srgbClr val="00A0EA"/>
                </a:solidFill>
              </a:rPr>
              <a:t>中</a:t>
            </a:r>
            <a:r>
              <a:rPr lang="en-US" altLang="zh-CN">
                <a:solidFill>
                  <a:srgbClr val="00A0EA"/>
                </a:solidFill>
              </a:rPr>
              <a:t>,</a:t>
            </a:r>
            <a:r>
              <a:rPr lang="zh-CN" altLang="en-US">
                <a:solidFill>
                  <a:srgbClr val="00A0EA"/>
                </a:solidFill>
              </a:rPr>
              <a:t>重复上述过程，找出弹了</a:t>
            </a:r>
            <a:r>
              <a:rPr lang="en-US" altLang="zh-CN">
                <a:solidFill>
                  <a:srgbClr val="00A0EA"/>
                </a:solidFill>
              </a:rPr>
              <a:t>n</a:t>
            </a:r>
            <a:r>
              <a:rPr lang="zh-CN" altLang="en-US">
                <a:solidFill>
                  <a:srgbClr val="00A0EA"/>
                </a:solidFill>
              </a:rPr>
              <a:t>次的值。</a:t>
            </a:r>
            <a:endParaRPr lang="zh-CN" altLang="en-US">
              <a:solidFill>
                <a:srgbClr val="00A0E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4175" y="5557520"/>
            <a:ext cx="243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A0EA"/>
                </a:solidFill>
              </a:rPr>
              <a:t>seen = {2, 3, 5, 4, 6, 10}</a:t>
            </a:r>
            <a:endParaRPr lang="en-US" altLang="zh-CN">
              <a:solidFill>
                <a:srgbClr val="00A0EA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2086151" y="2571688"/>
            <a:ext cx="544195" cy="83693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654440" y="341248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46445" y="1899285"/>
            <a:ext cx="616585" cy="5829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860026" y="2571053"/>
            <a:ext cx="398780" cy="83756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020325" y="341248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336851" y="3994088"/>
            <a:ext cx="544195" cy="83693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2085961" y="3994088"/>
            <a:ext cx="398780" cy="83756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243455" y="4831080"/>
            <a:ext cx="708025" cy="5829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34350" y="48317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  <a:endParaRPr lang="zh-CN" altLang="en-US" sz="40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WPS 演示</Application>
  <PresentationFormat>自定义</PresentationFormat>
  <Paragraphs>56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阿里巴巴普惠体 Medium</vt:lpstr>
      <vt:lpstr>苹方-简</vt:lpstr>
      <vt:lpstr>阿里巴巴普惠体</vt:lpstr>
      <vt:lpstr>Alibaba Sans</vt:lpstr>
      <vt:lpstr>等线</vt:lpstr>
      <vt:lpstr>宋体</vt:lpstr>
      <vt:lpstr>汉仪书宋二KW</vt:lpstr>
      <vt:lpstr>Arial Unicode MS</vt:lpstr>
      <vt:lpstr>等线 Light</vt:lpstr>
      <vt:lpstr>汉仪中等线KW</vt:lpstr>
      <vt:lpstr>阿里巴巴普惠体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Boen</dc:creator>
  <cp:lastModifiedBy>liwenqi</cp:lastModifiedBy>
  <cp:revision>60</cp:revision>
  <dcterms:created xsi:type="dcterms:W3CDTF">2021-04-08T02:19:11Z</dcterms:created>
  <dcterms:modified xsi:type="dcterms:W3CDTF">2021-04-08T02:19:11Z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2052-3.4.0.5283</vt:lpwstr>
  </property>
</Properties>
</file>