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7" r:id="rId3"/>
  </p:sldMasterIdLst>
  <p:notesMasterIdLst>
    <p:notesMasterId r:id="rId5"/>
  </p:notesMasterIdLst>
  <p:handoutMasterIdLst>
    <p:handoutMasterId r:id="rId11"/>
  </p:handoutMasterIdLst>
  <p:sldIdLst>
    <p:sldId id="256" r:id="rId4"/>
    <p:sldId id="391" r:id="rId6"/>
    <p:sldId id="443" r:id="rId7"/>
    <p:sldId id="447" r:id="rId8"/>
    <p:sldId id="448" r:id="rId9"/>
    <p:sldId id="259" r:id="rId10"/>
  </p:sldIdLst>
  <p:sldSz cx="11518900" cy="6480175"/>
  <p:notesSz cx="6858000" cy="9144000"/>
  <p:embeddedFontLst>
    <p:embeddedFont>
      <p:font typeface="微软雅黑" panose="020B0503020204020204" charset="-122"/>
      <p:regular r:id="rId15"/>
    </p:embeddedFont>
    <p:embeddedFont>
      <p:font typeface="等线" panose="02010600030101010101" charset="-122"/>
      <p:regular r:id="rId16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0EA"/>
    <a:srgbClr val="5B9BD5"/>
    <a:srgbClr val="89B92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80" autoAdjust="0"/>
    <p:restoredTop sz="94660"/>
  </p:normalViewPr>
  <p:slideViewPr>
    <p:cSldViewPr snapToGrid="0">
      <p:cViewPr varScale="1">
        <p:scale>
          <a:sx n="71" d="100"/>
          <a:sy n="71" d="100"/>
        </p:scale>
        <p:origin x="900" y="72"/>
      </p:cViewPr>
      <p:guideLst>
        <p:guide orient="horz" pos="2119"/>
        <p:guide pos="362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32899" y="2181679"/>
            <a:ext cx="10253103" cy="849630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1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32940" y="3369091"/>
            <a:ext cx="10253021" cy="757220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27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31800" indent="0" algn="ctr">
              <a:buNone/>
              <a:defRPr sz="1890"/>
            </a:lvl2pPr>
            <a:lvl3pPr marL="864235" indent="0" algn="ctr">
              <a:buNone/>
              <a:defRPr sz="1700"/>
            </a:lvl3pPr>
            <a:lvl4pPr marL="1296035" indent="0" algn="ctr">
              <a:buNone/>
              <a:defRPr sz="1510"/>
            </a:lvl4pPr>
            <a:lvl5pPr marL="1727835" indent="0" algn="ctr">
              <a:buNone/>
              <a:defRPr sz="1510"/>
            </a:lvl5pPr>
            <a:lvl6pPr marL="2159635" indent="0" algn="ctr">
              <a:buNone/>
              <a:defRPr sz="1510"/>
            </a:lvl6pPr>
            <a:lvl7pPr marL="2592070" indent="0" algn="ctr">
              <a:buNone/>
              <a:defRPr sz="1510"/>
            </a:lvl7pPr>
            <a:lvl8pPr marL="3023870" indent="0" algn="ctr">
              <a:buNone/>
              <a:defRPr sz="1510"/>
            </a:lvl8pPr>
            <a:lvl9pPr marL="3455670" indent="0" algn="ctr">
              <a:buNone/>
              <a:defRPr sz="151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32959" y="408189"/>
            <a:ext cx="10254082" cy="612283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64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32959" y="1224567"/>
            <a:ext cx="10254082" cy="4763485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33005" y="3598800"/>
            <a:ext cx="10254082" cy="59040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4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33000" y="4263000"/>
            <a:ext cx="10254082" cy="1018569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51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3180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2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296035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4pPr>
            <a:lvl5pPr marL="1727835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6pPr>
            <a:lvl7pPr marL="2592070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7pPr>
            <a:lvl8pPr marL="3023870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8pPr>
            <a:lvl9pPr marL="3456305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32959" y="408189"/>
            <a:ext cx="10254082" cy="612283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64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33005" y="1224567"/>
            <a:ext cx="4992040" cy="4762205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5895002" y="1224567"/>
            <a:ext cx="4992040" cy="4762205"/>
          </a:xfrm>
        </p:spPr>
        <p:txBody>
          <a:bodyPr>
            <a:noAutofit/>
          </a:bodyPr>
          <a:lstStyle>
            <a:lvl1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32959" y="408189"/>
            <a:ext cx="10254082" cy="612283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64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33005" y="1224567"/>
            <a:ext cx="4992040" cy="360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89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31800" indent="0">
              <a:buNone/>
              <a:defRPr sz="1890" b="1"/>
            </a:lvl2pPr>
            <a:lvl3pPr marL="864235" indent="0">
              <a:buNone/>
              <a:defRPr sz="1700" b="1"/>
            </a:lvl3pPr>
            <a:lvl4pPr marL="1296035" indent="0">
              <a:buNone/>
              <a:defRPr sz="1510" b="1"/>
            </a:lvl4pPr>
            <a:lvl5pPr marL="1727835" indent="0">
              <a:buNone/>
              <a:defRPr sz="1510" b="1"/>
            </a:lvl5pPr>
            <a:lvl6pPr marL="2160270" indent="0">
              <a:buNone/>
              <a:defRPr sz="1510" b="1"/>
            </a:lvl6pPr>
            <a:lvl7pPr marL="2592070" indent="0">
              <a:buNone/>
              <a:defRPr sz="1510" b="1"/>
            </a:lvl7pPr>
            <a:lvl8pPr marL="3023870" indent="0">
              <a:buNone/>
              <a:defRPr sz="1510" b="1"/>
            </a:lvl8pPr>
            <a:lvl9pPr marL="3456305" indent="0">
              <a:buNone/>
              <a:defRPr sz="151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33000" y="1690434"/>
            <a:ext cx="4992000" cy="4301324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5892047" y="1224567"/>
            <a:ext cx="4992040" cy="360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kumimoji="0" lang="zh-CN" altLang="en-US" sz="189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31800" indent="0">
              <a:buNone/>
              <a:defRPr sz="1890" b="1"/>
            </a:lvl2pPr>
            <a:lvl3pPr marL="864235" indent="0">
              <a:buNone/>
              <a:defRPr sz="1700" b="1"/>
            </a:lvl3pPr>
            <a:lvl4pPr marL="1296035" indent="0">
              <a:buNone/>
              <a:defRPr sz="1510" b="1"/>
            </a:lvl4pPr>
            <a:lvl5pPr marL="1727835" indent="0">
              <a:buNone/>
              <a:defRPr sz="1510" b="1"/>
            </a:lvl5pPr>
            <a:lvl6pPr marL="2160270" indent="0">
              <a:buNone/>
              <a:defRPr sz="1510" b="1"/>
            </a:lvl6pPr>
            <a:lvl7pPr marL="2592070" indent="0">
              <a:buNone/>
              <a:defRPr sz="1510" b="1"/>
            </a:lvl7pPr>
            <a:lvl8pPr marL="3023870" indent="0">
              <a:buNone/>
              <a:defRPr sz="1510" b="1"/>
            </a:lvl8pPr>
            <a:lvl9pPr marL="3456305" indent="0">
              <a:buNone/>
              <a:defRPr sz="151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5892047" y="1690434"/>
            <a:ext cx="4992040" cy="4301324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64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33005" y="1224567"/>
            <a:ext cx="4992040" cy="476220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5895047" y="1224567"/>
            <a:ext cx="4992040" cy="4762205"/>
          </a:xfrm>
        </p:spPr>
        <p:txBody>
          <a:bodyPr vert="horz" lIns="101600" tIns="0" rIns="82550" bIns="0" rtlCol="0">
            <a:norm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9988474" y="900008"/>
            <a:ext cx="898568" cy="5091881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27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33000" y="900000"/>
            <a:ext cx="9286395" cy="5091881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33005" y="900008"/>
            <a:ext cx="10254082" cy="476220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32959" y="2445620"/>
            <a:ext cx="10254082" cy="84960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1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32899" y="549204"/>
            <a:ext cx="10253103" cy="6123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02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32940" y="1425038"/>
            <a:ext cx="10253021" cy="4487521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270"/>
            </a:lvl1pPr>
            <a:lvl2pPr>
              <a:defRPr sz="2270"/>
            </a:lvl2pPr>
            <a:lvl3pPr>
              <a:defRPr sz="2270"/>
            </a:lvl3pPr>
            <a:lvl4pPr>
              <a:defRPr sz="2270"/>
            </a:lvl4pPr>
            <a:lvl5pPr>
              <a:defRPr sz="227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793724" y="687619"/>
            <a:ext cx="3714845" cy="1053628"/>
          </a:xfrm>
        </p:spPr>
        <p:txBody>
          <a:bodyPr anchor="ctr" anchorCtr="0"/>
          <a:lstStyle>
            <a:lvl1pPr>
              <a:defRPr sz="3025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4854736" y="687619"/>
            <a:ext cx="5831443" cy="5105538"/>
          </a:xfrm>
        </p:spPr>
        <p:txBody>
          <a:bodyPr/>
          <a:lstStyle>
            <a:lvl1pPr>
              <a:defRPr sz="2270">
                <a:latin typeface="+mn-ea"/>
                <a:ea typeface="+mn-ea"/>
              </a:defRPr>
            </a:lvl1pPr>
            <a:lvl2pPr marL="431800" indent="0">
              <a:buNone/>
              <a:defRPr sz="2270">
                <a:latin typeface="+mn-ea"/>
                <a:ea typeface="+mn-ea"/>
              </a:defRPr>
            </a:lvl2pPr>
            <a:lvl3pPr>
              <a:defRPr sz="2270">
                <a:latin typeface="+mn-ea"/>
                <a:ea typeface="+mn-ea"/>
              </a:defRPr>
            </a:lvl3pPr>
            <a:lvl4pPr>
              <a:defRPr sz="2270">
                <a:latin typeface="+mn-ea"/>
                <a:ea typeface="+mn-ea"/>
              </a:defRPr>
            </a:lvl4pPr>
            <a:lvl5pPr>
              <a:defRPr sz="2270">
                <a:latin typeface="+mn-ea"/>
                <a:ea typeface="+mn-ea"/>
              </a:defRPr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zh-CN" altLang="en-US"/>
              <a:t>单击此处编辑正文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793724" y="2116257"/>
            <a:ext cx="3714845" cy="3677499"/>
          </a:xfrm>
        </p:spPr>
        <p:txBody>
          <a:bodyPr/>
          <a:lstStyle>
            <a:lvl1pPr marL="323850" indent="-323850">
              <a:buFont typeface="Arial" panose="020B0604020202090204" pitchFamily="34" charset="0"/>
              <a:buChar char="•"/>
              <a:defRPr sz="2270">
                <a:latin typeface="+mn-ea"/>
                <a:ea typeface="+mn-ea"/>
              </a:defRPr>
            </a:lvl1pPr>
            <a:lvl2pPr marL="431800" indent="0">
              <a:buNone/>
              <a:defRPr sz="1325"/>
            </a:lvl2pPr>
            <a:lvl3pPr marL="864235" indent="0">
              <a:buNone/>
              <a:defRPr sz="1135"/>
            </a:lvl3pPr>
            <a:lvl4pPr marL="1296035" indent="0">
              <a:buNone/>
              <a:defRPr sz="945"/>
            </a:lvl4pPr>
            <a:lvl5pPr marL="1727835" indent="0">
              <a:buNone/>
              <a:defRPr sz="945"/>
            </a:lvl5pPr>
            <a:lvl6pPr marL="2159635" indent="0">
              <a:buNone/>
              <a:defRPr sz="945"/>
            </a:lvl6pPr>
            <a:lvl7pPr marL="2592070" indent="0">
              <a:buNone/>
              <a:defRPr sz="945"/>
            </a:lvl7pPr>
            <a:lvl8pPr marL="3023870" indent="0">
              <a:buNone/>
              <a:defRPr sz="945"/>
            </a:lvl8pPr>
            <a:lvl9pPr marL="3455670" indent="0">
              <a:buNone/>
              <a:defRPr sz="945"/>
            </a:lvl9pPr>
          </a:lstStyle>
          <a:p>
            <a:pPr lvl="0"/>
            <a:r>
              <a:rPr lang="zh-CN" altLang="en-US"/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>
              <a:sym typeface="+mn-ea"/>
            </a:endParaRP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32940" y="5296343"/>
            <a:ext cx="10253021" cy="527414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32940" y="606016"/>
            <a:ext cx="10253021" cy="4305116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318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tabLst>
                <a:tab pos="1609725" algn="l"/>
              </a:tabLst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1523100" cy="6489775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318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tabLst>
                <a:tab pos="1609725" algn="l"/>
              </a:tabLst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42158" y="534014"/>
            <a:ext cx="5101913" cy="5412146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5940633" y="534014"/>
            <a:ext cx="5101913" cy="5412146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32899" y="589236"/>
            <a:ext cx="10253103" cy="849630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025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32959" y="2445620"/>
            <a:ext cx="10254082" cy="84960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1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32959" y="3369600"/>
            <a:ext cx="10254082" cy="898568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27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31800" indent="0" algn="ctr">
              <a:buNone/>
              <a:defRPr sz="1890"/>
            </a:lvl2pPr>
            <a:lvl3pPr marL="864235" indent="0" algn="ctr">
              <a:buNone/>
              <a:defRPr sz="1700"/>
            </a:lvl3pPr>
            <a:lvl4pPr marL="1296035" indent="0" algn="ctr">
              <a:buNone/>
              <a:defRPr sz="1510"/>
            </a:lvl4pPr>
            <a:lvl5pPr marL="1727835" indent="0" algn="ctr">
              <a:buNone/>
              <a:defRPr sz="1510"/>
            </a:lvl5pPr>
            <a:lvl6pPr marL="2160270" indent="0" algn="ctr">
              <a:buNone/>
              <a:defRPr sz="1510"/>
            </a:lvl6pPr>
            <a:lvl7pPr marL="2592070" indent="0" algn="ctr">
              <a:buNone/>
              <a:defRPr sz="1510"/>
            </a:lvl7pPr>
            <a:lvl8pPr marL="3023870" indent="0" algn="ctr">
              <a:buNone/>
              <a:defRPr sz="1510"/>
            </a:lvl8pPr>
            <a:lvl9pPr marL="3456305" indent="0" algn="ctr">
              <a:buNone/>
              <a:defRPr sz="151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8" Type="http://schemas.openxmlformats.org/officeDocument/2006/relationships/theme" Target="../theme/theme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1173" y="6000004"/>
            <a:ext cx="2550938" cy="29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135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888763" y="6000004"/>
            <a:ext cx="3741375" cy="29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35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135223" y="6000004"/>
            <a:ext cx="2550938" cy="29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35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632899" y="549204"/>
            <a:ext cx="10253103" cy="6123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02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 hasCustomPrompt="1"/>
          </p:nvPr>
        </p:nvSpPr>
        <p:spPr>
          <a:xfrm>
            <a:off x="632940" y="1425038"/>
            <a:ext cx="10253021" cy="4487521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270"/>
            </a:lvl1pPr>
            <a:lvl2pPr>
              <a:defRPr sz="2270"/>
            </a:lvl2pPr>
            <a:lvl3pPr>
              <a:defRPr sz="2270"/>
            </a:lvl3pPr>
            <a:lvl4pPr>
              <a:defRPr sz="2270"/>
            </a:lvl4pPr>
            <a:lvl5pPr>
              <a:defRPr sz="227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864235" rtl="0" eaLnBrk="1" fontAlgn="auto" latinLnBrk="0" hangingPunct="1">
        <a:lnSpc>
          <a:spcPct val="100000"/>
        </a:lnSpc>
        <a:spcBef>
          <a:spcPct val="0"/>
        </a:spcBef>
        <a:buNone/>
        <a:defRPr sz="2645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15900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47700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tabLst>
          <a:tab pos="1520825" algn="l"/>
        </a:tabLst>
        <a:defRPr sz="151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0801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5119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19437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375535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9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8079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9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397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9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715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9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180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42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78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596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20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38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56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32959" y="408189"/>
            <a:ext cx="10254082" cy="612283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32959" y="1224567"/>
            <a:ext cx="10254082" cy="476220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31252" y="5999842"/>
            <a:ext cx="2551181" cy="299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3889134" y="5999842"/>
            <a:ext cx="3741732" cy="299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136000" y="5999842"/>
            <a:ext cx="2551181" cy="299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l" defTabSz="864235" rtl="0" eaLnBrk="1" fontAlgn="auto" latinLnBrk="0" hangingPunct="1">
        <a:lnSpc>
          <a:spcPct val="100000"/>
        </a:lnSpc>
        <a:spcBef>
          <a:spcPct val="0"/>
        </a:spcBef>
        <a:buNone/>
        <a:defRPr sz="2645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15900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47700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tabLst>
          <a:tab pos="1520825" algn="l"/>
        </a:tabLst>
        <a:defRPr sz="151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0801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5119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9437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3761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9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8079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9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397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9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72205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9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180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42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78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20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38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630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9.xml"/><Relationship Id="rId2" Type="http://schemas.openxmlformats.org/officeDocument/2006/relationships/tags" Target="../tags/tag6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63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67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68846" y="1830705"/>
            <a:ext cx="8637471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00A0EA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超级丑数</a:t>
            </a:r>
            <a:endParaRPr lang="en-US" altLang="zh-CN" sz="5400" dirty="0">
              <a:solidFill>
                <a:srgbClr val="00A0EA"/>
              </a:solidFill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35874" y="2916921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rgbClr val="89B929"/>
                </a:solidFill>
              </a:rPr>
              <a:t>门徒计划，带你开启算法精进之路</a:t>
            </a:r>
            <a:br>
              <a:rPr lang="zh-CN" altLang="en-US" dirty="0">
                <a:solidFill>
                  <a:srgbClr val="89B929"/>
                </a:solidFill>
              </a:rPr>
            </a:br>
            <a:endParaRPr lang="zh-CN" altLang="en-US" dirty="0">
              <a:solidFill>
                <a:srgbClr val="89B929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877819" y="819672"/>
            <a:ext cx="6666137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LeetCode-313</a:t>
            </a:r>
            <a:r>
              <a:rPr lang="zh-CN" altLang="en-US" sz="2400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超级丑数</a:t>
            </a:r>
            <a:endParaRPr lang="zh-CN" altLang="en-US" sz="2400" b="1" dirty="0">
              <a:solidFill>
                <a:srgbClr val="00A0EA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220206" y="1567989"/>
            <a:ext cx="7981362" cy="9220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marR="0" lvl="0" indent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题目：</a:t>
            </a:r>
            <a:r>
              <a:rPr lang="zh-CN" dirty="0">
                <a:solidFill>
                  <a:srgbClr val="00A0EA"/>
                </a:solidFill>
                <a:ea typeface="阿里巴巴普惠体" panose="00020600040101010101" pitchFamily="18" charset="-122"/>
              </a:rPr>
              <a:t>编写一段程序来查找第 n 个超级丑数。</a:t>
            </a:r>
            <a:endParaRPr lang="zh-CN" dirty="0">
              <a:solidFill>
                <a:srgbClr val="00A0EA"/>
              </a:solidFill>
              <a:ea typeface="阿里巴巴普惠体" panose="00020600040101010101" pitchFamily="18" charset="-122"/>
            </a:endParaRPr>
          </a:p>
          <a:p>
            <a:pPr marR="0" lvl="0" indent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dirty="0">
              <a:solidFill>
                <a:srgbClr val="00A0EA"/>
              </a:solidFill>
              <a:ea typeface="阿里巴巴普惠体" panose="00020600040101010101" pitchFamily="18" charset="-122"/>
            </a:endParaRPr>
          </a:p>
          <a:p>
            <a:pPr marR="0" lvl="0" indent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dirty="0">
                <a:solidFill>
                  <a:srgbClr val="00A0EA"/>
                </a:solidFill>
                <a:ea typeface="阿里巴巴普惠体" panose="00020600040101010101" pitchFamily="18" charset="-122"/>
              </a:rPr>
              <a:t>超级丑数是指其所有质因数都是长度为 k 的质数列表 primes 中的正整数。</a:t>
            </a:r>
            <a:endParaRPr lang="zh-CN" dirty="0">
              <a:solidFill>
                <a:srgbClr val="00A0EA"/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19960" y="2777490"/>
            <a:ext cx="60534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0A0EA"/>
                </a:solidFill>
              </a:rPr>
              <a:t>输入: n = 12, primes = [2,7,13,19]</a:t>
            </a:r>
            <a:endParaRPr lang="zh-CN" altLang="en-US">
              <a:solidFill>
                <a:srgbClr val="00A0EA"/>
              </a:solidFill>
            </a:endParaRPr>
          </a:p>
          <a:p>
            <a:r>
              <a:rPr lang="zh-CN" altLang="en-US">
                <a:solidFill>
                  <a:srgbClr val="00A0EA"/>
                </a:solidFill>
              </a:rPr>
              <a:t>输出: 32 </a:t>
            </a:r>
            <a:endParaRPr lang="zh-CN" altLang="en-US">
              <a:solidFill>
                <a:srgbClr val="00A0EA"/>
              </a:solidFill>
            </a:endParaRPr>
          </a:p>
          <a:p>
            <a:r>
              <a:rPr lang="zh-CN" altLang="en-US">
                <a:solidFill>
                  <a:srgbClr val="00A0EA"/>
                </a:solidFill>
              </a:rPr>
              <a:t>解释: 给定长度为 4 的质数列表 primes = [2,7,13,19]，前 12 个超级丑数序列为：[1,2,4,7,8,13,14,16,19,26,28,32] 。</a:t>
            </a:r>
            <a:endParaRPr lang="zh-CN" altLang="en-US">
              <a:solidFill>
                <a:srgbClr val="00A0EA"/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LeetCode-313 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超级丑数</a:t>
            </a:r>
            <a:endParaRPr lang="zh-CN" altLang="en-US" b="1" dirty="0">
              <a:solidFill>
                <a:srgbClr val="00A0EA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2391040" y="1989445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20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  <a:endParaRPr lang="en-US" alt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3020060" y="2274570"/>
            <a:ext cx="2040255" cy="12065"/>
          </a:xfrm>
          <a:prstGeom prst="straightConnector1">
            <a:avLst/>
          </a:prstGeom>
          <a:ln w="47625" cap="rnd">
            <a:solidFill>
              <a:srgbClr val="89B92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073015" y="1989455"/>
            <a:ext cx="26993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0A0EA"/>
                </a:solidFill>
              </a:rPr>
              <a:t>先将</a:t>
            </a:r>
            <a:r>
              <a:rPr lang="en-US" altLang="zh-CN">
                <a:solidFill>
                  <a:srgbClr val="00A0EA"/>
                </a:solidFill>
              </a:rPr>
              <a:t>1</a:t>
            </a:r>
            <a:r>
              <a:rPr lang="zh-CN" altLang="en-US">
                <a:solidFill>
                  <a:srgbClr val="00A0EA"/>
                </a:solidFill>
              </a:rPr>
              <a:t>放入堆中，并用</a:t>
            </a:r>
            <a:r>
              <a:rPr lang="en-US" altLang="zh-CN">
                <a:solidFill>
                  <a:srgbClr val="00A0EA"/>
                </a:solidFill>
              </a:rPr>
              <a:t>set</a:t>
            </a:r>
            <a:r>
              <a:rPr lang="zh-CN" altLang="en-US">
                <a:solidFill>
                  <a:srgbClr val="00A0EA"/>
                </a:solidFill>
              </a:rPr>
              <a:t>存储丑数的质数列表，例如</a:t>
            </a:r>
            <a:r>
              <a:rPr lang="en-US" altLang="zh-CN">
                <a:solidFill>
                  <a:srgbClr val="00A0EA"/>
                </a:solidFill>
              </a:rPr>
              <a:t>[2, 7, 13, 19]</a:t>
            </a:r>
            <a:endParaRPr lang="en-US" altLang="zh-CN">
              <a:solidFill>
                <a:srgbClr val="00A0EA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141345" y="3412490"/>
            <a:ext cx="2432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A0EA"/>
                </a:solidFill>
              </a:rPr>
              <a:t>seen = {2, 7, 13, 19}</a:t>
            </a:r>
            <a:endParaRPr lang="zh-CN" altLang="en-US">
              <a:solidFill>
                <a:srgbClr val="00A0EA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LeetCode-313 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超级丑数</a:t>
            </a:r>
            <a:endParaRPr lang="zh-CN" altLang="en-US" b="1" dirty="0">
              <a:solidFill>
                <a:srgbClr val="00A0EA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2403740" y="1989445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20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</a:t>
            </a:r>
            <a:endParaRPr lang="en-US" alt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68875" y="2917825"/>
            <a:ext cx="26993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0A0EA"/>
                </a:solidFill>
              </a:rPr>
              <a:t>将</a:t>
            </a:r>
            <a:r>
              <a:rPr lang="en-US" altLang="zh-CN">
                <a:solidFill>
                  <a:srgbClr val="00A0EA"/>
                </a:solidFill>
              </a:rPr>
              <a:t>1</a:t>
            </a:r>
            <a:r>
              <a:rPr lang="zh-CN" altLang="en-US">
                <a:solidFill>
                  <a:srgbClr val="00A0EA"/>
                </a:solidFill>
              </a:rPr>
              <a:t>从堆中弹出，然后分别与</a:t>
            </a:r>
            <a:r>
              <a:rPr lang="en-US">
                <a:solidFill>
                  <a:srgbClr val="00A0EA"/>
                </a:solidFill>
              </a:rPr>
              <a:t>2, 3, 17, 19</a:t>
            </a:r>
            <a:r>
              <a:rPr lang="zh-CN" altLang="en-US">
                <a:solidFill>
                  <a:srgbClr val="00A0EA"/>
                </a:solidFill>
              </a:rPr>
              <a:t>相乘，将结果分别放入堆中以及</a:t>
            </a:r>
            <a:r>
              <a:rPr lang="en-US" altLang="zh-CN">
                <a:solidFill>
                  <a:srgbClr val="00A0EA"/>
                </a:solidFill>
              </a:rPr>
              <a:t>set</a:t>
            </a:r>
            <a:r>
              <a:rPr lang="zh-CN" altLang="en-US">
                <a:solidFill>
                  <a:srgbClr val="00A0EA"/>
                </a:solidFill>
              </a:rPr>
              <a:t>中</a:t>
            </a:r>
            <a:endParaRPr lang="zh-CN" altLang="en-US">
              <a:solidFill>
                <a:srgbClr val="00A0EA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54175" y="5464810"/>
            <a:ext cx="2432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A0EA"/>
                </a:solidFill>
              </a:rPr>
              <a:t>seen = {2, 3, 17, 19}</a:t>
            </a:r>
            <a:endParaRPr lang="en-US" altLang="zh-CN">
              <a:solidFill>
                <a:srgbClr val="00A0EA"/>
              </a:solidFill>
            </a:endParaRPr>
          </a:p>
        </p:txBody>
      </p:sp>
      <p:cxnSp>
        <p:nvCxnSpPr>
          <p:cNvPr id="32" name="直接连接符 31"/>
          <p:cNvCxnSpPr/>
          <p:nvPr/>
        </p:nvCxnSpPr>
        <p:spPr>
          <a:xfrm flipV="1">
            <a:off x="2086151" y="2571688"/>
            <a:ext cx="544195" cy="83693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 flipV="1">
            <a:off x="2860026" y="2571053"/>
            <a:ext cx="398780" cy="837565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>
          <a:xfrm>
            <a:off x="3141610" y="3408670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20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17</a:t>
            </a:r>
            <a:endParaRPr lang="en-US" alt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654440" y="3412480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20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3</a:t>
            </a:r>
            <a:endParaRPr lang="en-US" alt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846445" y="1899285"/>
            <a:ext cx="616585" cy="58293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20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  <a:endParaRPr lang="en-US" alt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1313356" y="3991548"/>
            <a:ext cx="544195" cy="83693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904875" y="4828540"/>
            <a:ext cx="662305" cy="58293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20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19</a:t>
            </a:r>
            <a:endParaRPr lang="en-US" alt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LeetCode-313 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超级丑数</a:t>
            </a:r>
            <a:endParaRPr lang="zh-CN" altLang="en-US" b="1" dirty="0">
              <a:solidFill>
                <a:srgbClr val="00A0EA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2403740" y="1989445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20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3</a:t>
            </a:r>
            <a:endParaRPr lang="en-US" alt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68875" y="2917825"/>
            <a:ext cx="384683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0A0EA"/>
                </a:solidFill>
              </a:rPr>
              <a:t>再将</a:t>
            </a:r>
            <a:r>
              <a:rPr lang="en-US" altLang="zh-CN">
                <a:solidFill>
                  <a:srgbClr val="00A0EA"/>
                </a:solidFill>
              </a:rPr>
              <a:t>2</a:t>
            </a:r>
            <a:r>
              <a:rPr lang="zh-CN" altLang="en-US">
                <a:solidFill>
                  <a:srgbClr val="00A0EA"/>
                </a:solidFill>
              </a:rPr>
              <a:t>从堆中弹出，然后分别与</a:t>
            </a:r>
            <a:r>
              <a:rPr lang="en-US" altLang="zh-CN">
                <a:solidFill>
                  <a:srgbClr val="00A0EA"/>
                </a:solidFill>
              </a:rPr>
              <a:t>set</a:t>
            </a:r>
            <a:r>
              <a:rPr lang="zh-CN" altLang="en-US">
                <a:solidFill>
                  <a:srgbClr val="00A0EA"/>
                </a:solidFill>
              </a:rPr>
              <a:t>中的每个数相乘，如果得到的值不在</a:t>
            </a:r>
            <a:r>
              <a:rPr lang="en-US" altLang="zh-CN">
                <a:solidFill>
                  <a:srgbClr val="00A0EA"/>
                </a:solidFill>
              </a:rPr>
              <a:t>set</a:t>
            </a:r>
            <a:r>
              <a:rPr lang="zh-CN" altLang="en-US">
                <a:solidFill>
                  <a:srgbClr val="00A0EA"/>
                </a:solidFill>
              </a:rPr>
              <a:t>中，则将结果分别放入堆中以及</a:t>
            </a:r>
            <a:r>
              <a:rPr lang="en-US" altLang="zh-CN">
                <a:solidFill>
                  <a:srgbClr val="00A0EA"/>
                </a:solidFill>
              </a:rPr>
              <a:t>set</a:t>
            </a:r>
            <a:r>
              <a:rPr lang="zh-CN" altLang="en-US">
                <a:solidFill>
                  <a:srgbClr val="00A0EA"/>
                </a:solidFill>
              </a:rPr>
              <a:t>中</a:t>
            </a:r>
            <a:r>
              <a:rPr lang="en-US" altLang="zh-CN">
                <a:solidFill>
                  <a:srgbClr val="00A0EA"/>
                </a:solidFill>
              </a:rPr>
              <a:t>,</a:t>
            </a:r>
            <a:r>
              <a:rPr lang="zh-CN" altLang="en-US">
                <a:solidFill>
                  <a:srgbClr val="00A0EA"/>
                </a:solidFill>
              </a:rPr>
              <a:t>重复上述过程，找出弹了</a:t>
            </a:r>
            <a:r>
              <a:rPr lang="en-US" altLang="zh-CN">
                <a:solidFill>
                  <a:srgbClr val="00A0EA"/>
                </a:solidFill>
              </a:rPr>
              <a:t>n</a:t>
            </a:r>
            <a:r>
              <a:rPr lang="zh-CN" altLang="en-US">
                <a:solidFill>
                  <a:srgbClr val="00A0EA"/>
                </a:solidFill>
              </a:rPr>
              <a:t>次的值，即为第</a:t>
            </a:r>
            <a:r>
              <a:rPr lang="en-US" altLang="zh-CN">
                <a:solidFill>
                  <a:srgbClr val="00A0EA"/>
                </a:solidFill>
              </a:rPr>
              <a:t>n</a:t>
            </a:r>
            <a:r>
              <a:rPr lang="zh-CN" altLang="en-US">
                <a:solidFill>
                  <a:srgbClr val="00A0EA"/>
                </a:solidFill>
              </a:rPr>
              <a:t>个超级丑数</a:t>
            </a:r>
            <a:endParaRPr lang="zh-CN" altLang="en-US">
              <a:solidFill>
                <a:srgbClr val="00A0EA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54175" y="5557520"/>
            <a:ext cx="3608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A0EA"/>
                </a:solidFill>
              </a:rPr>
              <a:t>seen = {2, 3, 17, 19, 4, 6, 34, 38}</a:t>
            </a:r>
            <a:endParaRPr lang="en-US" altLang="zh-CN">
              <a:solidFill>
                <a:srgbClr val="00A0EA"/>
              </a:solidFill>
            </a:endParaRPr>
          </a:p>
        </p:txBody>
      </p:sp>
      <p:cxnSp>
        <p:nvCxnSpPr>
          <p:cNvPr id="32" name="直接连接符 31"/>
          <p:cNvCxnSpPr/>
          <p:nvPr/>
        </p:nvCxnSpPr>
        <p:spPr>
          <a:xfrm flipV="1">
            <a:off x="2086151" y="2571688"/>
            <a:ext cx="544195" cy="83693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1654440" y="3412480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20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4</a:t>
            </a:r>
            <a:endParaRPr lang="en-US" alt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6330950" y="1908810"/>
            <a:ext cx="616585" cy="58293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20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</a:t>
            </a:r>
            <a:endParaRPr lang="en-US" alt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7" name="直接连接符 6"/>
          <p:cNvCxnSpPr>
            <a:stCxn id="8" idx="1"/>
          </p:cNvCxnSpPr>
          <p:nvPr/>
        </p:nvCxnSpPr>
        <p:spPr>
          <a:xfrm flipH="1" flipV="1">
            <a:off x="2860040" y="2571115"/>
            <a:ext cx="718820" cy="878205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3488955" y="3364220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20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6</a:t>
            </a:r>
            <a:endParaRPr lang="en-US" alt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1336851" y="3994088"/>
            <a:ext cx="544195" cy="83693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 flipV="1">
            <a:off x="2085961" y="3993453"/>
            <a:ext cx="398780" cy="837565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2243455" y="4831080"/>
            <a:ext cx="708025" cy="58293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20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19</a:t>
            </a:r>
            <a:endParaRPr lang="en-US" alt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934350" y="4831705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20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17</a:t>
            </a:r>
            <a:endParaRPr lang="en-US" alt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3" name="直接连接符 2"/>
          <p:cNvCxnSpPr>
            <a:stCxn id="13" idx="0"/>
          </p:cNvCxnSpPr>
          <p:nvPr/>
        </p:nvCxnSpPr>
        <p:spPr>
          <a:xfrm flipV="1">
            <a:off x="3435985" y="3947160"/>
            <a:ext cx="389890" cy="873125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3046730" y="4820285"/>
            <a:ext cx="778510" cy="58293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20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34</a:t>
            </a:r>
            <a:endParaRPr lang="en-US" alt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4352290" y="4820285"/>
            <a:ext cx="731520" cy="58293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20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38</a:t>
            </a:r>
            <a:endParaRPr lang="en-US" alt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H="1" flipV="1">
            <a:off x="3921125" y="3942080"/>
            <a:ext cx="718820" cy="878205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98015" y="2322195"/>
            <a:ext cx="7722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00A0EA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感谢您的观看</a:t>
            </a:r>
            <a:endParaRPr lang="zh-CN" altLang="en-US" sz="4000" dirty="0">
              <a:solidFill>
                <a:srgbClr val="00A0EA"/>
              </a:solidFill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等线 Light"/>
        <a:ea typeface="阿里巴巴普惠体 Medium"/>
        <a:cs typeface=""/>
      </a:majorFont>
      <a:minorFont>
        <a:latin typeface="等线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540</Words>
  <Application>WPS 演示</Application>
  <PresentationFormat>自定义</PresentationFormat>
  <Paragraphs>62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22" baseType="lpstr">
      <vt:lpstr>Arial</vt:lpstr>
      <vt:lpstr>方正书宋_GBK</vt:lpstr>
      <vt:lpstr>Wingdings</vt:lpstr>
      <vt:lpstr>微软雅黑</vt:lpstr>
      <vt:lpstr>阿里巴巴普惠体 Medium</vt:lpstr>
      <vt:lpstr>苹方-简</vt:lpstr>
      <vt:lpstr>阿里巴巴普惠体</vt:lpstr>
      <vt:lpstr>Alibaba Sans</vt:lpstr>
      <vt:lpstr>等线</vt:lpstr>
      <vt:lpstr>宋体</vt:lpstr>
      <vt:lpstr>汉仪书宋二KW</vt:lpstr>
      <vt:lpstr>Arial Unicode MS</vt:lpstr>
      <vt:lpstr>等线 Light</vt:lpstr>
      <vt:lpstr>汉仪中等线KW</vt:lpstr>
      <vt:lpstr>webwppDefTheme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Boen</dc:creator>
  <cp:lastModifiedBy>liwenqi</cp:lastModifiedBy>
  <cp:revision>69</cp:revision>
  <dcterms:created xsi:type="dcterms:W3CDTF">2021-04-08T02:19:36Z</dcterms:created>
  <dcterms:modified xsi:type="dcterms:W3CDTF">2021-04-08T02:19:36Z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2052-3.4.0.5283</vt:lpwstr>
  </property>
</Properties>
</file>