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7" r:id="rId3"/>
  </p:sldMasterIdLst>
  <p:notesMasterIdLst>
    <p:notesMasterId r:id="rId5"/>
  </p:notesMasterIdLst>
  <p:handoutMasterIdLst>
    <p:handoutMasterId r:id="rId12"/>
  </p:handoutMasterIdLst>
  <p:sldIdLst>
    <p:sldId id="256" r:id="rId4"/>
    <p:sldId id="391" r:id="rId6"/>
    <p:sldId id="394" r:id="rId7"/>
    <p:sldId id="443" r:id="rId8"/>
    <p:sldId id="444" r:id="rId9"/>
    <p:sldId id="445" r:id="rId10"/>
    <p:sldId id="259" r:id="rId11"/>
  </p:sldIdLst>
  <p:sldSz cx="11518900" cy="6480175"/>
  <p:notesSz cx="6858000" cy="9144000"/>
  <p:embeddedFontLst>
    <p:embeddedFont>
      <p:font typeface="微软雅黑" panose="020B0503020204020204" charset="-122"/>
      <p:regular r:id="rId16"/>
    </p:embeddedFont>
    <p:embeddedFont>
      <p:font typeface="等线" panose="02010600030101010101" charset="-122"/>
      <p:regular r:id="rId1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EA"/>
    <a:srgbClr val="5B9BD5"/>
    <a:srgbClr val="89B92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80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0" y="72"/>
      </p:cViewPr>
      <p:guideLst>
        <p:guide orient="horz" pos="2180"/>
        <p:guide pos="366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32899" y="2181679"/>
            <a:ext cx="10253103" cy="849630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32940" y="3369091"/>
            <a:ext cx="10253021" cy="75722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59635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5670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32959" y="1224567"/>
            <a:ext cx="10254082" cy="476348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33005" y="3598800"/>
            <a:ext cx="10254082" cy="59040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4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33000" y="4263000"/>
            <a:ext cx="10254082" cy="1018569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51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4pPr>
            <a:lvl5pPr marL="17278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7pPr>
            <a:lvl8pPr marL="30238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895002" y="1224567"/>
            <a:ext cx="4992040" cy="4762205"/>
          </a:xfrm>
        </p:spPr>
        <p:txBody>
          <a:bodyPr>
            <a:noAutofit/>
          </a:bodyPr>
          <a:lstStyle>
            <a:lvl1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33005" y="1224567"/>
            <a:ext cx="4992040" cy="360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89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33000" y="1690434"/>
            <a:ext cx="499200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5892047" y="1224567"/>
            <a:ext cx="4992040" cy="360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189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5892047" y="1690434"/>
            <a:ext cx="499204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5895047" y="1224567"/>
            <a:ext cx="4992040" cy="4762205"/>
          </a:xfrm>
        </p:spPr>
        <p:txBody>
          <a:bodyPr vert="horz" lIns="101600" tIns="0" rIns="82550" bIns="0" rtlCol="0">
            <a:norm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9988474" y="900008"/>
            <a:ext cx="898568" cy="5091881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27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33000" y="900000"/>
            <a:ext cx="9286395" cy="5091881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33005" y="900008"/>
            <a:ext cx="10254082" cy="47622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32959" y="2445620"/>
            <a:ext cx="10254082" cy="84960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1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2899" y="549204"/>
            <a:ext cx="10253103" cy="6123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32940" y="1425038"/>
            <a:ext cx="10253021" cy="448752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270"/>
            </a:lvl1pPr>
            <a:lvl2pPr>
              <a:defRPr sz="2270"/>
            </a:lvl2pPr>
            <a:lvl3pPr>
              <a:defRPr sz="2270"/>
            </a:lvl3pPr>
            <a:lvl4pPr>
              <a:defRPr sz="2270"/>
            </a:lvl4pPr>
            <a:lvl5pPr>
              <a:defRPr sz="227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793724" y="687619"/>
            <a:ext cx="3714845" cy="1053628"/>
          </a:xfrm>
        </p:spPr>
        <p:txBody>
          <a:bodyPr anchor="ctr" anchorCtr="0"/>
          <a:lstStyle>
            <a:lvl1pPr>
              <a:defRPr sz="3025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4854736" y="687619"/>
            <a:ext cx="5831443" cy="5105538"/>
          </a:xfrm>
        </p:spPr>
        <p:txBody>
          <a:bodyPr/>
          <a:lstStyle>
            <a:lvl1pPr>
              <a:defRPr sz="2270">
                <a:latin typeface="+mn-ea"/>
                <a:ea typeface="+mn-ea"/>
              </a:defRPr>
            </a:lvl1pPr>
            <a:lvl2pPr marL="431800" indent="0">
              <a:buNone/>
              <a:defRPr sz="2270">
                <a:latin typeface="+mn-ea"/>
                <a:ea typeface="+mn-ea"/>
              </a:defRPr>
            </a:lvl2pPr>
            <a:lvl3pPr>
              <a:defRPr sz="2270">
                <a:latin typeface="+mn-ea"/>
                <a:ea typeface="+mn-ea"/>
              </a:defRPr>
            </a:lvl3pPr>
            <a:lvl4pPr>
              <a:defRPr sz="2270">
                <a:latin typeface="+mn-ea"/>
                <a:ea typeface="+mn-ea"/>
              </a:defRPr>
            </a:lvl4pPr>
            <a:lvl5pPr>
              <a:defRPr sz="2270">
                <a:latin typeface="+mn-ea"/>
                <a:ea typeface="+mn-ea"/>
              </a:defRPr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793724" y="2116257"/>
            <a:ext cx="3714845" cy="3677499"/>
          </a:xfrm>
        </p:spPr>
        <p:txBody>
          <a:bodyPr/>
          <a:lstStyle>
            <a:lvl1pPr marL="323850" indent="-323850">
              <a:buFont typeface="Arial" panose="020B0604020202090204" pitchFamily="34" charset="0"/>
              <a:buChar char="•"/>
              <a:defRPr sz="2270">
                <a:latin typeface="+mn-ea"/>
                <a:ea typeface="+mn-ea"/>
              </a:defRPr>
            </a:lvl1pPr>
            <a:lvl2pPr marL="431800" indent="0">
              <a:buNone/>
              <a:defRPr sz="1325"/>
            </a:lvl2pPr>
            <a:lvl3pPr marL="864235" indent="0">
              <a:buNone/>
              <a:defRPr sz="1135"/>
            </a:lvl3pPr>
            <a:lvl4pPr marL="1296035" indent="0">
              <a:buNone/>
              <a:defRPr sz="945"/>
            </a:lvl4pPr>
            <a:lvl5pPr marL="1727835" indent="0">
              <a:buNone/>
              <a:defRPr sz="945"/>
            </a:lvl5pPr>
            <a:lvl6pPr marL="2159635" indent="0">
              <a:buNone/>
              <a:defRPr sz="945"/>
            </a:lvl6pPr>
            <a:lvl7pPr marL="2592070" indent="0">
              <a:buNone/>
              <a:defRPr sz="945"/>
            </a:lvl7pPr>
            <a:lvl8pPr marL="3023870" indent="0">
              <a:buNone/>
              <a:defRPr sz="945"/>
            </a:lvl8pPr>
            <a:lvl9pPr marL="3455670" indent="0">
              <a:buNone/>
              <a:defRPr sz="945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32940" y="5296343"/>
            <a:ext cx="10253021" cy="527414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32940" y="606016"/>
            <a:ext cx="10253021" cy="430511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318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1523100" cy="648977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318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42158" y="534014"/>
            <a:ext cx="5101913" cy="541214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5940633" y="534014"/>
            <a:ext cx="5101913" cy="541214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2899" y="589236"/>
            <a:ext cx="10253103" cy="849630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32959" y="2445620"/>
            <a:ext cx="10254082" cy="84960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32959" y="3369600"/>
            <a:ext cx="10254082" cy="89856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60270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6305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8" Type="http://schemas.openxmlformats.org/officeDocument/2006/relationships/theme" Target="../theme/theme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1173" y="6000004"/>
            <a:ext cx="2550938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88763" y="6000004"/>
            <a:ext cx="3741375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35223" y="6000004"/>
            <a:ext cx="2550938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32899" y="549204"/>
            <a:ext cx="10253103" cy="6123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32940" y="1425038"/>
            <a:ext cx="10253021" cy="448752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270"/>
            </a:lvl1pPr>
            <a:lvl2pPr>
              <a:defRPr sz="2270"/>
            </a:lvl2pPr>
            <a:lvl3pPr>
              <a:defRPr sz="2270"/>
            </a:lvl3pPr>
            <a:lvl4pPr>
              <a:defRPr sz="2270"/>
            </a:lvl4pPr>
            <a:lvl5pPr>
              <a:defRPr sz="227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37553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15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96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56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32959" y="408189"/>
            <a:ext cx="10254082" cy="612283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32959" y="1224567"/>
            <a:ext cx="10254082" cy="476220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31252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889134" y="5999842"/>
            <a:ext cx="3741732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136000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3761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tags" Target="../tags/tag6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6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68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68846" y="1830705"/>
            <a:ext cx="863747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最后一块石头的重量</a:t>
            </a:r>
            <a:endParaRPr lang="zh-CN" altLang="en-US" sz="5400" dirty="0">
              <a:solidFill>
                <a:srgbClr val="00A0EA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35874" y="2916921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89B929"/>
                </a:solidFill>
              </a:rPr>
              <a:t>门徒计划，带你开启算法精进之路</a:t>
            </a:r>
            <a:br>
              <a:rPr lang="zh-CN" altLang="en-US" dirty="0">
                <a:solidFill>
                  <a:srgbClr val="89B929"/>
                </a:solidFill>
              </a:rPr>
            </a:br>
            <a:endParaRPr lang="zh-CN" altLang="en-US" dirty="0">
              <a:solidFill>
                <a:srgbClr val="89B929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77819" y="819672"/>
            <a:ext cx="6666137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LeetCode-1046</a:t>
            </a:r>
            <a:r>
              <a:rPr lang="zh-CN" altLang="en-US" sz="2400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最后一块石头的重量</a:t>
            </a:r>
            <a:endParaRPr lang="zh-CN" altLang="en-US" sz="2400" b="1" dirty="0">
              <a:solidFill>
                <a:srgbClr val="00A0EA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20841" y="1405429"/>
            <a:ext cx="7981362" cy="2861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题目：</a:t>
            </a:r>
            <a:r>
              <a:rPr lang="zh-CN" dirty="0">
                <a:solidFill>
                  <a:srgbClr val="00A0EA"/>
                </a:solidFill>
                <a:ea typeface="阿里巴巴普惠体" panose="00020600040101010101" pitchFamily="18" charset="-122"/>
              </a:rPr>
              <a:t>有一堆石头，每块石头的重量都是正整数。</a:t>
            </a:r>
            <a:endParaRPr 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dirty="0">
                <a:solidFill>
                  <a:srgbClr val="00A0EA"/>
                </a:solidFill>
                <a:ea typeface="阿里巴巴普惠体" panose="00020600040101010101" pitchFamily="18" charset="-122"/>
              </a:rPr>
              <a:t>每一回合，从中选出两块 最重的 石头，然后将它们一起粉碎。假设石头的重量分别为 x 和 y，且 x &lt;= y。那么粉碎的可能结果如下：</a:t>
            </a:r>
            <a:endParaRPr 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dirty="0">
                <a:solidFill>
                  <a:srgbClr val="00A0EA"/>
                </a:solidFill>
                <a:ea typeface="阿里巴巴普惠体" panose="00020600040101010101" pitchFamily="18" charset="-122"/>
              </a:rPr>
              <a:t>如果 x == y，那么两块石头都会被完全粉碎；</a:t>
            </a:r>
            <a:endParaRPr 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dirty="0">
                <a:solidFill>
                  <a:srgbClr val="00A0EA"/>
                </a:solidFill>
                <a:ea typeface="阿里巴巴普惠体" panose="00020600040101010101" pitchFamily="18" charset="-122"/>
              </a:rPr>
              <a:t>如果 x != y，那么重量为 x 的石头将会完全粉碎，而重量为 y 的石头新重量为 y-x。</a:t>
            </a:r>
            <a:endParaRPr 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dirty="0">
                <a:solidFill>
                  <a:srgbClr val="00A0EA"/>
                </a:solidFill>
                <a:ea typeface="阿里巴巴普惠体" panose="00020600040101010101" pitchFamily="18" charset="-122"/>
              </a:rPr>
              <a:t>最后，最多只会剩下一块石头。返回此石头的重量。如果没有石头剩下，就返回 0。</a:t>
            </a:r>
            <a:endParaRPr 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LeetCode-1046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最后一块石头的重量</a:t>
            </a:r>
            <a:endParaRPr lang="zh-CN" altLang="en-US" b="1" dirty="0">
              <a:solidFill>
                <a:srgbClr val="00A0EA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1355" y="1440815"/>
            <a:ext cx="842835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n/>
                <a:solidFill>
                  <a:srgbClr val="00A0E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输入：[2,7,4,1,8,1]</a:t>
            </a:r>
            <a:endParaRPr lang="zh-CN" altLang="en-US">
              <a:ln/>
              <a:solidFill>
                <a:srgbClr val="00A0E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>
                <a:ln/>
                <a:solidFill>
                  <a:srgbClr val="00A0E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输出：1</a:t>
            </a:r>
            <a:endParaRPr lang="zh-CN" altLang="en-US">
              <a:ln/>
              <a:solidFill>
                <a:srgbClr val="00A0E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>
                <a:ln/>
                <a:solidFill>
                  <a:srgbClr val="00A0E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解释：</a:t>
            </a:r>
            <a:endParaRPr lang="zh-CN" altLang="en-US">
              <a:ln/>
              <a:solidFill>
                <a:srgbClr val="00A0E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>
                <a:ln/>
                <a:solidFill>
                  <a:srgbClr val="00A0E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先选出 7 和 8，得到 1，所以数组转换为 [2,4,1,1,1]，</a:t>
            </a:r>
            <a:endParaRPr lang="zh-CN" altLang="en-US">
              <a:ln/>
              <a:solidFill>
                <a:srgbClr val="00A0E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>
                <a:ln/>
                <a:solidFill>
                  <a:srgbClr val="00A0E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再选出 2 和 4，得到 2，所以数组转换为 [2,1,1,1]，</a:t>
            </a:r>
            <a:endParaRPr lang="zh-CN" altLang="en-US">
              <a:ln/>
              <a:solidFill>
                <a:srgbClr val="00A0E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>
                <a:ln/>
                <a:solidFill>
                  <a:srgbClr val="00A0E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接着是 2 和 1，得到 1，所以数组转换为 [1,1,1]，</a:t>
            </a:r>
            <a:endParaRPr lang="zh-CN" altLang="en-US">
              <a:ln/>
              <a:solidFill>
                <a:srgbClr val="00A0E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>
                <a:ln/>
                <a:solidFill>
                  <a:srgbClr val="00A0E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最后选出 1 和 1，得到 0，最终数组转换为 [1]，这就是最后剩下那块石头的重量。</a:t>
            </a:r>
            <a:endParaRPr lang="zh-CN" altLang="en-US">
              <a:ln/>
              <a:solidFill>
                <a:srgbClr val="00A0E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LeetCode-</a:t>
            </a:r>
            <a:r>
              <a:rPr 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1046 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最后一块石头的重量</a:t>
            </a:r>
            <a:endParaRPr lang="zh-CN" altLang="en-US" b="1" dirty="0">
              <a:solidFill>
                <a:srgbClr val="00A0EA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/>
          <p:cNvCxnSpPr>
            <a:stCxn id="26" idx="7"/>
            <a:endCxn id="28" idx="3"/>
          </p:cNvCxnSpPr>
          <p:nvPr/>
        </p:nvCxnSpPr>
        <p:spPr>
          <a:xfrm flipV="1">
            <a:off x="4540482" y="225675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401429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20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en-US" alt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37303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296800" y="175894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20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8</a:t>
            </a:r>
            <a:endParaRPr lang="en-US" alt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65554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57931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7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/>
          <p:cNvCxnSpPr>
            <a:stCxn id="27" idx="0"/>
            <a:endCxn id="26" idx="3"/>
          </p:cNvCxnSpPr>
          <p:nvPr/>
        </p:nvCxnSpPr>
        <p:spPr>
          <a:xfrm flipV="1">
            <a:off x="3681271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9" idx="0"/>
            <a:endCxn id="26" idx="5"/>
          </p:cNvCxnSpPr>
          <p:nvPr/>
        </p:nvCxnSpPr>
        <p:spPr>
          <a:xfrm flipH="1" flipV="1">
            <a:off x="4540482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0" idx="1"/>
            <a:endCxn id="28" idx="5"/>
          </p:cNvCxnSpPr>
          <p:nvPr/>
        </p:nvCxnSpPr>
        <p:spPr>
          <a:xfrm flipH="1" flipV="1">
            <a:off x="5822992" y="225675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1" idx="0"/>
            <a:endCxn id="30" idx="3"/>
          </p:cNvCxnSpPr>
          <p:nvPr/>
        </p:nvCxnSpPr>
        <p:spPr>
          <a:xfrm flipV="1">
            <a:off x="6246291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593805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593404" y="5326840"/>
            <a:ext cx="3299516" cy="711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90204" pitchFamily="34" charset="0"/>
                <a:ea typeface="阿里巴巴普惠体" panose="00020600040101010101" pitchFamily="18" charset="-122"/>
              </a:rPr>
              <a:t>给定一堆石头，放入堆中，每次取出最大的两个值</a:t>
            </a:r>
            <a:endParaRPr lang="zh-CN" altLang="en-US" dirty="0">
              <a:solidFill>
                <a:srgbClr val="00A0EA"/>
              </a:solidFill>
              <a:latin typeface="Arial" panose="020B0604020202090204" pitchFamily="34" charset="0"/>
              <a:ea typeface="阿里巴巴普惠体" panose="00020600040101010101" pitchFamily="18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5937885" y="1959610"/>
            <a:ext cx="2040255" cy="12065"/>
          </a:xfrm>
          <a:prstGeom prst="straightConnector1">
            <a:avLst/>
          </a:prstGeom>
          <a:ln w="47625" cap="rnd">
            <a:solidFill>
              <a:srgbClr val="89B9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978140" y="1781810"/>
            <a:ext cx="2699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A0EA"/>
                </a:solidFill>
              </a:rPr>
              <a:t>从堆中弹出最大的值</a:t>
            </a:r>
            <a:endParaRPr lang="zh-CN" altLang="en-US">
              <a:solidFill>
                <a:srgbClr val="00A0EA"/>
              </a:solidFill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7195820" y="2941955"/>
            <a:ext cx="2040255" cy="12065"/>
          </a:xfrm>
          <a:prstGeom prst="straightConnector1">
            <a:avLst/>
          </a:prstGeom>
          <a:ln w="47625" cap="rnd">
            <a:solidFill>
              <a:srgbClr val="89B9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9206230" y="2766695"/>
            <a:ext cx="1875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A0EA"/>
                </a:solidFill>
              </a:rPr>
              <a:t>弹出第二大的值</a:t>
            </a:r>
            <a:endParaRPr lang="zh-CN" altLang="en-US">
              <a:solidFill>
                <a:srgbClr val="00A0EA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LeetCode-</a:t>
            </a:r>
            <a:r>
              <a:rPr 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1046 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最后一块石头的重量</a:t>
            </a:r>
            <a:endParaRPr lang="zh-CN" altLang="en-US" b="1" dirty="0">
              <a:solidFill>
                <a:srgbClr val="00A0EA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039055" y="116207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20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en-US" alt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276515" y="2496758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655545" y="249739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/>
          <p:cNvCxnSpPr>
            <a:stCxn id="27" idx="0"/>
            <a:endCxn id="26" idx="3"/>
          </p:cNvCxnSpPr>
          <p:nvPr/>
        </p:nvCxnSpPr>
        <p:spPr>
          <a:xfrm flipV="1">
            <a:off x="3585386" y="1659828"/>
            <a:ext cx="544195" cy="83693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9" idx="0"/>
            <a:endCxn id="26" idx="5"/>
          </p:cNvCxnSpPr>
          <p:nvPr/>
        </p:nvCxnSpPr>
        <p:spPr>
          <a:xfrm flipH="1" flipV="1">
            <a:off x="4565636" y="1659828"/>
            <a:ext cx="398780" cy="83756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1" idx="0"/>
            <a:endCxn id="30" idx="3"/>
          </p:cNvCxnSpPr>
          <p:nvPr/>
        </p:nvCxnSpPr>
        <p:spPr>
          <a:xfrm flipV="1">
            <a:off x="2968421" y="3016881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2660185" y="3779458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78170" y="3779520"/>
            <a:ext cx="11728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【</a:t>
            </a:r>
            <a:r>
              <a:rPr lang="en-US" altLang="zh-CN">
                <a:solidFill>
                  <a:srgbClr val="FF0000"/>
                </a:solidFill>
              </a:rPr>
              <a:t>8</a:t>
            </a:r>
            <a:r>
              <a:rPr lang="zh-CN" altLang="en-US">
                <a:solidFill>
                  <a:srgbClr val="FF0000"/>
                </a:solidFill>
              </a:rPr>
              <a:t>， </a:t>
            </a:r>
            <a:r>
              <a:rPr lang="en-US" altLang="zh-CN">
                <a:solidFill>
                  <a:srgbClr val="FF0000"/>
                </a:solidFill>
              </a:rPr>
              <a:t>7</a:t>
            </a:r>
            <a:r>
              <a:rPr lang="zh-CN" altLang="en-US">
                <a:solidFill>
                  <a:srgbClr val="FF0000"/>
                </a:solidFill>
              </a:rPr>
              <a:t>】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6652895" y="3966210"/>
            <a:ext cx="1019810" cy="3175"/>
          </a:xfrm>
          <a:prstGeom prst="straightConnector1">
            <a:avLst/>
          </a:prstGeom>
          <a:ln w="47625" cap="rnd">
            <a:solidFill>
              <a:srgbClr val="89B9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672705" y="3609975"/>
            <a:ext cx="35394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A0EA"/>
                </a:solidFill>
              </a:rPr>
              <a:t>最大值与第二大的值做差，如果两个值不相等，则将差值继续扔到堆中。</a:t>
            </a:r>
            <a:endParaRPr lang="zh-CN" altLang="en-US">
              <a:solidFill>
                <a:srgbClr val="00A0EA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LeetCode-</a:t>
            </a:r>
            <a:r>
              <a:rPr 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1046 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最后一块石头的重量</a:t>
            </a:r>
            <a:endParaRPr lang="zh-CN" altLang="en-US" b="1" dirty="0">
              <a:solidFill>
                <a:srgbClr val="00A0EA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039055" y="116207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20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en-US" alt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276515" y="2496758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655545" y="249739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/>
          <p:cNvCxnSpPr>
            <a:stCxn id="27" idx="0"/>
            <a:endCxn id="26" idx="3"/>
          </p:cNvCxnSpPr>
          <p:nvPr/>
        </p:nvCxnSpPr>
        <p:spPr>
          <a:xfrm flipV="1">
            <a:off x="3585386" y="1659828"/>
            <a:ext cx="544195" cy="83693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 flipV="1">
            <a:off x="4565636" y="1659828"/>
            <a:ext cx="398780" cy="8375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1" idx="0"/>
            <a:endCxn id="30" idx="3"/>
          </p:cNvCxnSpPr>
          <p:nvPr/>
        </p:nvCxnSpPr>
        <p:spPr>
          <a:xfrm flipV="1">
            <a:off x="2968421" y="3016881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2660185" y="3779458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2968939" y="5062045"/>
            <a:ext cx="3299516" cy="711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90204" pitchFamily="34" charset="0"/>
                <a:ea typeface="阿里巴巴普惠体" panose="00020600040101010101" pitchFamily="18" charset="-122"/>
              </a:rPr>
              <a:t>然后重复上述过程，直到最后剩下一块石头或者没有石头。</a:t>
            </a:r>
            <a:endParaRPr lang="zh-CN" altLang="en-US" dirty="0">
              <a:solidFill>
                <a:srgbClr val="00A0EA"/>
              </a:solidFill>
              <a:latin typeface="Arial" panose="020B0604020202090204" pitchFamily="34" charset="0"/>
              <a:ea typeface="阿里巴巴普惠体" panose="00020600040101010101" pitchFamily="18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3754607" y="307974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893355" y="384232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20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en-US" alt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4565650" y="4127500"/>
            <a:ext cx="904875" cy="12065"/>
          </a:xfrm>
          <a:prstGeom prst="straightConnector1">
            <a:avLst/>
          </a:prstGeom>
          <a:ln w="47625" cap="rnd">
            <a:solidFill>
              <a:srgbClr val="89B9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526405" y="3949065"/>
            <a:ext cx="3031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A0EA"/>
                </a:solidFill>
              </a:rPr>
              <a:t>8</a:t>
            </a:r>
            <a:r>
              <a:rPr lang="zh-CN" altLang="en-US">
                <a:solidFill>
                  <a:srgbClr val="00A0EA"/>
                </a:solidFill>
              </a:rPr>
              <a:t>与</a:t>
            </a:r>
            <a:r>
              <a:rPr lang="en-US" altLang="zh-CN">
                <a:solidFill>
                  <a:srgbClr val="00A0EA"/>
                </a:solidFill>
              </a:rPr>
              <a:t>7</a:t>
            </a:r>
            <a:r>
              <a:rPr lang="zh-CN" altLang="en-US">
                <a:solidFill>
                  <a:srgbClr val="00A0EA"/>
                </a:solidFill>
              </a:rPr>
              <a:t>的差值加入堆中，自动排序</a:t>
            </a:r>
            <a:endParaRPr lang="zh-CN" altLang="en-US">
              <a:solidFill>
                <a:srgbClr val="00A0EA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98015" y="2322195"/>
            <a:ext cx="77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感谢您的观看</a:t>
            </a:r>
            <a:endParaRPr lang="zh-CN" altLang="en-US" sz="4000" dirty="0">
              <a:solidFill>
                <a:srgbClr val="00A0EA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阿里巴巴普惠体 Medium"/>
        <a:cs typeface=""/>
      </a:majorFont>
      <a:minorFont>
        <a:latin typeface="等线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641</Words>
  <Application>WPS 演示</Application>
  <PresentationFormat>自定义</PresentationFormat>
  <Paragraphs>76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方正书宋_GBK</vt:lpstr>
      <vt:lpstr>Wingdings</vt:lpstr>
      <vt:lpstr>微软雅黑</vt:lpstr>
      <vt:lpstr>阿里巴巴普惠体 Medium</vt:lpstr>
      <vt:lpstr>苹方-简</vt:lpstr>
      <vt:lpstr>阿里巴巴普惠体</vt:lpstr>
      <vt:lpstr>等线</vt:lpstr>
      <vt:lpstr>宋体</vt:lpstr>
      <vt:lpstr>汉仪书宋二KW</vt:lpstr>
      <vt:lpstr>Arial Unicode MS</vt:lpstr>
      <vt:lpstr>等线 Light</vt:lpstr>
      <vt:lpstr>汉仪中等线KW</vt:lpstr>
      <vt:lpstr>阿里巴巴普惠体</vt:lpstr>
      <vt:lpstr>Alibaba Sans</vt:lpstr>
      <vt:lpstr>webwppDefTheme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Boen</dc:creator>
  <cp:lastModifiedBy>liwenqi</cp:lastModifiedBy>
  <cp:revision>54</cp:revision>
  <dcterms:created xsi:type="dcterms:W3CDTF">2021-04-08T01:33:21Z</dcterms:created>
  <dcterms:modified xsi:type="dcterms:W3CDTF">2021-04-08T01:33:21Z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2052-3.4.0.5283</vt:lpwstr>
  </property>
</Properties>
</file>